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3" r:id="rId16"/>
    <p:sldId id="268" r:id="rId17"/>
    <p:sldId id="272" r:id="rId18"/>
    <p:sldId id="274" r:id="rId19"/>
    <p:sldId id="269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2" d="100"/>
          <a:sy n="112" d="100"/>
        </p:scale>
        <p:origin x="-600" y="-72"/>
      </p:cViewPr>
      <p:guideLst>
        <p:guide orient="horz" pos="1756"/>
        <p:guide pos="37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9AFF0-8C86-41AB-AF0F-D9858E72B96C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673D5-E0AB-4BAA-88FE-F150140C6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72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673D5-E0AB-4BAA-88FE-F150140C648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6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673D5-E0AB-4BAA-88FE-F150140C648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61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673D5-E0AB-4BAA-88FE-F150140C648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61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8626-141F-4304-B0CC-23B82404E9CA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039C-F771-4871-A8AF-7223322A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23935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8626-141F-4304-B0CC-23B82404E9CA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039C-F771-4871-A8AF-7223322A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8294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8626-141F-4304-B0CC-23B82404E9CA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039C-F771-4871-A8AF-7223322A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26398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8626-141F-4304-B0CC-23B82404E9CA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039C-F771-4871-A8AF-7223322A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63496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8626-141F-4304-B0CC-23B82404E9CA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039C-F771-4871-A8AF-7223322A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91690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8626-141F-4304-B0CC-23B82404E9CA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039C-F771-4871-A8AF-7223322A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76785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8626-141F-4304-B0CC-23B82404E9CA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039C-F771-4871-A8AF-7223322A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74243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8626-141F-4304-B0CC-23B82404E9CA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039C-F771-4871-A8AF-7223322A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7143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8626-141F-4304-B0CC-23B82404E9CA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039C-F771-4871-A8AF-7223322A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4026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8626-141F-4304-B0CC-23B82404E9CA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039C-F771-4871-A8AF-7223322A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96027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8626-141F-4304-B0CC-23B82404E9CA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039C-F771-4871-A8AF-7223322A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35577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08626-141F-4304-B0CC-23B82404E9CA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9039C-F771-4871-A8AF-7223322A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19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153E"/>
                </a:solidFill>
              </a:rPr>
              <a:t>Рынок</a:t>
            </a:r>
            <a:endParaRPr lang="ru-RU" sz="6600" b="1" dirty="0">
              <a:solidFill>
                <a:srgbClr val="00153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643758"/>
            <a:ext cx="7200800" cy="1585342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Основные черты рыночной экономики.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Спрос и предложение.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Достоинства и недостатки рынка.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25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925E-6 L 0 -0.113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58783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Спрос и предложение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31" y="1776457"/>
            <a:ext cx="2232823" cy="2448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793" y="1878960"/>
            <a:ext cx="53285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«Образованным политэкономом может стать даже попугай – единственное, чему его необходимо научить, это запомнить только два слова: спрос и предложение».</a:t>
            </a:r>
          </a:p>
          <a:p>
            <a:pPr algn="r"/>
            <a:endParaRPr lang="ru-RU" sz="1200" dirty="0" smtClean="0"/>
          </a:p>
          <a:p>
            <a:pPr algn="r"/>
            <a:r>
              <a:rPr lang="ru-RU" sz="2400" dirty="0" smtClean="0"/>
              <a:t>Неизвестный автор</a:t>
            </a:r>
            <a:endParaRPr lang="ru-RU" sz="2400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094590" y="987574"/>
            <a:ext cx="2269498" cy="643020"/>
          </a:xfrm>
          <a:prstGeom prst="wedgeRoundRectCallout">
            <a:avLst>
              <a:gd name="adj1" fmla="val -78327"/>
              <a:gd name="adj2" fmla="val 16313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предложение</a:t>
            </a:r>
            <a:endParaRPr lang="ru-RU" sz="2400" b="1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95536" y="987574"/>
            <a:ext cx="1080120" cy="792088"/>
          </a:xfrm>
          <a:prstGeom prst="wedgeRoundRectCallout">
            <a:avLst>
              <a:gd name="adj1" fmla="val 66990"/>
              <a:gd name="adj2" fmla="val 8839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спрос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33359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5896" y="3433880"/>
            <a:ext cx="1433707" cy="15558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1760" y="258783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Спрос и предложение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3464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53E"/>
                </a:solidFill>
              </a:rPr>
              <a:t>Спрос</a:t>
            </a:r>
            <a:r>
              <a:rPr lang="ru-RU" sz="2800" dirty="0" smtClean="0">
                <a:solidFill>
                  <a:srgbClr val="00153E"/>
                </a:solidFill>
              </a:rPr>
              <a:t> </a:t>
            </a:r>
            <a:r>
              <a:rPr lang="ru-RU" sz="2800" dirty="0" smtClean="0"/>
              <a:t>– это желание и возможность покупателя приобрести конкретную вещь.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1863920"/>
            <a:ext cx="2635076" cy="3257619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3275856" y="1888755"/>
            <a:ext cx="4896544" cy="1584176"/>
          </a:xfrm>
          <a:prstGeom prst="wedgeEllipseCallout">
            <a:avLst>
              <a:gd name="adj1" fmla="val -73713"/>
              <a:gd name="adj2" fmla="val 2509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Наши потребности определяются не величиной нашего желудка, а толщиной нашего кошелька.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93809"/>
            <a:ext cx="1409896" cy="140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87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58783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Спрос и предложение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1334254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53E"/>
                </a:solidFill>
              </a:rPr>
              <a:t>Закон спроса </a:t>
            </a:r>
            <a:r>
              <a:rPr lang="ru-RU" sz="2800" dirty="0" smtClean="0"/>
              <a:t>– при повышении цены товара при прочих равных условиях спрос на него снижается.</a:t>
            </a:r>
          </a:p>
          <a:p>
            <a:r>
              <a:rPr lang="ru-RU" sz="2800" dirty="0" smtClean="0"/>
              <a:t>Спрос находится в обратной зависимости от цены.</a:t>
            </a:r>
            <a:endParaRPr lang="ru-RU" sz="28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971600" y="1131590"/>
            <a:ext cx="2808312" cy="2880320"/>
            <a:chOff x="971600" y="1131590"/>
            <a:chExt cx="2808312" cy="2880320"/>
          </a:xfrm>
        </p:grpSpPr>
        <p:cxnSp>
          <p:nvCxnSpPr>
            <p:cNvPr id="5" name="Прямая со стрелкой 4"/>
            <p:cNvCxnSpPr/>
            <p:nvPr/>
          </p:nvCxnSpPr>
          <p:spPr>
            <a:xfrm flipV="1">
              <a:off x="971600" y="1131590"/>
              <a:ext cx="0" cy="2880320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971600" y="4011910"/>
              <a:ext cx="2808312" cy="0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467544" y="699542"/>
            <a:ext cx="1321806" cy="523220"/>
            <a:chOff x="467544" y="699542"/>
            <a:chExt cx="1321806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467544" y="699542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Р</a:t>
              </a:r>
              <a:endParaRPr lang="ru-RU" sz="2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1238" y="834266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(цена)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248924" y="4083918"/>
            <a:ext cx="2484360" cy="523220"/>
            <a:chOff x="1248924" y="4083918"/>
            <a:chExt cx="2484360" cy="523220"/>
          </a:xfrm>
        </p:grpSpPr>
        <p:sp>
          <p:nvSpPr>
            <p:cNvPr id="23" name="TextBox 22"/>
            <p:cNvSpPr txBox="1"/>
            <p:nvPr/>
          </p:nvSpPr>
          <p:spPr>
            <a:xfrm>
              <a:off x="3445252" y="4083918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Q</a:t>
              </a:r>
              <a:endParaRPr lang="ru-RU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48924" y="4218642"/>
              <a:ext cx="2314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/>
                <a:t>(количество товара)</a:t>
              </a:r>
            </a:p>
          </p:txBody>
        </p:sp>
      </p:grpSp>
      <p:sp>
        <p:nvSpPr>
          <p:cNvPr id="14" name="Полилиния 13"/>
          <p:cNvSpPr/>
          <p:nvPr/>
        </p:nvSpPr>
        <p:spPr>
          <a:xfrm>
            <a:off x="1180837" y="1226986"/>
            <a:ext cx="2451137" cy="2661815"/>
          </a:xfrm>
          <a:custGeom>
            <a:avLst/>
            <a:gdLst>
              <a:gd name="connsiteX0" fmla="*/ 0 w 581114"/>
              <a:gd name="connsiteY0" fmla="*/ 0 h 582239"/>
              <a:gd name="connsiteX1" fmla="*/ 68366 w 581114"/>
              <a:gd name="connsiteY1" fmla="*/ 307649 h 582239"/>
              <a:gd name="connsiteX2" fmla="*/ 196553 w 581114"/>
              <a:gd name="connsiteY2" fmla="*/ 495656 h 582239"/>
              <a:gd name="connsiteX3" fmla="*/ 384561 w 581114"/>
              <a:gd name="connsiteY3" fmla="*/ 572568 h 582239"/>
              <a:gd name="connsiteX4" fmla="*/ 581114 w 581114"/>
              <a:gd name="connsiteY4" fmla="*/ 581114 h 582239"/>
              <a:gd name="connsiteX5" fmla="*/ 581114 w 581114"/>
              <a:gd name="connsiteY5" fmla="*/ 581114 h 58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114" h="582239">
                <a:moveTo>
                  <a:pt x="0" y="0"/>
                </a:moveTo>
                <a:cubicBezTo>
                  <a:pt x="17803" y="112520"/>
                  <a:pt x="35607" y="225040"/>
                  <a:pt x="68366" y="307649"/>
                </a:cubicBezTo>
                <a:cubicBezTo>
                  <a:pt x="101125" y="390258"/>
                  <a:pt x="143854" y="451503"/>
                  <a:pt x="196553" y="495656"/>
                </a:cubicBezTo>
                <a:cubicBezTo>
                  <a:pt x="249252" y="539809"/>
                  <a:pt x="320468" y="558325"/>
                  <a:pt x="384561" y="572568"/>
                </a:cubicBezTo>
                <a:cubicBezTo>
                  <a:pt x="448654" y="586811"/>
                  <a:pt x="581114" y="581114"/>
                  <a:pt x="581114" y="581114"/>
                </a:cubicBezTo>
                <a:lnTo>
                  <a:pt x="581114" y="581114"/>
                </a:ln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921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58783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Спрос и предложение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878272" y="843558"/>
            <a:ext cx="1965536" cy="1631714"/>
            <a:chOff x="264192" y="940036"/>
            <a:chExt cx="2456920" cy="202190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26" t="6940" r="23550" b="11747"/>
            <a:stretch/>
          </p:blipFill>
          <p:spPr>
            <a:xfrm>
              <a:off x="264192" y="940036"/>
              <a:ext cx="982768" cy="197407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26" t="6940" r="23550" b="11747"/>
            <a:stretch/>
          </p:blipFill>
          <p:spPr>
            <a:xfrm>
              <a:off x="755576" y="972642"/>
              <a:ext cx="982768" cy="1974079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26" t="6940" r="23550" b="11747"/>
            <a:stretch/>
          </p:blipFill>
          <p:spPr>
            <a:xfrm>
              <a:off x="1235502" y="987863"/>
              <a:ext cx="982768" cy="1974079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26" t="6940" r="23550" b="11747"/>
            <a:stretch/>
          </p:blipFill>
          <p:spPr>
            <a:xfrm>
              <a:off x="1738344" y="955331"/>
              <a:ext cx="982768" cy="197407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7020272" y="843558"/>
            <a:ext cx="1296144" cy="1612049"/>
            <a:chOff x="6948264" y="959701"/>
            <a:chExt cx="1558832" cy="199330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26" t="6940" r="23550" b="11747"/>
            <a:stretch/>
          </p:blipFill>
          <p:spPr>
            <a:xfrm>
              <a:off x="6948264" y="978929"/>
              <a:ext cx="982768" cy="1974079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26" t="6940" r="23550" b="11747"/>
            <a:stretch/>
          </p:blipFill>
          <p:spPr>
            <a:xfrm>
              <a:off x="7524328" y="959701"/>
              <a:ext cx="982768" cy="1974079"/>
            </a:xfrm>
            <a:prstGeom prst="rect">
              <a:avLst/>
            </a:prstGeom>
          </p:spPr>
        </p:pic>
      </p:grpSp>
      <p:sp>
        <p:nvSpPr>
          <p:cNvPr id="9" name="Пятиугольник 8"/>
          <p:cNvSpPr/>
          <p:nvPr/>
        </p:nvSpPr>
        <p:spPr>
          <a:xfrm>
            <a:off x="3203848" y="1347614"/>
            <a:ext cx="3456384" cy="64807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Цена выросла в 2 раза</a:t>
            </a:r>
            <a:endParaRPr lang="ru-RU" sz="2200" dirty="0"/>
          </a:p>
        </p:txBody>
      </p:sp>
      <p:sp>
        <p:nvSpPr>
          <p:cNvPr id="14" name="Пятиугольник 13"/>
          <p:cNvSpPr/>
          <p:nvPr/>
        </p:nvSpPr>
        <p:spPr>
          <a:xfrm flipH="1">
            <a:off x="3226287" y="1347614"/>
            <a:ext cx="3505953" cy="72008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Карманные деньги увеличились в 2 раза</a:t>
            </a:r>
            <a:endParaRPr lang="ru-RU" sz="2200" dirty="0"/>
          </a:p>
        </p:txBody>
      </p:sp>
      <p:sp>
        <p:nvSpPr>
          <p:cNvPr id="22" name="TextBox 21"/>
          <p:cNvSpPr txBox="1"/>
          <p:nvPr/>
        </p:nvSpPr>
        <p:spPr>
          <a:xfrm>
            <a:off x="1619672" y="2427734"/>
            <a:ext cx="619268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Неценовые факторы спроса:</a:t>
            </a:r>
          </a:p>
          <a:p>
            <a:pPr algn="ctr"/>
            <a:endParaRPr lang="ru-RU" sz="800" b="1" dirty="0" smtClean="0"/>
          </a:p>
          <a:p>
            <a:r>
              <a:rPr lang="ru-RU" sz="2400" dirty="0" smtClean="0"/>
              <a:t>увеличение доходов потребителей;</a:t>
            </a:r>
          </a:p>
          <a:p>
            <a:endParaRPr lang="ru-RU" sz="800" dirty="0" smtClean="0"/>
          </a:p>
          <a:p>
            <a:r>
              <a:rPr lang="ru-RU" sz="2400" dirty="0"/>
              <a:t>м</a:t>
            </a:r>
            <a:r>
              <a:rPr lang="ru-RU" sz="2400" dirty="0" smtClean="0"/>
              <a:t>ода;</a:t>
            </a:r>
          </a:p>
          <a:p>
            <a:endParaRPr lang="ru-RU" sz="800" dirty="0" smtClean="0"/>
          </a:p>
          <a:p>
            <a:r>
              <a:rPr lang="ru-RU" sz="2400" dirty="0" smtClean="0"/>
              <a:t>ожидание повышения цен в будущем;</a:t>
            </a:r>
          </a:p>
          <a:p>
            <a:endParaRPr lang="ru-RU" sz="800" dirty="0" smtClean="0"/>
          </a:p>
          <a:p>
            <a:r>
              <a:rPr lang="ru-RU" sz="2400" dirty="0" smtClean="0"/>
              <a:t>наличие заменителей товара и цены на них.</a:t>
            </a:r>
            <a:endParaRPr lang="ru-RU" sz="2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210" y="3003798"/>
            <a:ext cx="339462" cy="28768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210" y="4011910"/>
            <a:ext cx="339462" cy="28768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210" y="4515966"/>
            <a:ext cx="339462" cy="2876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210" y="3499611"/>
            <a:ext cx="339462" cy="2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90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58783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Спрос и предложение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412" y="915566"/>
            <a:ext cx="84249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153E"/>
                </a:solidFill>
              </a:rPr>
              <a:t>Неэластичный спрос </a:t>
            </a:r>
            <a:r>
              <a:rPr lang="ru-RU" sz="2600" dirty="0" smtClean="0"/>
              <a:t>– спрос на товары мало зависит от изменения цены. </a:t>
            </a:r>
            <a:endParaRPr lang="ru-RU" sz="2600" dirty="0"/>
          </a:p>
        </p:txBody>
      </p:sp>
      <p:sp>
        <p:nvSpPr>
          <p:cNvPr id="4" name="Стрелка вправо с вырезом 3"/>
          <p:cNvSpPr/>
          <p:nvPr/>
        </p:nvSpPr>
        <p:spPr>
          <a:xfrm rot="5400000">
            <a:off x="2123728" y="1635646"/>
            <a:ext cx="288032" cy="720080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/>
          <p:cNvSpPr/>
          <p:nvPr/>
        </p:nvSpPr>
        <p:spPr>
          <a:xfrm rot="5400000">
            <a:off x="6732240" y="1644030"/>
            <a:ext cx="288032" cy="720080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1600" y="228371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ТОВАРЫ  ПЕРВОЙ НЕОБХОДИМОСТИ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2283718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ТРУДНОЗАМЕНЯЕМЫЕ ТОВАРЫ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621" y="3478191"/>
            <a:ext cx="886467" cy="8510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21" y="3204935"/>
            <a:ext cx="1309767" cy="11242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70" y="3087088"/>
            <a:ext cx="959650" cy="11703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0151" y="3312994"/>
            <a:ext cx="1080120" cy="10162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11" y="3015283"/>
            <a:ext cx="1642395" cy="131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015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58783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Спрос и предложение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15566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153E"/>
                </a:solidFill>
              </a:rPr>
              <a:t>Предложение </a:t>
            </a:r>
            <a:r>
              <a:rPr lang="ru-RU" sz="2800" dirty="0"/>
              <a:t>- желание и возможность продавцов произвести и продать товар.</a:t>
            </a:r>
            <a:endParaRPr lang="ru-RU" sz="2800" b="1" dirty="0">
              <a:solidFill>
                <a:srgbClr val="00153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29" y="1869673"/>
            <a:ext cx="3288799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95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67494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Спрос и предложение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09984" y="1484895"/>
            <a:ext cx="2960703" cy="2671031"/>
            <a:chOff x="971600" y="1131590"/>
            <a:chExt cx="2808312" cy="2880320"/>
          </a:xfrm>
        </p:grpSpPr>
        <p:cxnSp>
          <p:nvCxnSpPr>
            <p:cNvPr id="4" name="Прямая со стрелкой 3"/>
            <p:cNvCxnSpPr/>
            <p:nvPr/>
          </p:nvCxnSpPr>
          <p:spPr>
            <a:xfrm flipV="1">
              <a:off x="971600" y="1131590"/>
              <a:ext cx="0" cy="2880320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 стрелкой 4"/>
            <p:cNvCxnSpPr/>
            <p:nvPr/>
          </p:nvCxnSpPr>
          <p:spPr>
            <a:xfrm>
              <a:off x="971600" y="4011910"/>
              <a:ext cx="2808312" cy="0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553052" y="961675"/>
            <a:ext cx="1321806" cy="523220"/>
            <a:chOff x="467544" y="699542"/>
            <a:chExt cx="1321806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467544" y="699542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Р</a:t>
              </a:r>
              <a:endParaRPr lang="ru-RU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1238" y="834266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(цена)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286327" y="4167113"/>
            <a:ext cx="2484360" cy="523220"/>
            <a:chOff x="1248924" y="4083918"/>
            <a:chExt cx="2484360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3445252" y="4083918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Q</a:t>
              </a:r>
              <a:endParaRPr lang="ru-RU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48924" y="4218642"/>
              <a:ext cx="2314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/>
                <a:t>(количество товара)</a:t>
              </a:r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971599" y="1635646"/>
            <a:ext cx="2448272" cy="2382019"/>
          </a:xfrm>
          <a:custGeom>
            <a:avLst/>
            <a:gdLst>
              <a:gd name="connsiteX0" fmla="*/ 0 w 581114"/>
              <a:gd name="connsiteY0" fmla="*/ 0 h 582239"/>
              <a:gd name="connsiteX1" fmla="*/ 68366 w 581114"/>
              <a:gd name="connsiteY1" fmla="*/ 307649 h 582239"/>
              <a:gd name="connsiteX2" fmla="*/ 196553 w 581114"/>
              <a:gd name="connsiteY2" fmla="*/ 495656 h 582239"/>
              <a:gd name="connsiteX3" fmla="*/ 384561 w 581114"/>
              <a:gd name="connsiteY3" fmla="*/ 572568 h 582239"/>
              <a:gd name="connsiteX4" fmla="*/ 581114 w 581114"/>
              <a:gd name="connsiteY4" fmla="*/ 581114 h 582239"/>
              <a:gd name="connsiteX5" fmla="*/ 581114 w 581114"/>
              <a:gd name="connsiteY5" fmla="*/ 581114 h 58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114" h="582239">
                <a:moveTo>
                  <a:pt x="0" y="0"/>
                </a:moveTo>
                <a:cubicBezTo>
                  <a:pt x="17803" y="112520"/>
                  <a:pt x="35607" y="225040"/>
                  <a:pt x="68366" y="307649"/>
                </a:cubicBezTo>
                <a:cubicBezTo>
                  <a:pt x="101125" y="390258"/>
                  <a:pt x="143854" y="451503"/>
                  <a:pt x="196553" y="495656"/>
                </a:cubicBezTo>
                <a:cubicBezTo>
                  <a:pt x="249252" y="539809"/>
                  <a:pt x="320468" y="558325"/>
                  <a:pt x="384561" y="572568"/>
                </a:cubicBezTo>
                <a:cubicBezTo>
                  <a:pt x="448654" y="586811"/>
                  <a:pt x="581114" y="581114"/>
                  <a:pt x="581114" y="581114"/>
                </a:cubicBezTo>
                <a:lnTo>
                  <a:pt x="581114" y="581114"/>
                </a:ln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934718" y="1406262"/>
            <a:ext cx="48805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53E"/>
                </a:solidFill>
              </a:rPr>
              <a:t>Закон предложения </a:t>
            </a:r>
            <a:r>
              <a:rPr lang="ru-RU" sz="2800" dirty="0" smtClean="0"/>
              <a:t>–повышение цены товара при прочих равных условиях ведет к росту его предложения.</a:t>
            </a:r>
          </a:p>
          <a:p>
            <a:r>
              <a:rPr lang="ru-RU" sz="2800" dirty="0" smtClean="0"/>
              <a:t>Предложение находится в прямой зависимости от цены.</a:t>
            </a:r>
            <a:endParaRPr lang="ru-RU" sz="2800" dirty="0"/>
          </a:p>
        </p:txBody>
      </p:sp>
      <p:sp>
        <p:nvSpPr>
          <p:cNvPr id="6" name="SMARTPenAnnotation0"/>
          <p:cNvSpPr/>
          <p:nvPr/>
        </p:nvSpPr>
        <p:spPr>
          <a:xfrm>
            <a:off x="5391150" y="4129235"/>
            <a:ext cx="1060381" cy="600436"/>
          </a:xfrm>
          <a:custGeom>
            <a:avLst/>
            <a:gdLst/>
            <a:ahLst/>
            <a:cxnLst/>
            <a:rect l="0" t="0" r="0" b="0"/>
            <a:pathLst>
              <a:path w="1060381" h="600436">
                <a:moveTo>
                  <a:pt x="0" y="271315"/>
                </a:moveTo>
                <a:lnTo>
                  <a:pt x="3371" y="271315"/>
                </a:lnTo>
                <a:lnTo>
                  <a:pt x="19773" y="266289"/>
                </a:lnTo>
                <a:lnTo>
                  <a:pt x="27838" y="264848"/>
                </a:lnTo>
                <a:lnTo>
                  <a:pt x="55468" y="256204"/>
                </a:lnTo>
                <a:lnTo>
                  <a:pt x="84334" y="246563"/>
                </a:lnTo>
                <a:lnTo>
                  <a:pt x="115299" y="232936"/>
                </a:lnTo>
                <a:lnTo>
                  <a:pt x="142270" y="223804"/>
                </a:lnTo>
                <a:lnTo>
                  <a:pt x="166802" y="214512"/>
                </a:lnTo>
                <a:lnTo>
                  <a:pt x="190786" y="202090"/>
                </a:lnTo>
                <a:lnTo>
                  <a:pt x="221943" y="185971"/>
                </a:lnTo>
                <a:lnTo>
                  <a:pt x="245867" y="174823"/>
                </a:lnTo>
                <a:lnTo>
                  <a:pt x="270847" y="163519"/>
                </a:lnTo>
                <a:lnTo>
                  <a:pt x="300776" y="149221"/>
                </a:lnTo>
                <a:lnTo>
                  <a:pt x="328224" y="136048"/>
                </a:lnTo>
                <a:lnTo>
                  <a:pt x="361208" y="122502"/>
                </a:lnTo>
                <a:lnTo>
                  <a:pt x="392665" y="111337"/>
                </a:lnTo>
                <a:lnTo>
                  <a:pt x="418405" y="103082"/>
                </a:lnTo>
                <a:lnTo>
                  <a:pt x="440663" y="97062"/>
                </a:lnTo>
                <a:lnTo>
                  <a:pt x="464667" y="92034"/>
                </a:lnTo>
                <a:lnTo>
                  <a:pt x="495239" y="81866"/>
                </a:lnTo>
                <a:lnTo>
                  <a:pt x="525542" y="76658"/>
                </a:lnTo>
                <a:lnTo>
                  <a:pt x="548252" y="73558"/>
                </a:lnTo>
                <a:lnTo>
                  <a:pt x="571751" y="70534"/>
                </a:lnTo>
                <a:lnTo>
                  <a:pt x="604814" y="68832"/>
                </a:lnTo>
                <a:lnTo>
                  <a:pt x="626288" y="68434"/>
                </a:lnTo>
                <a:lnTo>
                  <a:pt x="711881" y="68143"/>
                </a:lnTo>
                <a:lnTo>
                  <a:pt x="742760" y="71494"/>
                </a:lnTo>
                <a:lnTo>
                  <a:pt x="770382" y="76908"/>
                </a:lnTo>
                <a:lnTo>
                  <a:pt x="799592" y="82606"/>
                </a:lnTo>
                <a:lnTo>
                  <a:pt x="827937" y="87225"/>
                </a:lnTo>
                <a:lnTo>
                  <a:pt x="851857" y="97609"/>
                </a:lnTo>
                <a:lnTo>
                  <a:pt x="881287" y="113073"/>
                </a:lnTo>
                <a:lnTo>
                  <a:pt x="892158" y="122433"/>
                </a:lnTo>
                <a:lnTo>
                  <a:pt x="901222" y="135060"/>
                </a:lnTo>
                <a:lnTo>
                  <a:pt x="909249" y="148668"/>
                </a:lnTo>
                <a:lnTo>
                  <a:pt x="917029" y="164263"/>
                </a:lnTo>
                <a:lnTo>
                  <a:pt x="919096" y="173407"/>
                </a:lnTo>
                <a:lnTo>
                  <a:pt x="918133" y="184056"/>
                </a:lnTo>
                <a:lnTo>
                  <a:pt x="916889" y="189859"/>
                </a:lnTo>
                <a:lnTo>
                  <a:pt x="911743" y="200070"/>
                </a:lnTo>
                <a:lnTo>
                  <a:pt x="903341" y="212134"/>
                </a:lnTo>
                <a:lnTo>
                  <a:pt x="890200" y="231607"/>
                </a:lnTo>
                <a:lnTo>
                  <a:pt x="876833" y="246846"/>
                </a:lnTo>
                <a:lnTo>
                  <a:pt x="860309" y="261146"/>
                </a:lnTo>
                <a:lnTo>
                  <a:pt x="834151" y="281612"/>
                </a:lnTo>
                <a:lnTo>
                  <a:pt x="822095" y="291585"/>
                </a:lnTo>
                <a:lnTo>
                  <a:pt x="801174" y="310192"/>
                </a:lnTo>
                <a:lnTo>
                  <a:pt x="780586" y="325988"/>
                </a:lnTo>
                <a:lnTo>
                  <a:pt x="759677" y="340064"/>
                </a:lnTo>
                <a:lnTo>
                  <a:pt x="738625" y="353376"/>
                </a:lnTo>
                <a:lnTo>
                  <a:pt x="715628" y="366348"/>
                </a:lnTo>
                <a:lnTo>
                  <a:pt x="692001" y="379874"/>
                </a:lnTo>
                <a:lnTo>
                  <a:pt x="658866" y="402650"/>
                </a:lnTo>
                <a:lnTo>
                  <a:pt x="637376" y="416470"/>
                </a:lnTo>
                <a:lnTo>
                  <a:pt x="604776" y="435312"/>
                </a:lnTo>
                <a:lnTo>
                  <a:pt x="554078" y="464075"/>
                </a:lnTo>
                <a:lnTo>
                  <a:pt x="505343" y="492757"/>
                </a:lnTo>
                <a:lnTo>
                  <a:pt x="485182" y="505906"/>
                </a:lnTo>
                <a:lnTo>
                  <a:pt x="456083" y="523327"/>
                </a:lnTo>
                <a:lnTo>
                  <a:pt x="425119" y="537426"/>
                </a:lnTo>
                <a:lnTo>
                  <a:pt x="397365" y="550541"/>
                </a:lnTo>
                <a:lnTo>
                  <a:pt x="365653" y="567614"/>
                </a:lnTo>
                <a:lnTo>
                  <a:pt x="337281" y="580211"/>
                </a:lnTo>
                <a:lnTo>
                  <a:pt x="315058" y="591793"/>
                </a:lnTo>
                <a:lnTo>
                  <a:pt x="287478" y="599895"/>
                </a:lnTo>
                <a:lnTo>
                  <a:pt x="286902" y="600435"/>
                </a:lnTo>
                <a:lnTo>
                  <a:pt x="289463" y="597824"/>
                </a:lnTo>
                <a:lnTo>
                  <a:pt x="310820" y="582404"/>
                </a:lnTo>
                <a:lnTo>
                  <a:pt x="327584" y="565997"/>
                </a:lnTo>
                <a:lnTo>
                  <a:pt x="332689" y="560903"/>
                </a:lnTo>
                <a:lnTo>
                  <a:pt x="336093" y="556096"/>
                </a:lnTo>
                <a:lnTo>
                  <a:pt x="343437" y="540123"/>
                </a:lnTo>
                <a:lnTo>
                  <a:pt x="345375" y="537304"/>
                </a:lnTo>
                <a:lnTo>
                  <a:pt x="347528" y="526645"/>
                </a:lnTo>
                <a:lnTo>
                  <a:pt x="349190" y="513206"/>
                </a:lnTo>
                <a:lnTo>
                  <a:pt x="353387" y="494446"/>
                </a:lnTo>
                <a:lnTo>
                  <a:pt x="354944" y="476814"/>
                </a:lnTo>
                <a:lnTo>
                  <a:pt x="355406" y="447445"/>
                </a:lnTo>
                <a:lnTo>
                  <a:pt x="355593" y="360846"/>
                </a:lnTo>
                <a:lnTo>
                  <a:pt x="356301" y="348642"/>
                </a:lnTo>
                <a:lnTo>
                  <a:pt x="357478" y="334860"/>
                </a:lnTo>
                <a:lnTo>
                  <a:pt x="358969" y="320029"/>
                </a:lnTo>
                <a:lnTo>
                  <a:pt x="361374" y="303791"/>
                </a:lnTo>
                <a:lnTo>
                  <a:pt x="364388" y="286616"/>
                </a:lnTo>
                <a:lnTo>
                  <a:pt x="367809" y="268816"/>
                </a:lnTo>
                <a:lnTo>
                  <a:pt x="372206" y="252010"/>
                </a:lnTo>
                <a:lnTo>
                  <a:pt x="377254" y="235867"/>
                </a:lnTo>
                <a:lnTo>
                  <a:pt x="382736" y="220167"/>
                </a:lnTo>
                <a:lnTo>
                  <a:pt x="389213" y="204761"/>
                </a:lnTo>
                <a:lnTo>
                  <a:pt x="396353" y="189551"/>
                </a:lnTo>
                <a:lnTo>
                  <a:pt x="403935" y="174472"/>
                </a:lnTo>
                <a:lnTo>
                  <a:pt x="413224" y="160187"/>
                </a:lnTo>
                <a:lnTo>
                  <a:pt x="423649" y="146429"/>
                </a:lnTo>
                <a:lnTo>
                  <a:pt x="434833" y="133025"/>
                </a:lnTo>
                <a:lnTo>
                  <a:pt x="446522" y="120560"/>
                </a:lnTo>
                <a:lnTo>
                  <a:pt x="458548" y="108723"/>
                </a:lnTo>
                <a:lnTo>
                  <a:pt x="470798" y="97304"/>
                </a:lnTo>
                <a:lnTo>
                  <a:pt x="491937" y="78971"/>
                </a:lnTo>
                <a:lnTo>
                  <a:pt x="513561" y="63062"/>
                </a:lnTo>
                <a:lnTo>
                  <a:pt x="541986" y="46584"/>
                </a:lnTo>
                <a:lnTo>
                  <a:pt x="565909" y="35498"/>
                </a:lnTo>
                <a:lnTo>
                  <a:pt x="597125" y="25290"/>
                </a:lnTo>
                <a:lnTo>
                  <a:pt x="621694" y="19448"/>
                </a:lnTo>
                <a:lnTo>
                  <a:pt x="683668" y="6082"/>
                </a:lnTo>
                <a:lnTo>
                  <a:pt x="715037" y="581"/>
                </a:lnTo>
                <a:lnTo>
                  <a:pt x="736894" y="0"/>
                </a:lnTo>
                <a:lnTo>
                  <a:pt x="767775" y="2093"/>
                </a:lnTo>
                <a:lnTo>
                  <a:pt x="800786" y="7257"/>
                </a:lnTo>
                <a:lnTo>
                  <a:pt x="830743" y="14256"/>
                </a:lnTo>
                <a:lnTo>
                  <a:pt x="862331" y="27541"/>
                </a:lnTo>
                <a:lnTo>
                  <a:pt x="887966" y="41145"/>
                </a:lnTo>
                <a:lnTo>
                  <a:pt x="924387" y="58371"/>
                </a:lnTo>
                <a:lnTo>
                  <a:pt x="938594" y="66372"/>
                </a:lnTo>
                <a:lnTo>
                  <a:pt x="955727" y="80275"/>
                </a:lnTo>
                <a:lnTo>
                  <a:pt x="972984" y="96097"/>
                </a:lnTo>
                <a:lnTo>
                  <a:pt x="990633" y="113644"/>
                </a:lnTo>
                <a:lnTo>
                  <a:pt x="1004800" y="131935"/>
                </a:lnTo>
                <a:lnTo>
                  <a:pt x="1017228" y="150054"/>
                </a:lnTo>
                <a:lnTo>
                  <a:pt x="1037163" y="183702"/>
                </a:lnTo>
                <a:lnTo>
                  <a:pt x="1042103" y="193857"/>
                </a:lnTo>
                <a:lnTo>
                  <a:pt x="1046808" y="204859"/>
                </a:lnTo>
                <a:lnTo>
                  <a:pt x="1051355" y="216428"/>
                </a:lnTo>
                <a:lnTo>
                  <a:pt x="1056408" y="233045"/>
                </a:lnTo>
                <a:lnTo>
                  <a:pt x="1058653" y="245839"/>
                </a:lnTo>
                <a:lnTo>
                  <a:pt x="1059652" y="258582"/>
                </a:lnTo>
                <a:lnTo>
                  <a:pt x="1060095" y="271300"/>
                </a:lnTo>
                <a:lnTo>
                  <a:pt x="1060345" y="292242"/>
                </a:lnTo>
                <a:lnTo>
                  <a:pt x="1060380" y="300083"/>
                </a:lnTo>
                <a:lnTo>
                  <a:pt x="1056656" y="316321"/>
                </a:lnTo>
                <a:lnTo>
                  <a:pt x="1051003" y="331535"/>
                </a:lnTo>
                <a:lnTo>
                  <a:pt x="1043853" y="348032"/>
                </a:lnTo>
                <a:lnTo>
                  <a:pt x="1035117" y="366249"/>
                </a:lnTo>
                <a:lnTo>
                  <a:pt x="1028720" y="377290"/>
                </a:lnTo>
                <a:lnTo>
                  <a:pt x="1026597" y="380065"/>
                </a:lnTo>
                <a:lnTo>
                  <a:pt x="1017414" y="398316"/>
                </a:lnTo>
                <a:lnTo>
                  <a:pt x="1004625" y="412061"/>
                </a:lnTo>
                <a:lnTo>
                  <a:pt x="1002066" y="415945"/>
                </a:lnTo>
                <a:lnTo>
                  <a:pt x="984982" y="431526"/>
                </a:lnTo>
                <a:lnTo>
                  <a:pt x="968788" y="446177"/>
                </a:lnTo>
                <a:lnTo>
                  <a:pt x="955038" y="463770"/>
                </a:lnTo>
                <a:lnTo>
                  <a:pt x="943531" y="475878"/>
                </a:lnTo>
                <a:lnTo>
                  <a:pt x="921357" y="492293"/>
                </a:lnTo>
                <a:lnTo>
                  <a:pt x="882650" y="51896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SMARTPenAnnotation1"/>
          <p:cNvSpPr/>
          <p:nvPr/>
        </p:nvSpPr>
        <p:spPr>
          <a:xfrm>
            <a:off x="5067300" y="4235450"/>
            <a:ext cx="50801" cy="165101"/>
          </a:xfrm>
          <a:custGeom>
            <a:avLst/>
            <a:gdLst/>
            <a:ahLst/>
            <a:cxnLst/>
            <a:rect l="0" t="0" r="0" b="0"/>
            <a:pathLst>
              <a:path w="50801" h="165101">
                <a:moveTo>
                  <a:pt x="50800" y="0"/>
                </a:moveTo>
                <a:lnTo>
                  <a:pt x="41962" y="26515"/>
                </a:lnTo>
                <a:lnTo>
                  <a:pt x="39969" y="31082"/>
                </a:lnTo>
                <a:lnTo>
                  <a:pt x="37935" y="34833"/>
                </a:lnTo>
                <a:lnTo>
                  <a:pt x="35873" y="38038"/>
                </a:lnTo>
                <a:lnTo>
                  <a:pt x="34499" y="40881"/>
                </a:lnTo>
                <a:lnTo>
                  <a:pt x="32972" y="45921"/>
                </a:lnTo>
                <a:lnTo>
                  <a:pt x="31154" y="50370"/>
                </a:lnTo>
                <a:lnTo>
                  <a:pt x="28530" y="56158"/>
                </a:lnTo>
                <a:lnTo>
                  <a:pt x="17552" y="78983"/>
                </a:lnTo>
                <a:lnTo>
                  <a:pt x="15934" y="84405"/>
                </a:lnTo>
                <a:lnTo>
                  <a:pt x="0" y="1651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SMARTPenAnnotation2"/>
          <p:cNvSpPr/>
          <p:nvPr/>
        </p:nvSpPr>
        <p:spPr>
          <a:xfrm>
            <a:off x="4832376" y="4066983"/>
            <a:ext cx="2551324" cy="955753"/>
          </a:xfrm>
          <a:custGeom>
            <a:avLst/>
            <a:gdLst/>
            <a:ahLst/>
            <a:cxnLst/>
            <a:rect l="0" t="0" r="0" b="0"/>
            <a:pathLst>
              <a:path w="2551324" h="955753">
                <a:moveTo>
                  <a:pt x="215874" y="454217"/>
                </a:moveTo>
                <a:lnTo>
                  <a:pt x="219245" y="450846"/>
                </a:lnTo>
                <a:lnTo>
                  <a:pt x="220238" y="448442"/>
                </a:lnTo>
                <a:lnTo>
                  <a:pt x="221832" y="436326"/>
                </a:lnTo>
                <a:lnTo>
                  <a:pt x="221962" y="433823"/>
                </a:lnTo>
                <a:lnTo>
                  <a:pt x="222755" y="431449"/>
                </a:lnTo>
                <a:lnTo>
                  <a:pt x="226537" y="424736"/>
                </a:lnTo>
                <a:lnTo>
                  <a:pt x="227669" y="420418"/>
                </a:lnTo>
                <a:lnTo>
                  <a:pt x="231866" y="392076"/>
                </a:lnTo>
                <a:lnTo>
                  <a:pt x="236403" y="366053"/>
                </a:lnTo>
                <a:lnTo>
                  <a:pt x="238027" y="361575"/>
                </a:lnTo>
                <a:lnTo>
                  <a:pt x="239831" y="343428"/>
                </a:lnTo>
                <a:lnTo>
                  <a:pt x="241338" y="319605"/>
                </a:lnTo>
                <a:lnTo>
                  <a:pt x="244360" y="294906"/>
                </a:lnTo>
                <a:lnTo>
                  <a:pt x="250028" y="267314"/>
                </a:lnTo>
                <a:lnTo>
                  <a:pt x="255336" y="237467"/>
                </a:lnTo>
                <a:lnTo>
                  <a:pt x="258107" y="225239"/>
                </a:lnTo>
                <a:lnTo>
                  <a:pt x="260032" y="197189"/>
                </a:lnTo>
                <a:lnTo>
                  <a:pt x="266979" y="173528"/>
                </a:lnTo>
                <a:lnTo>
                  <a:pt x="274604" y="144175"/>
                </a:lnTo>
                <a:lnTo>
                  <a:pt x="281332" y="119877"/>
                </a:lnTo>
                <a:lnTo>
                  <a:pt x="291298" y="100305"/>
                </a:lnTo>
                <a:lnTo>
                  <a:pt x="309013" y="73012"/>
                </a:lnTo>
                <a:lnTo>
                  <a:pt x="331011" y="47777"/>
                </a:lnTo>
                <a:lnTo>
                  <a:pt x="352843" y="28755"/>
                </a:lnTo>
                <a:lnTo>
                  <a:pt x="390063" y="8343"/>
                </a:lnTo>
                <a:lnTo>
                  <a:pt x="401241" y="5578"/>
                </a:lnTo>
                <a:lnTo>
                  <a:pt x="438415" y="0"/>
                </a:lnTo>
                <a:lnTo>
                  <a:pt x="469725" y="2761"/>
                </a:lnTo>
                <a:lnTo>
                  <a:pt x="548640" y="23710"/>
                </a:lnTo>
                <a:lnTo>
                  <a:pt x="561561" y="30282"/>
                </a:lnTo>
                <a:lnTo>
                  <a:pt x="585822" y="46475"/>
                </a:lnTo>
                <a:lnTo>
                  <a:pt x="598146" y="61295"/>
                </a:lnTo>
                <a:lnTo>
                  <a:pt x="606580" y="75643"/>
                </a:lnTo>
                <a:lnTo>
                  <a:pt x="611301" y="86995"/>
                </a:lnTo>
                <a:lnTo>
                  <a:pt x="614554" y="105286"/>
                </a:lnTo>
                <a:lnTo>
                  <a:pt x="615518" y="120741"/>
                </a:lnTo>
                <a:lnTo>
                  <a:pt x="612433" y="137628"/>
                </a:lnTo>
                <a:lnTo>
                  <a:pt x="599999" y="167366"/>
                </a:lnTo>
                <a:lnTo>
                  <a:pt x="588079" y="191346"/>
                </a:lnTo>
                <a:lnTo>
                  <a:pt x="574199" y="212876"/>
                </a:lnTo>
                <a:lnTo>
                  <a:pt x="553545" y="236815"/>
                </a:lnTo>
                <a:lnTo>
                  <a:pt x="533001" y="261077"/>
                </a:lnTo>
                <a:lnTo>
                  <a:pt x="505825" y="285513"/>
                </a:lnTo>
                <a:lnTo>
                  <a:pt x="475975" y="311974"/>
                </a:lnTo>
                <a:lnTo>
                  <a:pt x="440323" y="341751"/>
                </a:lnTo>
                <a:lnTo>
                  <a:pt x="357797" y="402922"/>
                </a:lnTo>
                <a:lnTo>
                  <a:pt x="320108" y="428597"/>
                </a:lnTo>
                <a:lnTo>
                  <a:pt x="284073" y="452002"/>
                </a:lnTo>
                <a:lnTo>
                  <a:pt x="247919" y="476374"/>
                </a:lnTo>
                <a:lnTo>
                  <a:pt x="201654" y="502195"/>
                </a:lnTo>
                <a:lnTo>
                  <a:pt x="140255" y="529832"/>
                </a:lnTo>
                <a:lnTo>
                  <a:pt x="107647" y="538768"/>
                </a:lnTo>
                <a:lnTo>
                  <a:pt x="81032" y="542258"/>
                </a:lnTo>
                <a:lnTo>
                  <a:pt x="51945" y="543004"/>
                </a:lnTo>
                <a:lnTo>
                  <a:pt x="48733" y="542336"/>
                </a:lnTo>
                <a:lnTo>
                  <a:pt x="43282" y="539713"/>
                </a:lnTo>
                <a:lnTo>
                  <a:pt x="17194" y="515828"/>
                </a:lnTo>
                <a:lnTo>
                  <a:pt x="12802" y="507706"/>
                </a:lnTo>
                <a:lnTo>
                  <a:pt x="9203" y="497040"/>
                </a:lnTo>
                <a:lnTo>
                  <a:pt x="5011" y="472946"/>
                </a:lnTo>
                <a:lnTo>
                  <a:pt x="2213" y="459719"/>
                </a:lnTo>
                <a:lnTo>
                  <a:pt x="416" y="431994"/>
                </a:lnTo>
                <a:lnTo>
                  <a:pt x="13" y="403696"/>
                </a:lnTo>
                <a:lnTo>
                  <a:pt x="0" y="399370"/>
                </a:lnTo>
                <a:lnTo>
                  <a:pt x="697" y="395780"/>
                </a:lnTo>
                <a:lnTo>
                  <a:pt x="12840" y="361230"/>
                </a:lnTo>
                <a:lnTo>
                  <a:pt x="16981" y="352212"/>
                </a:lnTo>
                <a:lnTo>
                  <a:pt x="21173" y="345852"/>
                </a:lnTo>
                <a:lnTo>
                  <a:pt x="44778" y="317294"/>
                </a:lnTo>
                <a:lnTo>
                  <a:pt x="52368" y="307500"/>
                </a:lnTo>
                <a:lnTo>
                  <a:pt x="58774" y="302462"/>
                </a:lnTo>
                <a:lnTo>
                  <a:pt x="62457" y="300130"/>
                </a:lnTo>
                <a:lnTo>
                  <a:pt x="68431" y="293776"/>
                </a:lnTo>
                <a:lnTo>
                  <a:pt x="78016" y="281571"/>
                </a:lnTo>
                <a:lnTo>
                  <a:pt x="109686" y="257378"/>
                </a:lnTo>
                <a:lnTo>
                  <a:pt x="113332" y="255257"/>
                </a:lnTo>
                <a:lnTo>
                  <a:pt x="119265" y="249139"/>
                </a:lnTo>
                <a:lnTo>
                  <a:pt x="121834" y="245532"/>
                </a:lnTo>
                <a:lnTo>
                  <a:pt x="128453" y="239642"/>
                </a:lnTo>
                <a:lnTo>
                  <a:pt x="166807" y="216836"/>
                </a:lnTo>
                <a:lnTo>
                  <a:pt x="225521" y="189792"/>
                </a:lnTo>
                <a:lnTo>
                  <a:pt x="241798" y="185000"/>
                </a:lnTo>
                <a:lnTo>
                  <a:pt x="317488" y="175309"/>
                </a:lnTo>
                <a:lnTo>
                  <a:pt x="380087" y="176293"/>
                </a:lnTo>
                <a:lnTo>
                  <a:pt x="427827" y="185681"/>
                </a:lnTo>
                <a:lnTo>
                  <a:pt x="481036" y="205577"/>
                </a:lnTo>
                <a:lnTo>
                  <a:pt x="498118" y="215299"/>
                </a:lnTo>
                <a:lnTo>
                  <a:pt x="531976" y="244432"/>
                </a:lnTo>
                <a:lnTo>
                  <a:pt x="553214" y="267140"/>
                </a:lnTo>
                <a:lnTo>
                  <a:pt x="572060" y="293696"/>
                </a:lnTo>
                <a:lnTo>
                  <a:pt x="586081" y="316317"/>
                </a:lnTo>
                <a:lnTo>
                  <a:pt x="600026" y="343037"/>
                </a:lnTo>
                <a:lnTo>
                  <a:pt x="606742" y="361765"/>
                </a:lnTo>
                <a:lnTo>
                  <a:pt x="614430" y="391255"/>
                </a:lnTo>
                <a:lnTo>
                  <a:pt x="618788" y="416121"/>
                </a:lnTo>
                <a:lnTo>
                  <a:pt x="620724" y="440813"/>
                </a:lnTo>
                <a:lnTo>
                  <a:pt x="621586" y="475306"/>
                </a:lnTo>
                <a:lnTo>
                  <a:pt x="620087" y="502866"/>
                </a:lnTo>
                <a:lnTo>
                  <a:pt x="617069" y="524522"/>
                </a:lnTo>
                <a:lnTo>
                  <a:pt x="610697" y="553287"/>
                </a:lnTo>
                <a:lnTo>
                  <a:pt x="600186" y="582427"/>
                </a:lnTo>
                <a:lnTo>
                  <a:pt x="587429" y="606505"/>
                </a:lnTo>
                <a:lnTo>
                  <a:pt x="570557" y="634649"/>
                </a:lnTo>
                <a:lnTo>
                  <a:pt x="549330" y="663293"/>
                </a:lnTo>
                <a:lnTo>
                  <a:pt x="526119" y="688486"/>
                </a:lnTo>
                <a:lnTo>
                  <a:pt x="495398" y="720323"/>
                </a:lnTo>
                <a:lnTo>
                  <a:pt x="468421" y="747631"/>
                </a:lnTo>
                <a:lnTo>
                  <a:pt x="442554" y="770225"/>
                </a:lnTo>
                <a:lnTo>
                  <a:pt x="417016" y="793696"/>
                </a:lnTo>
                <a:lnTo>
                  <a:pt x="384998" y="817704"/>
                </a:lnTo>
                <a:lnTo>
                  <a:pt x="334424" y="853547"/>
                </a:lnTo>
                <a:lnTo>
                  <a:pt x="303446" y="877572"/>
                </a:lnTo>
                <a:lnTo>
                  <a:pt x="273336" y="899978"/>
                </a:lnTo>
                <a:lnTo>
                  <a:pt x="229027" y="926091"/>
                </a:lnTo>
                <a:lnTo>
                  <a:pt x="168275" y="952932"/>
                </a:lnTo>
                <a:lnTo>
                  <a:pt x="157007" y="954998"/>
                </a:lnTo>
                <a:lnTo>
                  <a:pt x="144239" y="955752"/>
                </a:lnTo>
                <a:lnTo>
                  <a:pt x="143423" y="955085"/>
                </a:lnTo>
                <a:lnTo>
                  <a:pt x="143584" y="953935"/>
                </a:lnTo>
                <a:lnTo>
                  <a:pt x="145645" y="950775"/>
                </a:lnTo>
                <a:lnTo>
                  <a:pt x="158091" y="937566"/>
                </a:lnTo>
                <a:lnTo>
                  <a:pt x="192251" y="912139"/>
                </a:lnTo>
                <a:lnTo>
                  <a:pt x="229853" y="886670"/>
                </a:lnTo>
                <a:lnTo>
                  <a:pt x="262693" y="865841"/>
                </a:lnTo>
                <a:lnTo>
                  <a:pt x="301663" y="836950"/>
                </a:lnTo>
                <a:lnTo>
                  <a:pt x="347403" y="809209"/>
                </a:lnTo>
                <a:lnTo>
                  <a:pt x="397208" y="780534"/>
                </a:lnTo>
                <a:lnTo>
                  <a:pt x="438989" y="760113"/>
                </a:lnTo>
                <a:lnTo>
                  <a:pt x="564228" y="705914"/>
                </a:lnTo>
                <a:lnTo>
                  <a:pt x="630172" y="686700"/>
                </a:lnTo>
                <a:lnTo>
                  <a:pt x="692818" y="674247"/>
                </a:lnTo>
                <a:lnTo>
                  <a:pt x="768746" y="659912"/>
                </a:lnTo>
                <a:lnTo>
                  <a:pt x="844686" y="653546"/>
                </a:lnTo>
                <a:lnTo>
                  <a:pt x="908187" y="653438"/>
                </a:lnTo>
                <a:lnTo>
                  <a:pt x="982312" y="656893"/>
                </a:lnTo>
                <a:lnTo>
                  <a:pt x="1014153" y="658673"/>
                </a:lnTo>
                <a:lnTo>
                  <a:pt x="1077494" y="673083"/>
                </a:lnTo>
                <a:lnTo>
                  <a:pt x="1129217" y="688164"/>
                </a:lnTo>
                <a:lnTo>
                  <a:pt x="1185511" y="716361"/>
                </a:lnTo>
                <a:lnTo>
                  <a:pt x="1239523" y="744480"/>
                </a:lnTo>
                <a:lnTo>
                  <a:pt x="1267588" y="768709"/>
                </a:lnTo>
                <a:lnTo>
                  <a:pt x="1274128" y="771531"/>
                </a:lnTo>
                <a:lnTo>
                  <a:pt x="1278405" y="774692"/>
                </a:lnTo>
                <a:lnTo>
                  <a:pt x="1279123" y="776523"/>
                </a:lnTo>
                <a:lnTo>
                  <a:pt x="1278896" y="778448"/>
                </a:lnTo>
                <a:lnTo>
                  <a:pt x="1278038" y="780438"/>
                </a:lnTo>
                <a:lnTo>
                  <a:pt x="1273461" y="786609"/>
                </a:lnTo>
                <a:lnTo>
                  <a:pt x="1271593" y="787995"/>
                </a:lnTo>
                <a:lnTo>
                  <a:pt x="1267637" y="789535"/>
                </a:lnTo>
                <a:lnTo>
                  <a:pt x="1237462" y="790659"/>
                </a:lnTo>
                <a:lnTo>
                  <a:pt x="1227067" y="788838"/>
                </a:lnTo>
                <a:lnTo>
                  <a:pt x="1155135" y="769525"/>
                </a:lnTo>
                <a:lnTo>
                  <a:pt x="1090368" y="741277"/>
                </a:lnTo>
                <a:lnTo>
                  <a:pt x="1023635" y="711953"/>
                </a:lnTo>
                <a:lnTo>
                  <a:pt x="973256" y="685844"/>
                </a:lnTo>
                <a:lnTo>
                  <a:pt x="927581" y="662005"/>
                </a:lnTo>
                <a:lnTo>
                  <a:pt x="876319" y="632420"/>
                </a:lnTo>
                <a:lnTo>
                  <a:pt x="860066" y="623024"/>
                </a:lnTo>
                <a:lnTo>
                  <a:pt x="812364" y="586827"/>
                </a:lnTo>
                <a:lnTo>
                  <a:pt x="788037" y="563829"/>
                </a:lnTo>
                <a:lnTo>
                  <a:pt x="766469" y="535684"/>
                </a:lnTo>
                <a:lnTo>
                  <a:pt x="750136" y="509087"/>
                </a:lnTo>
                <a:lnTo>
                  <a:pt x="743072" y="494126"/>
                </a:lnTo>
                <a:lnTo>
                  <a:pt x="739462" y="480421"/>
                </a:lnTo>
                <a:lnTo>
                  <a:pt x="737145" y="457747"/>
                </a:lnTo>
                <a:lnTo>
                  <a:pt x="743485" y="430568"/>
                </a:lnTo>
                <a:lnTo>
                  <a:pt x="754301" y="405818"/>
                </a:lnTo>
                <a:lnTo>
                  <a:pt x="770598" y="379197"/>
                </a:lnTo>
                <a:lnTo>
                  <a:pt x="794931" y="352092"/>
                </a:lnTo>
                <a:lnTo>
                  <a:pt x="823950" y="324475"/>
                </a:lnTo>
                <a:lnTo>
                  <a:pt x="844552" y="309065"/>
                </a:lnTo>
                <a:lnTo>
                  <a:pt x="889296" y="283817"/>
                </a:lnTo>
                <a:lnTo>
                  <a:pt x="943083" y="256424"/>
                </a:lnTo>
                <a:lnTo>
                  <a:pt x="994651" y="235335"/>
                </a:lnTo>
                <a:lnTo>
                  <a:pt x="1059035" y="220794"/>
                </a:lnTo>
                <a:lnTo>
                  <a:pt x="1134769" y="207047"/>
                </a:lnTo>
                <a:lnTo>
                  <a:pt x="1187057" y="201566"/>
                </a:lnTo>
                <a:lnTo>
                  <a:pt x="1245641" y="203988"/>
                </a:lnTo>
                <a:lnTo>
                  <a:pt x="1313251" y="212545"/>
                </a:lnTo>
                <a:lnTo>
                  <a:pt x="1385808" y="227388"/>
                </a:lnTo>
                <a:lnTo>
                  <a:pt x="1457558" y="248563"/>
                </a:lnTo>
                <a:lnTo>
                  <a:pt x="1510213" y="270152"/>
                </a:lnTo>
                <a:lnTo>
                  <a:pt x="1559486" y="293388"/>
                </a:lnTo>
                <a:lnTo>
                  <a:pt x="1602386" y="318369"/>
                </a:lnTo>
                <a:lnTo>
                  <a:pt x="1630228" y="340588"/>
                </a:lnTo>
                <a:lnTo>
                  <a:pt x="1658781" y="368887"/>
                </a:lnTo>
                <a:lnTo>
                  <a:pt x="1680569" y="397498"/>
                </a:lnTo>
                <a:lnTo>
                  <a:pt x="1697167" y="418998"/>
                </a:lnTo>
                <a:lnTo>
                  <a:pt x="1698703" y="422271"/>
                </a:lnTo>
                <a:lnTo>
                  <a:pt x="1700864" y="440362"/>
                </a:lnTo>
                <a:lnTo>
                  <a:pt x="1701504" y="456854"/>
                </a:lnTo>
                <a:lnTo>
                  <a:pt x="1700889" y="460208"/>
                </a:lnTo>
                <a:lnTo>
                  <a:pt x="1699773" y="462444"/>
                </a:lnTo>
                <a:lnTo>
                  <a:pt x="1689541" y="472776"/>
                </a:lnTo>
                <a:lnTo>
                  <a:pt x="1685858" y="475056"/>
                </a:lnTo>
                <a:lnTo>
                  <a:pt x="1678002" y="477590"/>
                </a:lnTo>
                <a:lnTo>
                  <a:pt x="1669017" y="479016"/>
                </a:lnTo>
                <a:lnTo>
                  <a:pt x="1662286" y="477469"/>
                </a:lnTo>
                <a:lnTo>
                  <a:pt x="1654590" y="475134"/>
                </a:lnTo>
                <a:lnTo>
                  <a:pt x="1646467" y="474097"/>
                </a:lnTo>
                <a:lnTo>
                  <a:pt x="1642325" y="472409"/>
                </a:lnTo>
                <a:lnTo>
                  <a:pt x="1630459" y="463997"/>
                </a:lnTo>
                <a:lnTo>
                  <a:pt x="1608482" y="443188"/>
                </a:lnTo>
                <a:lnTo>
                  <a:pt x="1571319" y="406256"/>
                </a:lnTo>
                <a:lnTo>
                  <a:pt x="1552324" y="382236"/>
                </a:lnTo>
                <a:lnTo>
                  <a:pt x="1531534" y="353660"/>
                </a:lnTo>
                <a:lnTo>
                  <a:pt x="1513630" y="327423"/>
                </a:lnTo>
                <a:lnTo>
                  <a:pt x="1492846" y="301858"/>
                </a:lnTo>
                <a:lnTo>
                  <a:pt x="1478602" y="274543"/>
                </a:lnTo>
                <a:lnTo>
                  <a:pt x="1462408" y="245551"/>
                </a:lnTo>
                <a:lnTo>
                  <a:pt x="1443282" y="219941"/>
                </a:lnTo>
                <a:lnTo>
                  <a:pt x="1435624" y="204885"/>
                </a:lnTo>
                <a:lnTo>
                  <a:pt x="1425269" y="179665"/>
                </a:lnTo>
                <a:lnTo>
                  <a:pt x="1423232" y="166533"/>
                </a:lnTo>
                <a:lnTo>
                  <a:pt x="1422487" y="145208"/>
                </a:lnTo>
                <a:lnTo>
                  <a:pt x="1423860" y="141672"/>
                </a:lnTo>
                <a:lnTo>
                  <a:pt x="1426187" y="138609"/>
                </a:lnTo>
                <a:lnTo>
                  <a:pt x="1431830" y="132619"/>
                </a:lnTo>
                <a:lnTo>
                  <a:pt x="1440385" y="121313"/>
                </a:lnTo>
                <a:lnTo>
                  <a:pt x="1479835" y="92233"/>
                </a:lnTo>
                <a:lnTo>
                  <a:pt x="1498666" y="81439"/>
                </a:lnTo>
                <a:lnTo>
                  <a:pt x="1552997" y="60124"/>
                </a:lnTo>
                <a:lnTo>
                  <a:pt x="1630570" y="41990"/>
                </a:lnTo>
                <a:lnTo>
                  <a:pt x="1705928" y="32148"/>
                </a:lnTo>
                <a:lnTo>
                  <a:pt x="1784450" y="28965"/>
                </a:lnTo>
                <a:lnTo>
                  <a:pt x="1856603" y="30688"/>
                </a:lnTo>
                <a:lnTo>
                  <a:pt x="1933916" y="33805"/>
                </a:lnTo>
                <a:lnTo>
                  <a:pt x="2009681" y="40028"/>
                </a:lnTo>
                <a:lnTo>
                  <a:pt x="2063005" y="47925"/>
                </a:lnTo>
                <a:lnTo>
                  <a:pt x="2131348" y="67925"/>
                </a:lnTo>
                <a:lnTo>
                  <a:pt x="2204317" y="91039"/>
                </a:lnTo>
                <a:lnTo>
                  <a:pt x="2275449" y="119490"/>
                </a:lnTo>
                <a:lnTo>
                  <a:pt x="2328833" y="145158"/>
                </a:lnTo>
                <a:lnTo>
                  <a:pt x="2367164" y="163994"/>
                </a:lnTo>
                <a:lnTo>
                  <a:pt x="2402122" y="187888"/>
                </a:lnTo>
                <a:lnTo>
                  <a:pt x="2435499" y="212990"/>
                </a:lnTo>
                <a:lnTo>
                  <a:pt x="2469746" y="241306"/>
                </a:lnTo>
                <a:lnTo>
                  <a:pt x="2495450" y="267966"/>
                </a:lnTo>
                <a:lnTo>
                  <a:pt x="2513141" y="284339"/>
                </a:lnTo>
                <a:lnTo>
                  <a:pt x="2528036" y="310359"/>
                </a:lnTo>
                <a:lnTo>
                  <a:pt x="2540987" y="335725"/>
                </a:lnTo>
                <a:lnTo>
                  <a:pt x="2549634" y="358688"/>
                </a:lnTo>
                <a:lnTo>
                  <a:pt x="2551323" y="368485"/>
                </a:lnTo>
                <a:lnTo>
                  <a:pt x="2550192" y="379425"/>
                </a:lnTo>
                <a:lnTo>
                  <a:pt x="2543707" y="401247"/>
                </a:lnTo>
                <a:lnTo>
                  <a:pt x="2536694" y="417975"/>
                </a:lnTo>
                <a:lnTo>
                  <a:pt x="2528874" y="430113"/>
                </a:lnTo>
                <a:lnTo>
                  <a:pt x="2509795" y="448251"/>
                </a:lnTo>
                <a:lnTo>
                  <a:pt x="2493010" y="460289"/>
                </a:lnTo>
                <a:lnTo>
                  <a:pt x="2429524" y="491793"/>
                </a:lnTo>
                <a:lnTo>
                  <a:pt x="2380730" y="514242"/>
                </a:lnTo>
                <a:lnTo>
                  <a:pt x="2299513" y="535414"/>
                </a:lnTo>
                <a:lnTo>
                  <a:pt x="2231551" y="553145"/>
                </a:lnTo>
                <a:lnTo>
                  <a:pt x="1930374" y="625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SMARTPenAnnotation3"/>
          <p:cNvSpPr/>
          <p:nvPr/>
        </p:nvSpPr>
        <p:spPr>
          <a:xfrm>
            <a:off x="7950200" y="4495800"/>
            <a:ext cx="63413" cy="298451"/>
          </a:xfrm>
          <a:custGeom>
            <a:avLst/>
            <a:gdLst/>
            <a:ahLst/>
            <a:cxnLst/>
            <a:rect l="0" t="0" r="0" b="0"/>
            <a:pathLst>
              <a:path w="63413" h="298451">
                <a:moveTo>
                  <a:pt x="6350" y="298450"/>
                </a:moveTo>
                <a:lnTo>
                  <a:pt x="20655" y="284144"/>
                </a:lnTo>
                <a:lnTo>
                  <a:pt x="22943" y="282563"/>
                </a:lnTo>
                <a:lnTo>
                  <a:pt x="25173" y="281509"/>
                </a:lnTo>
                <a:lnTo>
                  <a:pt x="27365" y="280806"/>
                </a:lnTo>
                <a:lnTo>
                  <a:pt x="28827" y="278926"/>
                </a:lnTo>
                <a:lnTo>
                  <a:pt x="29801" y="276262"/>
                </a:lnTo>
                <a:lnTo>
                  <a:pt x="30451" y="273075"/>
                </a:lnTo>
                <a:lnTo>
                  <a:pt x="31590" y="270950"/>
                </a:lnTo>
                <a:lnTo>
                  <a:pt x="33055" y="269533"/>
                </a:lnTo>
                <a:lnTo>
                  <a:pt x="34737" y="268589"/>
                </a:lnTo>
                <a:lnTo>
                  <a:pt x="36563" y="265843"/>
                </a:lnTo>
                <a:lnTo>
                  <a:pt x="38487" y="261895"/>
                </a:lnTo>
                <a:lnTo>
                  <a:pt x="40474" y="257147"/>
                </a:lnTo>
                <a:lnTo>
                  <a:pt x="42505" y="253276"/>
                </a:lnTo>
                <a:lnTo>
                  <a:pt x="44565" y="249989"/>
                </a:lnTo>
                <a:lnTo>
                  <a:pt x="46643" y="247093"/>
                </a:lnTo>
                <a:lnTo>
                  <a:pt x="48734" y="243751"/>
                </a:lnTo>
                <a:lnTo>
                  <a:pt x="50834" y="240112"/>
                </a:lnTo>
                <a:lnTo>
                  <a:pt x="52939" y="236275"/>
                </a:lnTo>
                <a:lnTo>
                  <a:pt x="54343" y="232305"/>
                </a:lnTo>
                <a:lnTo>
                  <a:pt x="57024" y="219271"/>
                </a:lnTo>
                <a:lnTo>
                  <a:pt x="58477" y="213914"/>
                </a:lnTo>
                <a:lnTo>
                  <a:pt x="60151" y="208226"/>
                </a:lnTo>
                <a:lnTo>
                  <a:pt x="61268" y="198790"/>
                </a:lnTo>
                <a:lnTo>
                  <a:pt x="62012" y="186854"/>
                </a:lnTo>
                <a:lnTo>
                  <a:pt x="62839" y="159246"/>
                </a:lnTo>
                <a:lnTo>
                  <a:pt x="63412" y="103425"/>
                </a:lnTo>
                <a:lnTo>
                  <a:pt x="62736" y="96467"/>
                </a:lnTo>
                <a:lnTo>
                  <a:pt x="61580" y="89711"/>
                </a:lnTo>
                <a:lnTo>
                  <a:pt x="60103" y="83091"/>
                </a:lnTo>
                <a:lnTo>
                  <a:pt x="59119" y="77266"/>
                </a:lnTo>
                <a:lnTo>
                  <a:pt x="58462" y="71972"/>
                </a:lnTo>
                <a:lnTo>
                  <a:pt x="58025" y="67031"/>
                </a:lnTo>
                <a:lnTo>
                  <a:pt x="55617" y="61621"/>
                </a:lnTo>
                <a:lnTo>
                  <a:pt x="51895" y="55897"/>
                </a:lnTo>
                <a:lnTo>
                  <a:pt x="27341" y="24761"/>
                </a:lnTo>
                <a:lnTo>
                  <a:pt x="21050" y="17918"/>
                </a:lnTo>
                <a:lnTo>
                  <a:pt x="15444" y="12651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SMARTPenAnnotation4"/>
          <p:cNvSpPr/>
          <p:nvPr/>
        </p:nvSpPr>
        <p:spPr>
          <a:xfrm>
            <a:off x="7715250" y="4508500"/>
            <a:ext cx="95251" cy="95251"/>
          </a:xfrm>
          <a:custGeom>
            <a:avLst/>
            <a:gdLst/>
            <a:ahLst/>
            <a:cxnLst/>
            <a:rect l="0" t="0" r="0" b="0"/>
            <a:pathLst>
              <a:path w="95251" h="95251">
                <a:moveTo>
                  <a:pt x="95250" y="0"/>
                </a:moveTo>
                <a:lnTo>
                  <a:pt x="81766" y="6742"/>
                </a:lnTo>
                <a:lnTo>
                  <a:pt x="76383" y="10139"/>
                </a:lnTo>
                <a:lnTo>
                  <a:pt x="71383" y="13815"/>
                </a:lnTo>
                <a:lnTo>
                  <a:pt x="66639" y="17677"/>
                </a:lnTo>
                <a:lnTo>
                  <a:pt x="62771" y="20957"/>
                </a:lnTo>
                <a:lnTo>
                  <a:pt x="59486" y="23849"/>
                </a:lnTo>
                <a:lnTo>
                  <a:pt x="53955" y="28944"/>
                </a:lnTo>
                <a:lnTo>
                  <a:pt x="49145" y="33560"/>
                </a:lnTo>
                <a:lnTo>
                  <a:pt x="45463" y="36485"/>
                </a:lnTo>
                <a:lnTo>
                  <a:pt x="40892" y="39845"/>
                </a:lnTo>
                <a:lnTo>
                  <a:pt x="35729" y="43497"/>
                </a:lnTo>
                <a:lnTo>
                  <a:pt x="30169" y="49459"/>
                </a:lnTo>
                <a:lnTo>
                  <a:pt x="24346" y="56962"/>
                </a:lnTo>
                <a:lnTo>
                  <a:pt x="18347" y="65491"/>
                </a:lnTo>
                <a:lnTo>
                  <a:pt x="13643" y="72589"/>
                </a:lnTo>
                <a:lnTo>
                  <a:pt x="9801" y="78731"/>
                </a:lnTo>
                <a:lnTo>
                  <a:pt x="0" y="952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SMARTPenAnnotation5"/>
          <p:cNvSpPr/>
          <p:nvPr/>
        </p:nvSpPr>
        <p:spPr>
          <a:xfrm>
            <a:off x="7727950" y="4699000"/>
            <a:ext cx="101601" cy="57151"/>
          </a:xfrm>
          <a:custGeom>
            <a:avLst/>
            <a:gdLst/>
            <a:ahLst/>
            <a:cxnLst/>
            <a:rect l="0" t="0" r="0" b="0"/>
            <a:pathLst>
              <a:path w="101601" h="57151">
                <a:moveTo>
                  <a:pt x="0" y="0"/>
                </a:moveTo>
                <a:lnTo>
                  <a:pt x="13484" y="6742"/>
                </a:lnTo>
                <a:lnTo>
                  <a:pt x="18162" y="8728"/>
                </a:lnTo>
                <a:lnTo>
                  <a:pt x="21985" y="10052"/>
                </a:lnTo>
                <a:lnTo>
                  <a:pt x="25240" y="10935"/>
                </a:lnTo>
                <a:lnTo>
                  <a:pt x="28116" y="11523"/>
                </a:lnTo>
                <a:lnTo>
                  <a:pt x="30738" y="11916"/>
                </a:lnTo>
                <a:lnTo>
                  <a:pt x="33193" y="12177"/>
                </a:lnTo>
                <a:lnTo>
                  <a:pt x="36240" y="13762"/>
                </a:lnTo>
                <a:lnTo>
                  <a:pt x="39682" y="16231"/>
                </a:lnTo>
                <a:lnTo>
                  <a:pt x="43388" y="19287"/>
                </a:lnTo>
                <a:lnTo>
                  <a:pt x="47270" y="22030"/>
                </a:lnTo>
                <a:lnTo>
                  <a:pt x="51269" y="24565"/>
                </a:lnTo>
                <a:lnTo>
                  <a:pt x="55345" y="26960"/>
                </a:lnTo>
                <a:lnTo>
                  <a:pt x="60886" y="30673"/>
                </a:lnTo>
                <a:lnTo>
                  <a:pt x="67402" y="35266"/>
                </a:lnTo>
                <a:lnTo>
                  <a:pt x="101600" y="571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SMARTPenAnnotation6"/>
          <p:cNvSpPr/>
          <p:nvPr/>
        </p:nvSpPr>
        <p:spPr>
          <a:xfrm>
            <a:off x="8070850" y="4559300"/>
            <a:ext cx="6351" cy="1"/>
          </a:xfrm>
          <a:custGeom>
            <a:avLst/>
            <a:gdLst/>
            <a:ahLst/>
            <a:cxnLst/>
            <a:rect l="0" t="0" r="0" b="0"/>
            <a:pathLst>
              <a:path w="6351" h="1">
                <a:moveTo>
                  <a:pt x="635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226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58783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Спрос и предложение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987574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/>
              <a:t>Неценовые факторы предложения:</a:t>
            </a:r>
          </a:p>
          <a:p>
            <a:pPr algn="ctr"/>
            <a:endParaRPr lang="ru-RU" sz="800" b="1" dirty="0" smtClean="0"/>
          </a:p>
          <a:p>
            <a:r>
              <a:rPr lang="ru-RU" sz="2600" dirty="0" smtClean="0"/>
              <a:t>наличие возможностей увеличить производство;</a:t>
            </a:r>
          </a:p>
          <a:p>
            <a:endParaRPr lang="ru-RU" sz="800" dirty="0" smtClean="0"/>
          </a:p>
          <a:p>
            <a:r>
              <a:rPr lang="ru-RU" sz="2600" dirty="0" smtClean="0"/>
              <a:t>размеры затрат на выпуск продукции;</a:t>
            </a:r>
          </a:p>
          <a:p>
            <a:endParaRPr lang="ru-RU" sz="800" dirty="0" smtClean="0"/>
          </a:p>
          <a:p>
            <a:r>
              <a:rPr lang="ru-RU" sz="2600" dirty="0" smtClean="0"/>
              <a:t>политика государства.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3219822"/>
            <a:ext cx="1728193" cy="14992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8" y="1563638"/>
            <a:ext cx="339462" cy="287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8" y="2618091"/>
            <a:ext cx="339462" cy="287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06" y="2139702"/>
            <a:ext cx="339462" cy="287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412" y="3189571"/>
            <a:ext cx="1575175" cy="15294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49677"/>
            <a:ext cx="1480972" cy="165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75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58783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Спрос и предложение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342965"/>
            <a:ext cx="38884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00153E"/>
                </a:solidFill>
              </a:rPr>
              <a:t>Рыночная конъюнктура </a:t>
            </a:r>
            <a:r>
              <a:rPr lang="ru-RU" sz="2600" dirty="0"/>
              <a:t>– сложившееся в данный момент соотношение спроса и предложения на рынке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sp>
        <p:nvSpPr>
          <p:cNvPr id="4" name="Пятиугольник 3"/>
          <p:cNvSpPr/>
          <p:nvPr/>
        </p:nvSpPr>
        <p:spPr>
          <a:xfrm rot="5400000">
            <a:off x="6412558" y="-844275"/>
            <a:ext cx="423340" cy="4104456"/>
          </a:xfrm>
          <a:prstGeom prst="homePlate">
            <a:avLst>
              <a:gd name="adj" fmla="val 511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200" dirty="0" smtClean="0"/>
              <a:t>Спрос на товар растёт</a:t>
            </a:r>
            <a:endParaRPr lang="ru-RU" sz="2200" dirty="0"/>
          </a:p>
        </p:txBody>
      </p:sp>
      <p:sp>
        <p:nvSpPr>
          <p:cNvPr id="10" name="Пятиугольник 9"/>
          <p:cNvSpPr/>
          <p:nvPr/>
        </p:nvSpPr>
        <p:spPr>
          <a:xfrm rot="5400000">
            <a:off x="6438381" y="2179690"/>
            <a:ext cx="371693" cy="4104456"/>
          </a:xfrm>
          <a:prstGeom prst="homePlate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200" dirty="0" smtClean="0"/>
              <a:t>Спрос на товар растёт</a:t>
            </a:r>
            <a:endParaRPr lang="ru-RU" sz="2200" dirty="0"/>
          </a:p>
        </p:txBody>
      </p:sp>
      <p:sp>
        <p:nvSpPr>
          <p:cNvPr id="11" name="Пятиугольник 10"/>
          <p:cNvSpPr/>
          <p:nvPr/>
        </p:nvSpPr>
        <p:spPr>
          <a:xfrm rot="5400000">
            <a:off x="6412557" y="-340221"/>
            <a:ext cx="423341" cy="4104456"/>
          </a:xfrm>
          <a:prstGeom prst="homePlate">
            <a:avLst>
              <a:gd name="adj" fmla="val 5068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200" dirty="0" smtClean="0"/>
              <a:t>Дефицит товара</a:t>
            </a:r>
            <a:endParaRPr lang="ru-RU" sz="2200" dirty="0"/>
          </a:p>
        </p:txBody>
      </p:sp>
      <p:sp>
        <p:nvSpPr>
          <p:cNvPr id="12" name="Пятиугольник 11"/>
          <p:cNvSpPr/>
          <p:nvPr/>
        </p:nvSpPr>
        <p:spPr>
          <a:xfrm rot="5400000">
            <a:off x="6408694" y="159976"/>
            <a:ext cx="423343" cy="4112180"/>
          </a:xfrm>
          <a:prstGeom prst="homePlate">
            <a:avLst>
              <a:gd name="adj" fmla="val 4746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200" dirty="0" smtClean="0"/>
              <a:t>Цена растёт</a:t>
            </a:r>
            <a:endParaRPr lang="ru-RU" sz="2200" dirty="0"/>
          </a:p>
        </p:txBody>
      </p:sp>
      <p:sp>
        <p:nvSpPr>
          <p:cNvPr id="13" name="Пятиугольник 12"/>
          <p:cNvSpPr/>
          <p:nvPr/>
        </p:nvSpPr>
        <p:spPr>
          <a:xfrm rot="5400000">
            <a:off x="6408695" y="664028"/>
            <a:ext cx="423343" cy="4112179"/>
          </a:xfrm>
          <a:prstGeom prst="homePlate">
            <a:avLst>
              <a:gd name="adj" fmla="val 4895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200" dirty="0" smtClean="0"/>
              <a:t>Предложение растёт</a:t>
            </a:r>
            <a:endParaRPr lang="ru-RU" sz="2200" dirty="0"/>
          </a:p>
        </p:txBody>
      </p:sp>
      <p:sp>
        <p:nvSpPr>
          <p:cNvPr id="14" name="Пятиугольник 13"/>
          <p:cNvSpPr/>
          <p:nvPr/>
        </p:nvSpPr>
        <p:spPr>
          <a:xfrm rot="5400000">
            <a:off x="6408694" y="1168086"/>
            <a:ext cx="423345" cy="4112179"/>
          </a:xfrm>
          <a:prstGeom prst="homePlate">
            <a:avLst>
              <a:gd name="adj" fmla="val 5409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200" dirty="0" smtClean="0"/>
              <a:t>Избыток товара</a:t>
            </a:r>
            <a:endParaRPr lang="ru-RU" sz="2200" dirty="0"/>
          </a:p>
        </p:txBody>
      </p:sp>
      <p:sp>
        <p:nvSpPr>
          <p:cNvPr id="15" name="Пятиугольник 14"/>
          <p:cNvSpPr/>
          <p:nvPr/>
        </p:nvSpPr>
        <p:spPr>
          <a:xfrm rot="5400000">
            <a:off x="6408693" y="1663436"/>
            <a:ext cx="423343" cy="4112182"/>
          </a:xfrm>
          <a:prstGeom prst="homePlate">
            <a:avLst>
              <a:gd name="adj" fmla="val 4839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200" dirty="0" smtClean="0"/>
              <a:t>Цена снижается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852482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58783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Спрос и предложение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40185" y="1131590"/>
            <a:ext cx="3024336" cy="2880320"/>
            <a:chOff x="971600" y="1131590"/>
            <a:chExt cx="2808312" cy="2880320"/>
          </a:xfrm>
        </p:grpSpPr>
        <p:cxnSp>
          <p:nvCxnSpPr>
            <p:cNvPr id="4" name="Прямая со стрелкой 3"/>
            <p:cNvCxnSpPr/>
            <p:nvPr/>
          </p:nvCxnSpPr>
          <p:spPr>
            <a:xfrm flipV="1">
              <a:off x="971600" y="1131590"/>
              <a:ext cx="0" cy="2880320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 стрелкой 4"/>
            <p:cNvCxnSpPr/>
            <p:nvPr/>
          </p:nvCxnSpPr>
          <p:spPr>
            <a:xfrm>
              <a:off x="971600" y="4011910"/>
              <a:ext cx="2808312" cy="0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467544" y="699542"/>
            <a:ext cx="1321806" cy="523220"/>
            <a:chOff x="467544" y="699542"/>
            <a:chExt cx="1321806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467544" y="699542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Р</a:t>
              </a:r>
              <a:endParaRPr lang="ru-RU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1238" y="834266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(цена)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248924" y="4011910"/>
            <a:ext cx="2484360" cy="523220"/>
            <a:chOff x="1248924" y="4083918"/>
            <a:chExt cx="2484360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3445252" y="4083918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Q</a:t>
              </a:r>
              <a:endParaRPr lang="ru-RU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48924" y="4218642"/>
              <a:ext cx="2314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/>
                <a:t>(количество товара)</a:t>
              </a:r>
            </a:p>
          </p:txBody>
        </p:sp>
      </p:grpSp>
      <p:sp>
        <p:nvSpPr>
          <p:cNvPr id="19" name="Полилиния 18"/>
          <p:cNvSpPr/>
          <p:nvPr/>
        </p:nvSpPr>
        <p:spPr>
          <a:xfrm>
            <a:off x="1228774" y="1224315"/>
            <a:ext cx="2451137" cy="2661815"/>
          </a:xfrm>
          <a:custGeom>
            <a:avLst/>
            <a:gdLst>
              <a:gd name="connsiteX0" fmla="*/ 0 w 581114"/>
              <a:gd name="connsiteY0" fmla="*/ 0 h 582239"/>
              <a:gd name="connsiteX1" fmla="*/ 68366 w 581114"/>
              <a:gd name="connsiteY1" fmla="*/ 307649 h 582239"/>
              <a:gd name="connsiteX2" fmla="*/ 196553 w 581114"/>
              <a:gd name="connsiteY2" fmla="*/ 495656 h 582239"/>
              <a:gd name="connsiteX3" fmla="*/ 384561 w 581114"/>
              <a:gd name="connsiteY3" fmla="*/ 572568 h 582239"/>
              <a:gd name="connsiteX4" fmla="*/ 581114 w 581114"/>
              <a:gd name="connsiteY4" fmla="*/ 581114 h 582239"/>
              <a:gd name="connsiteX5" fmla="*/ 581114 w 581114"/>
              <a:gd name="connsiteY5" fmla="*/ 581114 h 58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114" h="582239">
                <a:moveTo>
                  <a:pt x="0" y="0"/>
                </a:moveTo>
                <a:cubicBezTo>
                  <a:pt x="17803" y="112520"/>
                  <a:pt x="35607" y="225040"/>
                  <a:pt x="68366" y="307649"/>
                </a:cubicBezTo>
                <a:cubicBezTo>
                  <a:pt x="101125" y="390258"/>
                  <a:pt x="143854" y="451503"/>
                  <a:pt x="196553" y="495656"/>
                </a:cubicBezTo>
                <a:cubicBezTo>
                  <a:pt x="249252" y="539809"/>
                  <a:pt x="320468" y="558325"/>
                  <a:pt x="384561" y="572568"/>
                </a:cubicBezTo>
                <a:cubicBezTo>
                  <a:pt x="448654" y="586811"/>
                  <a:pt x="581114" y="581114"/>
                  <a:pt x="581114" y="581114"/>
                </a:cubicBezTo>
                <a:lnTo>
                  <a:pt x="581114" y="581114"/>
                </a:ln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flipH="1">
            <a:off x="899592" y="1276846"/>
            <a:ext cx="2425757" cy="2589807"/>
          </a:xfrm>
          <a:custGeom>
            <a:avLst/>
            <a:gdLst>
              <a:gd name="connsiteX0" fmla="*/ 0 w 581114"/>
              <a:gd name="connsiteY0" fmla="*/ 0 h 582239"/>
              <a:gd name="connsiteX1" fmla="*/ 68366 w 581114"/>
              <a:gd name="connsiteY1" fmla="*/ 307649 h 582239"/>
              <a:gd name="connsiteX2" fmla="*/ 196553 w 581114"/>
              <a:gd name="connsiteY2" fmla="*/ 495656 h 582239"/>
              <a:gd name="connsiteX3" fmla="*/ 384561 w 581114"/>
              <a:gd name="connsiteY3" fmla="*/ 572568 h 582239"/>
              <a:gd name="connsiteX4" fmla="*/ 581114 w 581114"/>
              <a:gd name="connsiteY4" fmla="*/ 581114 h 582239"/>
              <a:gd name="connsiteX5" fmla="*/ 581114 w 581114"/>
              <a:gd name="connsiteY5" fmla="*/ 581114 h 58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114" h="582239">
                <a:moveTo>
                  <a:pt x="0" y="0"/>
                </a:moveTo>
                <a:cubicBezTo>
                  <a:pt x="17803" y="112520"/>
                  <a:pt x="35607" y="225040"/>
                  <a:pt x="68366" y="307649"/>
                </a:cubicBezTo>
                <a:cubicBezTo>
                  <a:pt x="101125" y="390258"/>
                  <a:pt x="143854" y="451503"/>
                  <a:pt x="196553" y="495656"/>
                </a:cubicBezTo>
                <a:cubicBezTo>
                  <a:pt x="249252" y="539809"/>
                  <a:pt x="320468" y="558325"/>
                  <a:pt x="384561" y="572568"/>
                </a:cubicBezTo>
                <a:cubicBezTo>
                  <a:pt x="448654" y="586811"/>
                  <a:pt x="581114" y="581114"/>
                  <a:pt x="581114" y="581114"/>
                </a:cubicBezTo>
                <a:lnTo>
                  <a:pt x="581114" y="581114"/>
                </a:ln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923927" y="1262246"/>
            <a:ext cx="48805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53E"/>
                </a:solidFill>
              </a:rPr>
              <a:t>Равновесная цена </a:t>
            </a:r>
            <a:r>
              <a:rPr lang="ru-RU" sz="2800" dirty="0" smtClean="0"/>
              <a:t>–цена, при которой по каждому данному товару нет ни излишка, ни дефицита в связи с равновесием спроса и предложения.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187624" y="1131590"/>
            <a:ext cx="457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0000"/>
                </a:solidFill>
              </a:rPr>
              <a:t>D</a:t>
            </a:r>
            <a:endParaRPr lang="ru-RU" sz="2800" b="1" dirty="0">
              <a:solidFill>
                <a:srgbClr val="CC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5574" y="1224315"/>
            <a:ext cx="457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0000"/>
                </a:solidFill>
              </a:rPr>
              <a:t>S</a:t>
            </a:r>
            <a:endParaRPr lang="ru-RU" sz="2800" b="1" dirty="0">
              <a:solidFill>
                <a:srgbClr val="CC0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185644" y="3557040"/>
            <a:ext cx="139883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11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/>
      <p:bldP spid="23" grpId="0"/>
      <p:bldP spid="24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55526"/>
            <a:ext cx="2760178" cy="20162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556" y="540468"/>
            <a:ext cx="3046924" cy="20312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840" y="754707"/>
            <a:ext cx="2641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53E"/>
                </a:solidFill>
              </a:rPr>
              <a:t>Рынок</a:t>
            </a:r>
            <a:r>
              <a:rPr lang="ru-RU" sz="2800" dirty="0" smtClean="0">
                <a:solidFill>
                  <a:srgbClr val="00153E"/>
                </a:solidFill>
              </a:rPr>
              <a:t> </a:t>
            </a:r>
            <a:r>
              <a:rPr lang="ru-RU" sz="2800" dirty="0" smtClean="0"/>
              <a:t>– конкретное  место торговли.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1" y="2841779"/>
            <a:ext cx="8640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53E"/>
                </a:solidFill>
              </a:rPr>
              <a:t>Рынок</a:t>
            </a:r>
            <a:r>
              <a:rPr lang="ru-RU" sz="2800" dirty="0" smtClean="0">
                <a:solidFill>
                  <a:srgbClr val="00153E"/>
                </a:solidFill>
              </a:rPr>
              <a:t> </a:t>
            </a:r>
            <a:r>
              <a:rPr lang="ru-RU" sz="2800" dirty="0" smtClean="0"/>
              <a:t>– сфера экономики, в которой совершается процесс товарного обращения.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1" y="3920738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53E"/>
                </a:solidFill>
              </a:rPr>
              <a:t>Рынок</a:t>
            </a:r>
            <a:r>
              <a:rPr lang="ru-RU" sz="2800" dirty="0" smtClean="0">
                <a:solidFill>
                  <a:srgbClr val="00153E"/>
                </a:solidFill>
              </a:rPr>
              <a:t> </a:t>
            </a:r>
            <a:r>
              <a:rPr lang="ru-RU" sz="2800" dirty="0" smtClean="0"/>
              <a:t>– механизм сведения продавцов и покупателей.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84016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58783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Саморегуляция рынка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467544" y="1131590"/>
            <a:ext cx="3528392" cy="648072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Что производить?</a:t>
            </a:r>
            <a:endParaRPr lang="ru-RU" sz="2400" b="1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467544" y="2463614"/>
            <a:ext cx="3528392" cy="648072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Как производить?</a:t>
            </a:r>
            <a:endParaRPr lang="ru-RU" sz="2400" b="1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467544" y="3579862"/>
            <a:ext cx="3528392" cy="648072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Для кого производить?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38885" y="1076673"/>
            <a:ext cx="4319712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Товары, </a:t>
            </a:r>
            <a:r>
              <a:rPr lang="ru-RU" sz="2400" dirty="0" smtClean="0"/>
              <a:t>на которые на рынке сложились высокие цены.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38885" y="2391606"/>
            <a:ext cx="4319712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 минимальными затратами, чтобы получить прибыль.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38885" y="3507854"/>
            <a:ext cx="4319712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Для того, кто имеет деньги на покупку товара.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68078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58783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Достоинства рынка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002090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Рынок помогает эффективно удовлетворить потребности людей, согласовывает интересы производителей и потребителей.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3099613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Рынок является саморегулирующейся системой, быстро реагирует на изменение условий производства.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8" y="1059582"/>
            <a:ext cx="339462" cy="287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4" y="3147814"/>
            <a:ext cx="339462" cy="287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63" y="1203422"/>
            <a:ext cx="2359186" cy="13683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81" y="2943693"/>
            <a:ext cx="1013215" cy="15121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08304" y="3581603"/>
            <a:ext cx="144016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«невидимая рука» рынка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620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58783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Достоинства рынка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974809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Рынок способствует эффективному распределению ресурсов, направляя их на производство товаров, пользующихся спросом.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42267" y="3003798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Рынок способствует внедрению новейших достижений научно-технического прогресса.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1" y="2787649"/>
            <a:ext cx="1038978" cy="16129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40" y="3651870"/>
            <a:ext cx="835196" cy="7486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2321" y="894987"/>
            <a:ext cx="1333100" cy="10381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38" y="957205"/>
            <a:ext cx="1064431" cy="913674"/>
          </a:xfrm>
          <a:prstGeom prst="rect">
            <a:avLst/>
          </a:prstGeom>
        </p:spPr>
      </p:pic>
      <p:sp>
        <p:nvSpPr>
          <p:cNvPr id="9" name="Пятиугольник 8"/>
          <p:cNvSpPr/>
          <p:nvPr/>
        </p:nvSpPr>
        <p:spPr>
          <a:xfrm rot="16200000">
            <a:off x="7324466" y="1176412"/>
            <a:ext cx="587145" cy="2116834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2000" b="1" dirty="0" smtClean="0"/>
              <a:t>РЕСУРСЫ</a:t>
            </a:r>
            <a:endParaRPr lang="ru-RU" sz="2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8" y="1059582"/>
            <a:ext cx="339462" cy="2876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4" y="3075806"/>
            <a:ext cx="339462" cy="2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37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4629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Недостатки рынка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915566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Рынок развивается циклично: периоды подъёма производства сменяются периодами спада.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316817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Рынок делает невыгодным производство общественных благ.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3468945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Рынок способствует неравномерному распределению доходов.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4" y="987574"/>
            <a:ext cx="339462" cy="287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4" y="3507854"/>
            <a:ext cx="339462" cy="287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4" y="2356289"/>
            <a:ext cx="339462" cy="28768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228184" y="987575"/>
            <a:ext cx="2452154" cy="936104"/>
            <a:chOff x="971600" y="1131590"/>
            <a:chExt cx="2808312" cy="2880320"/>
          </a:xfrm>
        </p:grpSpPr>
        <p:cxnSp>
          <p:nvCxnSpPr>
            <p:cNvPr id="14" name="Прямая со стрелкой 13"/>
            <p:cNvCxnSpPr/>
            <p:nvPr/>
          </p:nvCxnSpPr>
          <p:spPr>
            <a:xfrm flipV="1">
              <a:off x="971600" y="1131590"/>
              <a:ext cx="0" cy="2880320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971600" y="4011910"/>
              <a:ext cx="2808312" cy="0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олилиния 15"/>
          <p:cNvSpPr/>
          <p:nvPr/>
        </p:nvSpPr>
        <p:spPr>
          <a:xfrm>
            <a:off x="6366617" y="1275607"/>
            <a:ext cx="2093815" cy="576064"/>
          </a:xfrm>
          <a:custGeom>
            <a:avLst/>
            <a:gdLst>
              <a:gd name="connsiteX0" fmla="*/ 0 w 1613053"/>
              <a:gd name="connsiteY0" fmla="*/ 254576 h 578862"/>
              <a:gd name="connsiteX1" fmla="*/ 367469 w 1613053"/>
              <a:gd name="connsiteY1" fmla="*/ 6748 h 578862"/>
              <a:gd name="connsiteX2" fmla="*/ 726392 w 1613053"/>
              <a:gd name="connsiteY2" fmla="*/ 493858 h 578862"/>
              <a:gd name="connsiteX3" fmla="*/ 1213503 w 1613053"/>
              <a:gd name="connsiteY3" fmla="*/ 545133 h 578862"/>
              <a:gd name="connsiteX4" fmla="*/ 1572426 w 1613053"/>
              <a:gd name="connsiteY4" fmla="*/ 134935 h 578862"/>
              <a:gd name="connsiteX5" fmla="*/ 1589518 w 1613053"/>
              <a:gd name="connsiteY5" fmla="*/ 126389 h 5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3053" h="578862">
                <a:moveTo>
                  <a:pt x="0" y="254576"/>
                </a:moveTo>
                <a:cubicBezTo>
                  <a:pt x="123202" y="110722"/>
                  <a:pt x="246404" y="-33132"/>
                  <a:pt x="367469" y="6748"/>
                </a:cubicBezTo>
                <a:cubicBezTo>
                  <a:pt x="488534" y="46628"/>
                  <a:pt x="585386" y="404127"/>
                  <a:pt x="726392" y="493858"/>
                </a:cubicBezTo>
                <a:cubicBezTo>
                  <a:pt x="867398" y="583589"/>
                  <a:pt x="1072497" y="604953"/>
                  <a:pt x="1213503" y="545133"/>
                </a:cubicBezTo>
                <a:cubicBezTo>
                  <a:pt x="1354509" y="485313"/>
                  <a:pt x="1509757" y="204726"/>
                  <a:pt x="1572426" y="134935"/>
                </a:cubicBezTo>
                <a:cubicBezTo>
                  <a:pt x="1635095" y="65144"/>
                  <a:pt x="1612306" y="95766"/>
                  <a:pt x="1589518" y="126389"/>
                </a:cubicBezTo>
              </a:path>
            </a:pathLst>
          </a:custGeom>
          <a:ln w="31750">
            <a:solidFill>
              <a:srgbClr val="001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516216" y="77155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подъём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812359" y="771550"/>
            <a:ext cx="86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спад</a:t>
            </a:r>
            <a:endParaRPr lang="ru-RU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2696" y="3363838"/>
            <a:ext cx="1044413" cy="9796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35" y="3507854"/>
            <a:ext cx="824253" cy="9272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115895"/>
            <a:ext cx="1103137" cy="109301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40351" y="2115894"/>
            <a:ext cx="591889" cy="1093016"/>
          </a:xfrm>
          <a:prstGeom prst="rect">
            <a:avLst/>
          </a:prstGeom>
        </p:spPr>
      </p:pic>
      <p:pic>
        <p:nvPicPr>
          <p:cNvPr id="1026" name="Picture 2" descr="\\User-pc-11\d\Руслан\рисунки\рисунки Png\0414 bycgtrnh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612" y="2115895"/>
            <a:ext cx="984724" cy="112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665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329" y="267493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Характерные черты рыночной экономики</a:t>
            </a:r>
            <a:endParaRPr lang="ru-RU" sz="3200" b="1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40" y="1003778"/>
            <a:ext cx="436978" cy="37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987574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Свобода хозяйственной деятельности.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707654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Личная материальная заинтересованность.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4" y="2427734"/>
            <a:ext cx="1497766" cy="1872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63" y="1707654"/>
            <a:ext cx="436978" cy="370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577" y="4371950"/>
            <a:ext cx="1466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53E"/>
                </a:solidFill>
              </a:rPr>
              <a:t>Ф. ХАЙЕК</a:t>
            </a:r>
            <a:endParaRPr lang="ru-RU" sz="2000" dirty="0">
              <a:solidFill>
                <a:srgbClr val="00153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1" y="2484060"/>
            <a:ext cx="65020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«Экономическая свобода — это свобода любой деятельности, </a:t>
            </a:r>
            <a:r>
              <a:rPr lang="ru-RU" sz="2800" dirty="0" smtClean="0"/>
              <a:t>включающая </a:t>
            </a:r>
            <a:r>
              <a:rPr lang="ru-RU" sz="2800" dirty="0"/>
              <a:t>право выбора и сопряженные с этим риск и ответственность</a:t>
            </a:r>
            <a:r>
              <a:rPr lang="ru-RU" sz="2800" dirty="0" smtClean="0"/>
              <a:t>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49254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749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Характерные черты рыночной экономики</a:t>
            </a:r>
            <a:endParaRPr lang="ru-RU" sz="3200" b="1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4" y="1049302"/>
            <a:ext cx="436978" cy="37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987574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Равноправие любых форм собственности при наибольшем распространении частной.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977683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Производители действуют в условиях конкуренции.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98818" y="3057803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Цены на рынке формируются свободно с учётом соотношения спроса и предложения.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4" y="2056968"/>
            <a:ext cx="436978" cy="370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4" y="3147814"/>
            <a:ext cx="436978" cy="3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35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67494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Конкуренция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940610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53E"/>
                </a:solidFill>
              </a:rPr>
              <a:t>Конкуренция</a:t>
            </a:r>
            <a:r>
              <a:rPr lang="ru-RU" sz="2400" dirty="0" smtClean="0"/>
              <a:t> (от лат. </a:t>
            </a:r>
            <a:r>
              <a:rPr lang="en-US" sz="2400" i="1" dirty="0" smtClean="0"/>
              <a:t>“</a:t>
            </a:r>
            <a:r>
              <a:rPr lang="en-US" sz="2400" i="1" dirty="0" err="1" smtClean="0"/>
              <a:t>concurrentia</a:t>
            </a:r>
            <a:r>
              <a:rPr lang="en-US" sz="2400" i="1" dirty="0" smtClean="0"/>
              <a:t>”</a:t>
            </a:r>
            <a:r>
              <a:rPr lang="ru-RU" sz="2400" i="1" dirty="0" smtClean="0"/>
              <a:t> </a:t>
            </a:r>
            <a:r>
              <a:rPr lang="ru-RU" sz="2400" dirty="0" smtClean="0"/>
              <a:t>– сталкиваться, состязаться</a:t>
            </a:r>
            <a:r>
              <a:rPr lang="en-US" sz="2400" dirty="0" smtClean="0"/>
              <a:t>)</a:t>
            </a:r>
            <a:r>
              <a:rPr lang="ru-RU" sz="2400" dirty="0" smtClean="0"/>
              <a:t> – </a:t>
            </a:r>
          </a:p>
          <a:p>
            <a:r>
              <a:rPr lang="ru-RU" sz="2400" dirty="0" smtClean="0"/>
              <a:t>экономическое соперничество между производителями товаров за более выгодные условия производства и сбыта с целью получения более высокой прибыли.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4" y="1178174"/>
            <a:ext cx="2527646" cy="1897632"/>
          </a:xfrm>
          <a:prstGeom prst="rect">
            <a:avLst/>
          </a:prstGeom>
        </p:spPr>
      </p:pic>
      <p:sp>
        <p:nvSpPr>
          <p:cNvPr id="5" name="Стрелка вправо с вырезом 4"/>
          <p:cNvSpPr/>
          <p:nvPr/>
        </p:nvSpPr>
        <p:spPr>
          <a:xfrm rot="5400000">
            <a:off x="3599892" y="3060359"/>
            <a:ext cx="288032" cy="716012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 rot="5400000">
            <a:off x="7776356" y="3077840"/>
            <a:ext cx="288032" cy="716012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rot="5400000">
            <a:off x="5688124" y="3077840"/>
            <a:ext cx="288032" cy="716012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627784" y="365187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153E"/>
                </a:solidFill>
              </a:rPr>
              <a:t>конкуренция цены</a:t>
            </a:r>
            <a:endParaRPr lang="ru-RU" sz="2400" b="1" dirty="0">
              <a:solidFill>
                <a:srgbClr val="00153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365187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153E"/>
                </a:solidFill>
              </a:rPr>
              <a:t>конкуренция качества</a:t>
            </a:r>
            <a:endParaRPr lang="ru-RU" sz="2400" b="1" dirty="0">
              <a:solidFill>
                <a:srgbClr val="00153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365187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153E"/>
                </a:solidFill>
              </a:rPr>
              <a:t>конкуренция сервиса</a:t>
            </a:r>
            <a:endParaRPr lang="ru-RU" sz="2400" b="1" dirty="0">
              <a:solidFill>
                <a:srgbClr val="0015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21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01" y="1851670"/>
            <a:ext cx="4968552" cy="30037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1760" y="258783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Конкуренция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84355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53E"/>
                </a:solidFill>
              </a:rPr>
              <a:t>Конкуренция цены</a:t>
            </a:r>
            <a:r>
              <a:rPr lang="ru-RU" sz="2400" dirty="0" smtClean="0"/>
              <a:t>: при прочих равных условиях покупатели предпочитают приобретать более дешёвую вещь.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69044"/>
            <a:ext cx="4968552" cy="30037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19166"/>
            <a:ext cx="1561699" cy="10351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3710" y="3243780"/>
            <a:ext cx="1308290" cy="867209"/>
          </a:xfrm>
          <a:prstGeom prst="rect">
            <a:avLst/>
          </a:prstGeom>
        </p:spPr>
      </p:pic>
      <p:sp>
        <p:nvSpPr>
          <p:cNvPr id="8" name="Выноска 2 7"/>
          <p:cNvSpPr/>
          <p:nvPr/>
        </p:nvSpPr>
        <p:spPr>
          <a:xfrm>
            <a:off x="7380312" y="1911773"/>
            <a:ext cx="1080120" cy="528081"/>
          </a:xfrm>
          <a:prstGeom prst="borderCallout2">
            <a:avLst>
              <a:gd name="adj1" fmla="val 54352"/>
              <a:gd name="adj2" fmla="val -421"/>
              <a:gd name="adj3" fmla="val 52734"/>
              <a:gd name="adj4" fmla="val -45941"/>
              <a:gd name="adj5" fmla="val 422400"/>
              <a:gd name="adj6" fmla="val -8905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Паром 1</a:t>
            </a:r>
            <a:endParaRPr lang="ru-RU" dirty="0"/>
          </a:p>
        </p:txBody>
      </p:sp>
      <p:sp>
        <p:nvSpPr>
          <p:cNvPr id="9" name="Выноска 2 8"/>
          <p:cNvSpPr/>
          <p:nvPr/>
        </p:nvSpPr>
        <p:spPr>
          <a:xfrm>
            <a:off x="467544" y="1920601"/>
            <a:ext cx="1152128" cy="528081"/>
          </a:xfrm>
          <a:prstGeom prst="borderCallout2">
            <a:avLst>
              <a:gd name="adj1" fmla="val 49497"/>
              <a:gd name="adj2" fmla="val 103670"/>
              <a:gd name="adj3" fmla="val 57589"/>
              <a:gd name="adj4" fmla="val 173960"/>
              <a:gd name="adj5" fmla="val 296983"/>
              <a:gd name="adj6" fmla="val 28637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Паром 2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380312" y="2643758"/>
            <a:ext cx="108012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1 доллар</a:t>
            </a:r>
            <a:endParaRPr lang="ru-RU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7380312" y="2715766"/>
            <a:ext cx="108012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60 центов</a:t>
            </a:r>
            <a:endParaRPr lang="ru-RU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2643758"/>
            <a:ext cx="108012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80 центов</a:t>
            </a:r>
            <a:endParaRPr lang="ru-RU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2716213"/>
            <a:ext cx="108012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40 центов</a:t>
            </a:r>
            <a:endParaRPr lang="ru-RU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317215" y="2787774"/>
            <a:ext cx="151848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бесплатно и бублик</a:t>
            </a:r>
            <a:endParaRPr lang="ru-RU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7157975" y="2787774"/>
            <a:ext cx="1518481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бесплатно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633066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67494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Конкуренция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15566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53E"/>
                </a:solidFill>
              </a:rPr>
              <a:t>Конкуренция качества</a:t>
            </a:r>
            <a:r>
              <a:rPr lang="ru-RU" sz="2400" dirty="0" smtClean="0"/>
              <a:t>: при прочих равных условиях покупатели предпочитают приобретать более качественную вещь.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2860073"/>
            <a:ext cx="2533615" cy="1368152"/>
          </a:xfrm>
          <a:prstGeom prst="rect">
            <a:avLst/>
          </a:prstGeom>
        </p:spPr>
      </p:pic>
      <p:sp>
        <p:nvSpPr>
          <p:cNvPr id="5" name="Выноска 2 4"/>
          <p:cNvSpPr/>
          <p:nvPr/>
        </p:nvSpPr>
        <p:spPr>
          <a:xfrm>
            <a:off x="267108" y="1965508"/>
            <a:ext cx="1568588" cy="791964"/>
          </a:xfrm>
          <a:prstGeom prst="borderCallout2">
            <a:avLst>
              <a:gd name="adj1" fmla="val 48964"/>
              <a:gd name="adj2" fmla="val 107497"/>
              <a:gd name="adj3" fmla="val 51122"/>
              <a:gd name="adj4" fmla="val 145685"/>
              <a:gd name="adj5" fmla="val 135160"/>
              <a:gd name="adj6" fmla="val 15434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Обычные опции</a:t>
            </a:r>
            <a:endParaRPr lang="ru-RU" sz="2200" dirty="0"/>
          </a:p>
        </p:txBody>
      </p:sp>
      <p:sp>
        <p:nvSpPr>
          <p:cNvPr id="6" name="Выноска 2 5"/>
          <p:cNvSpPr/>
          <p:nvPr/>
        </p:nvSpPr>
        <p:spPr>
          <a:xfrm>
            <a:off x="7020272" y="2386447"/>
            <a:ext cx="1800200" cy="1080120"/>
          </a:xfrm>
          <a:prstGeom prst="borderCallout2">
            <a:avLst>
              <a:gd name="adj1" fmla="val 71839"/>
              <a:gd name="adj2" fmla="val -54855"/>
              <a:gd name="adj3" fmla="val 16085"/>
              <a:gd name="adj4" fmla="val -28535"/>
              <a:gd name="adj5" fmla="val 43440"/>
              <a:gd name="adj6" fmla="val -77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/>
            <a:r>
              <a:rPr lang="en-US" sz="2200" dirty="0" smtClean="0"/>
              <a:t>GPS</a:t>
            </a:r>
          </a:p>
          <a:p>
            <a:pPr marL="179388"/>
            <a:r>
              <a:rPr lang="ru-RU" sz="2200" dirty="0"/>
              <a:t>с</a:t>
            </a:r>
            <a:r>
              <a:rPr lang="ru-RU" sz="2200" dirty="0" smtClean="0"/>
              <a:t>канер</a:t>
            </a:r>
          </a:p>
          <a:p>
            <a:pPr marL="179388"/>
            <a:r>
              <a:rPr lang="en-US" sz="2200" dirty="0" smtClean="0"/>
              <a:t>TV</a:t>
            </a:r>
            <a:r>
              <a:rPr lang="ru-RU" sz="2200" dirty="0" smtClean="0"/>
              <a:t>-тюнер</a:t>
            </a:r>
            <a:endParaRPr lang="ru-RU" sz="2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9258" y="2860073"/>
            <a:ext cx="2533615" cy="1368152"/>
          </a:xfrm>
          <a:prstGeom prst="rect">
            <a:avLst/>
          </a:prstGeom>
        </p:spPr>
      </p:pic>
      <p:sp>
        <p:nvSpPr>
          <p:cNvPr id="8" name="Выноска 2 7"/>
          <p:cNvSpPr/>
          <p:nvPr/>
        </p:nvSpPr>
        <p:spPr>
          <a:xfrm>
            <a:off x="3707904" y="1923678"/>
            <a:ext cx="1568588" cy="791964"/>
          </a:xfrm>
          <a:prstGeom prst="borderCallout2">
            <a:avLst>
              <a:gd name="adj1" fmla="val 48964"/>
              <a:gd name="adj2" fmla="val 107497"/>
              <a:gd name="adj3" fmla="val 51122"/>
              <a:gd name="adj4" fmla="val 145685"/>
              <a:gd name="adj5" fmla="val 153504"/>
              <a:gd name="adj6" fmla="val 14236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Обычные опции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05633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67494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Конкуренция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1556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53E"/>
                </a:solidFill>
              </a:rPr>
              <a:t>Конкуренция сервиса</a:t>
            </a:r>
            <a:r>
              <a:rPr lang="ru-RU" sz="2400" dirty="0" smtClean="0"/>
              <a:t>: при прочих равных условиях покупатели предпочитают приобретать вещь с более выгодными условиями сервисного обслуживания.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91" y="2283718"/>
            <a:ext cx="3236983" cy="2520701"/>
          </a:xfrm>
          <a:prstGeom prst="rect">
            <a:avLst/>
          </a:prstGeom>
        </p:spPr>
      </p:pic>
      <p:sp>
        <p:nvSpPr>
          <p:cNvPr id="5" name="Выноска 2 4"/>
          <p:cNvSpPr/>
          <p:nvPr/>
        </p:nvSpPr>
        <p:spPr>
          <a:xfrm>
            <a:off x="467544" y="2427734"/>
            <a:ext cx="1584176" cy="720080"/>
          </a:xfrm>
          <a:prstGeom prst="borderCallout2">
            <a:avLst>
              <a:gd name="adj1" fmla="val 50794"/>
              <a:gd name="adj2" fmla="val 105490"/>
              <a:gd name="adj3" fmla="val 94704"/>
              <a:gd name="adj4" fmla="val 115497"/>
              <a:gd name="adj5" fmla="val 31798"/>
              <a:gd name="adj6" fmla="val 1793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Новый дисковод</a:t>
            </a:r>
            <a:endParaRPr lang="ru-RU" sz="2200" dirty="0"/>
          </a:p>
        </p:txBody>
      </p:sp>
      <p:sp>
        <p:nvSpPr>
          <p:cNvPr id="6" name="Выноска 2 5"/>
          <p:cNvSpPr/>
          <p:nvPr/>
        </p:nvSpPr>
        <p:spPr>
          <a:xfrm>
            <a:off x="6444208" y="2427610"/>
            <a:ext cx="1584176" cy="720080"/>
          </a:xfrm>
          <a:prstGeom prst="borderCallout2">
            <a:avLst>
              <a:gd name="adj1" fmla="val 48420"/>
              <a:gd name="adj2" fmla="val -8873"/>
              <a:gd name="adj3" fmla="val -64325"/>
              <a:gd name="adj4" fmla="val -57666"/>
              <a:gd name="adj5" fmla="val 16369"/>
              <a:gd name="adj6" fmla="val -15617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Новый винчестер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276942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58783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Конкуренция</a:t>
            </a:r>
            <a:endParaRPr lang="ru-RU" sz="3200" b="1" dirty="0">
              <a:solidFill>
                <a:srgbClr val="00153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4" y="3173946"/>
            <a:ext cx="2033655" cy="16300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/>
          <p:cNvGrpSpPr/>
          <p:nvPr/>
        </p:nvGrpSpPr>
        <p:grpSpPr>
          <a:xfrm>
            <a:off x="323528" y="1244262"/>
            <a:ext cx="2226648" cy="1687528"/>
            <a:chOff x="674576" y="1028238"/>
            <a:chExt cx="2019616" cy="150094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2933" y="1028238"/>
              <a:ext cx="2001259" cy="1500944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674576" y="2427734"/>
              <a:ext cx="513048" cy="101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915816" y="1003831"/>
            <a:ext cx="5760640" cy="2215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/>
              <a:t>Более эффективное удовлетворение потребностей людей.</a:t>
            </a:r>
          </a:p>
          <a:p>
            <a:endParaRPr lang="ru-RU" sz="800" dirty="0" smtClean="0"/>
          </a:p>
          <a:p>
            <a:r>
              <a:rPr lang="ru-RU" sz="2200" dirty="0" smtClean="0"/>
              <a:t>Повышение производительности труда.</a:t>
            </a:r>
          </a:p>
          <a:p>
            <a:endParaRPr lang="ru-RU" sz="800" dirty="0" smtClean="0"/>
          </a:p>
          <a:p>
            <a:r>
              <a:rPr lang="ru-RU" sz="2200" dirty="0" smtClean="0"/>
              <a:t>Снижение затрат на производство.</a:t>
            </a:r>
          </a:p>
          <a:p>
            <a:endParaRPr lang="ru-RU" sz="800" dirty="0" smtClean="0"/>
          </a:p>
          <a:p>
            <a:r>
              <a:rPr lang="ru-RU" sz="2200" dirty="0" smtClean="0"/>
              <a:t>Повышение качества.</a:t>
            </a:r>
            <a:endParaRPr lang="ru-RU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15816" y="3398098"/>
            <a:ext cx="5760640" cy="1261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/>
              <a:t>Социально-экономическая напряжённость в обществе.</a:t>
            </a:r>
          </a:p>
          <a:p>
            <a:endParaRPr lang="ru-RU" sz="800" dirty="0" smtClean="0"/>
          </a:p>
          <a:p>
            <a:r>
              <a:rPr lang="ru-RU" sz="2200" dirty="0" smtClean="0"/>
              <a:t>Разорение предприятий, потери.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815402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680</Words>
  <Application>Microsoft Office PowerPoint</Application>
  <PresentationFormat>Экран (16:9)</PresentationFormat>
  <Paragraphs>144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Рынок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Рынок</dc:title>
  <dc:creator>user</dc:creator>
  <cp:lastModifiedBy>Алексей</cp:lastModifiedBy>
  <cp:revision>45</cp:revision>
  <dcterms:created xsi:type="dcterms:W3CDTF">2013-10-28T14:51:27Z</dcterms:created>
  <dcterms:modified xsi:type="dcterms:W3CDTF">2018-07-25T11:14:56Z</dcterms:modified>
</cp:coreProperties>
</file>