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36" y="-264"/>
      </p:cViewPr>
      <p:guideLst>
        <p:guide orient="horz" pos="13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A6B83-D64B-4CF9-B3AE-033ED5AD937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0F481-D2F1-4DFD-86B7-1971150D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7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F481-D2F1-4DFD-86B7-1971150D40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9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961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050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638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608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686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157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75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092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49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696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2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C8EA-3971-44CF-959E-19AFA58748C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14F9-2EA5-495B-8E9C-E2889152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9.wdp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11.wdp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1.jpg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110251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153E"/>
                </a:solidFill>
              </a:rPr>
              <a:t>Собственность</a:t>
            </a:r>
            <a:endParaRPr lang="ru-RU" sz="60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52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1151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Объекты собственности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7099715">
            <a:off x="1886464" y="878690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355976" y="915740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3690314">
            <a:off x="6825533" y="879494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70591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МАТЕРИАЛЬНЫЕ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20862" y="170765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ЖИВЫЕ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170591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НЕМАТЕРИАЛЬНЫЕ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0033" y="2473641"/>
            <a:ext cx="1424055" cy="1686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7774"/>
            <a:ext cx="1653360" cy="1794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280267"/>
            <a:ext cx="897638" cy="1371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9156"/>
            <a:ext cx="948819" cy="934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82" y="1997163"/>
            <a:ext cx="2034094" cy="17987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21" y="2485855"/>
            <a:ext cx="1063994" cy="21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1151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Субъекты собственности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3275856" y="843558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5220072" y="843558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3938939">
            <a:off x="7041644" y="714453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6984894">
            <a:off x="1598659" y="725177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43181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ОТДЕЛЬНЫЕ ЛИЦА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16733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ГРУППЫ ЛИЦ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77966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ФИРМЫ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149417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ГОСУДАРСТВО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249974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Формы собственности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3275856" y="2853077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5364088" y="2853077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6984894">
            <a:off x="1598659" y="2741401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3938939">
            <a:off x="7041644" y="2730677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350785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ЧАСТНАЯ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51479" y="3827824"/>
            <a:ext cx="197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КОЛЛЕКТИВНАЯ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3827824"/>
            <a:ext cx="239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ГОСУДАРСТВЕННАЯ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40" y="3518766"/>
            <a:ext cx="226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2751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6409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0153E"/>
                </a:solidFill>
              </a:rPr>
              <a:t>Частная  собственность </a:t>
            </a:r>
            <a:r>
              <a:rPr lang="ru-RU" sz="2700" dirty="0" smtClean="0"/>
              <a:t>– это собственность физического лица (отдельного человека) или юридического лица (организации, имеющей какое-либо имущество).</a:t>
            </a:r>
            <a:endParaRPr lang="ru-RU" sz="2700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2195736" y="1409338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6444208" y="1409339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213970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МЕЛКАЯ ТРУДОВАЯ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16260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КАПИТАЛИСТИЧЕСКАЯ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5" y="2767558"/>
            <a:ext cx="3024337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0765" y="2664091"/>
            <a:ext cx="987159" cy="987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3889" y="3207857"/>
            <a:ext cx="942287" cy="9422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14626"/>
            <a:ext cx="1277888" cy="1277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5889" y="3661753"/>
            <a:ext cx="916391" cy="9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1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0153E"/>
                </a:solidFill>
              </a:rPr>
              <a:t>Коллективная собственность </a:t>
            </a:r>
            <a:r>
              <a:rPr lang="ru-RU" sz="2700" dirty="0" smtClean="0"/>
              <a:t>– предполагает наличие общего имущества участников предприятия.</a:t>
            </a:r>
            <a:endParaRPr lang="ru-RU" sz="2700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2195736" y="1059582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6516216" y="1059582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85167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АКЦИОНЕРНАЯ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85167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КООПЕРАТИВНАЯ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1257604"/>
            <a:ext cx="1944216" cy="1458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93674"/>
            <a:ext cx="2509213" cy="1881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4007297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ч</a:t>
            </a:r>
            <a:r>
              <a:rPr lang="ru-RU" sz="2200" b="1" dirty="0" smtClean="0"/>
              <a:t>астный собственник</a:t>
            </a:r>
            <a:endParaRPr lang="ru-RU" sz="22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215781" y="2427734"/>
            <a:ext cx="2262673" cy="1847850"/>
            <a:chOff x="1215781" y="2427734"/>
            <a:chExt cx="2262673" cy="184785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781" y="2427734"/>
              <a:ext cx="2262673" cy="184785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3203848" y="4083918"/>
              <a:ext cx="274606" cy="191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9508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Государственная собственность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2195736" y="627534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6516216" y="627534"/>
            <a:ext cx="432048" cy="86409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41962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СОБСТВЕННОСТЬ РОССИЙСКОЙ ФЕДЕРАЦИИ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41962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СОБСТВЕННОСТЬ СУБЪЕКТОВ ФЕДЕРАЦИИ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373" y="3363838"/>
            <a:ext cx="700251" cy="1293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3" y="2427734"/>
            <a:ext cx="1440163" cy="710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0" y="3291829"/>
            <a:ext cx="1978450" cy="136513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169072" y="3508640"/>
            <a:ext cx="1114481" cy="1044041"/>
            <a:chOff x="5533134" y="4038058"/>
            <a:chExt cx="1114481" cy="104404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134" y="4227934"/>
              <a:ext cx="694846" cy="68455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900" y="4397547"/>
              <a:ext cx="694846" cy="68455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346" y="4038058"/>
              <a:ext cx="694846" cy="68455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769" y="4156871"/>
              <a:ext cx="694846" cy="684552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57" y="2783111"/>
            <a:ext cx="1951686" cy="9579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2" t="8046" r="22572" b="62589"/>
          <a:stretch/>
        </p:blipFill>
        <p:spPr>
          <a:xfrm>
            <a:off x="2687373" y="2461199"/>
            <a:ext cx="1754095" cy="9789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29" y="2461199"/>
            <a:ext cx="1468600" cy="11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4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56" y="2674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0153E"/>
                </a:solidFill>
              </a:rPr>
              <a:t>Муниципальная собственность </a:t>
            </a:r>
            <a:r>
              <a:rPr lang="ru-RU" sz="2700" dirty="0" smtClean="0"/>
              <a:t>– имущество, принадлежащее городским и сельским поселениям.</a:t>
            </a: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962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153E"/>
                </a:solidFill>
              </a:rPr>
              <a:t>Интернациональная (межгосударственная) собственность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0956"/>
            <a:ext cx="2232248" cy="2168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9702"/>
            <a:ext cx="216024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16" y="2486968"/>
            <a:ext cx="936104" cy="89686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275856" y="2486968"/>
            <a:ext cx="2448272" cy="217301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3087602"/>
            <a:ext cx="1446159" cy="11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3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5" y="448366"/>
            <a:ext cx="1390934" cy="179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" y="2632360"/>
            <a:ext cx="1390933" cy="2099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5736" y="27271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Всеобщая декларация прав человека: </a:t>
            </a:r>
          </a:p>
          <a:p>
            <a:pPr indent="534988"/>
            <a:r>
              <a:rPr lang="ru-RU" sz="2400" dirty="0" smtClean="0"/>
              <a:t>«Каждый человек имеет право владеть имуществом как единолично, так и совместно с другими, и никто не должен быть произвольно лишён своего имущества».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4566" y="2632361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Конституция Российской Федерации: </a:t>
            </a:r>
          </a:p>
          <a:p>
            <a:pPr indent="534988"/>
            <a:r>
              <a:rPr lang="ru-RU" sz="2400" dirty="0" smtClean="0"/>
              <a:t>«В Российской Федерации признаются и защищаются равным образом частная, государственная, муниципальная и иные формы собственности».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475"/>
            <a:ext cx="648072" cy="5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23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Защита прав собственности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987574"/>
            <a:ext cx="2388885" cy="3185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3466"/>
          <a:stretch/>
        </p:blipFill>
        <p:spPr>
          <a:xfrm>
            <a:off x="3275856" y="1131590"/>
            <a:ext cx="213404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09" y="1378297"/>
            <a:ext cx="1142479" cy="1523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4" y="790714"/>
            <a:ext cx="1305692" cy="1305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30" y="2330508"/>
            <a:ext cx="1183566" cy="1842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3067652"/>
            <a:ext cx="1430462" cy="11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2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72" y="339501"/>
            <a:ext cx="84604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Собственность</a:t>
            </a:r>
            <a:r>
              <a:rPr lang="ru-RU" sz="2500" dirty="0" smtClean="0"/>
              <a:t> – это отношения между людьми по поводу присвоения определённого имущества.</a:t>
            </a:r>
          </a:p>
          <a:p>
            <a:endParaRPr lang="ru-RU" sz="1200" dirty="0" smtClean="0"/>
          </a:p>
          <a:p>
            <a:r>
              <a:rPr lang="ru-RU" sz="2500" dirty="0" smtClean="0"/>
              <a:t>Быть собственником – значит иметь право </a:t>
            </a:r>
            <a:r>
              <a:rPr lang="ru-RU" sz="2500" b="1" dirty="0" smtClean="0"/>
              <a:t>владеть</a:t>
            </a:r>
            <a:r>
              <a:rPr lang="ru-RU" sz="2500" dirty="0" smtClean="0"/>
              <a:t>, </a:t>
            </a:r>
            <a:r>
              <a:rPr lang="ru-RU" sz="2500" b="1" dirty="0" smtClean="0"/>
              <a:t>пользоваться</a:t>
            </a:r>
            <a:r>
              <a:rPr lang="ru-RU" sz="2500" dirty="0" smtClean="0"/>
              <a:t> и </a:t>
            </a:r>
            <a:r>
              <a:rPr lang="ru-RU" sz="2500" b="1" dirty="0" smtClean="0"/>
              <a:t>распоряжаться</a:t>
            </a:r>
            <a:r>
              <a:rPr lang="ru-RU" sz="2500" dirty="0" smtClean="0"/>
              <a:t> теми или иными вещами.</a:t>
            </a:r>
          </a:p>
          <a:p>
            <a:endParaRPr lang="ru-RU" sz="1200" dirty="0" smtClean="0"/>
          </a:p>
          <a:p>
            <a:r>
              <a:rPr lang="ru-RU" sz="2500" dirty="0" smtClean="0"/>
              <a:t>Право собственности – одно из основных прав человека и охраняется законом.</a:t>
            </a:r>
          </a:p>
          <a:p>
            <a:endParaRPr lang="ru-RU" sz="1200" dirty="0" smtClean="0"/>
          </a:p>
          <a:p>
            <a:r>
              <a:rPr lang="ru-RU" sz="2500" dirty="0" smtClean="0"/>
              <a:t>Основные </a:t>
            </a:r>
            <a:r>
              <a:rPr lang="ru-RU" sz="2500" b="1" dirty="0" smtClean="0"/>
              <a:t>формы собственности</a:t>
            </a:r>
            <a:r>
              <a:rPr lang="ru-RU" sz="2500" dirty="0" smtClean="0"/>
              <a:t>: частная, коллективная, государственная, муниципальная, интернациональная. 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5" y="402194"/>
            <a:ext cx="400033" cy="339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5" y="1347614"/>
            <a:ext cx="400033" cy="339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5" y="2263105"/>
            <a:ext cx="400033" cy="339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5" y="3219822"/>
            <a:ext cx="400033" cy="3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61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510"/>
            <a:ext cx="2160240" cy="3110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579862"/>
            <a:ext cx="2262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ЛУКИАН, ДРЕВНЕГРЕЧЕСКИЙ ПИСАТЕЛЬ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131590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«Человеком с большим состоянием и богатым следует назвать того, кто умеет пользоваться своею собственностью».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1040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6597"/>
            <a:ext cx="2016224" cy="4290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5" y="426597"/>
            <a:ext cx="2505879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2643758"/>
            <a:ext cx="1988371" cy="1548383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rot="1235530">
            <a:off x="5415311" y="398258"/>
            <a:ext cx="2088232" cy="1237286"/>
          </a:xfrm>
          <a:prstGeom prst="cloudCallout">
            <a:avLst>
              <a:gd name="adj1" fmla="val -89660"/>
              <a:gd name="adj2" fmla="val 286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Идея!!!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36" y="1840386"/>
            <a:ext cx="1539812" cy="2639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58" y="2103699"/>
            <a:ext cx="1454259" cy="243730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66715" y="2715766"/>
            <a:ext cx="1892433" cy="1476375"/>
            <a:chOff x="466715" y="2715766"/>
            <a:chExt cx="1892433" cy="1476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5" y="2715766"/>
              <a:ext cx="1892433" cy="1476375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2123728" y="4138029"/>
              <a:ext cx="235420" cy="54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67721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0251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153E"/>
                </a:solidFill>
              </a:rPr>
              <a:t>Собственность</a:t>
            </a:r>
            <a:endParaRPr lang="ru-RU" sz="6000" b="1" dirty="0">
              <a:solidFill>
                <a:srgbClr val="00153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85027"/>
            <a:ext cx="7560840" cy="145730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Что значит быть собственником?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Как им становятся?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Какие права и обязанности есть у собственника?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8" y="2641130"/>
            <a:ext cx="427118" cy="361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9" y="3161000"/>
            <a:ext cx="409287" cy="346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9" y="3592344"/>
            <a:ext cx="409287" cy="3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1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749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Собственность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отношения между людьми по поводу присвоения определённых вещей.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1630"/>
            <a:ext cx="4124145" cy="3161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1628"/>
            <a:ext cx="4554683" cy="3161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2226166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Быть собственником – значит иметь право </a:t>
            </a:r>
            <a:r>
              <a:rPr lang="ru-RU" sz="2600" b="1" dirty="0" smtClean="0"/>
              <a:t>владеть</a:t>
            </a:r>
            <a:r>
              <a:rPr lang="ru-RU" sz="2600" dirty="0" smtClean="0"/>
              <a:t>, </a:t>
            </a:r>
            <a:r>
              <a:rPr lang="ru-RU" sz="2600" b="1" dirty="0" smtClean="0"/>
              <a:t>пользоваться</a:t>
            </a:r>
            <a:r>
              <a:rPr lang="ru-RU" sz="2600" dirty="0" smtClean="0"/>
              <a:t> и </a:t>
            </a:r>
            <a:r>
              <a:rPr lang="ru-RU" sz="2600" b="1" dirty="0" smtClean="0"/>
              <a:t>распоряжаться</a:t>
            </a:r>
            <a:r>
              <a:rPr lang="ru-RU" sz="2600" dirty="0" smtClean="0"/>
              <a:t> вещами.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64720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749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Владение </a:t>
            </a:r>
            <a:r>
              <a:rPr lang="ru-RU" sz="2800" dirty="0" smtClean="0"/>
              <a:t>– фактическое обладание вещью, возможность воздействовать на неё.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35848"/>
            <a:ext cx="4052168" cy="3039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t="1617" r="13734" b="1600"/>
          <a:stretch/>
        </p:blipFill>
        <p:spPr>
          <a:xfrm>
            <a:off x="1547664" y="1912477"/>
            <a:ext cx="1956395" cy="2596588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45011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749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Пользование </a:t>
            </a:r>
            <a:r>
              <a:rPr lang="ru-RU" sz="2800" dirty="0" smtClean="0"/>
              <a:t>– возможность применять вещь по её назначению, присваивать её полезные свойства.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47814"/>
            <a:ext cx="1398105" cy="871354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prst="angle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73" y="2333419"/>
            <a:ext cx="1597928" cy="231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8004" y="3780836"/>
            <a:ext cx="1310540" cy="871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3" y="1312620"/>
            <a:ext cx="2542239" cy="144483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 rot="21410579">
            <a:off x="1557189" y="1446065"/>
            <a:ext cx="2054437" cy="792088"/>
          </a:xfrm>
          <a:prstGeom prst="cloudCallout">
            <a:avLst>
              <a:gd name="adj1" fmla="val 51462"/>
              <a:gd name="adj2" fmla="val 407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Тепло!!!</a:t>
            </a:r>
            <a:endParaRPr lang="ru-RU" sz="24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585218" y="2988748"/>
            <a:ext cx="2395301" cy="792088"/>
          </a:xfrm>
          <a:prstGeom prst="cloudCallout">
            <a:avLst>
              <a:gd name="adj1" fmla="val 2844"/>
              <a:gd name="adj2" fmla="val -78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Удобно!!!</a:t>
            </a:r>
            <a:endParaRPr lang="ru-RU" sz="2400" dirty="0"/>
          </a:p>
        </p:txBody>
      </p:sp>
      <p:sp>
        <p:nvSpPr>
          <p:cNvPr id="10" name="Выноска-облако 9"/>
          <p:cNvSpPr/>
          <p:nvPr/>
        </p:nvSpPr>
        <p:spPr>
          <a:xfrm rot="205637" flipH="1">
            <a:off x="5948102" y="2162928"/>
            <a:ext cx="2332210" cy="915993"/>
          </a:xfrm>
          <a:prstGeom prst="cloudCallout">
            <a:avLst>
              <a:gd name="adj1" fmla="val 65881"/>
              <a:gd name="adj2" fmla="val -169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Вкусно!!!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450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Распоряжение </a:t>
            </a:r>
            <a:r>
              <a:rPr lang="ru-RU" sz="2800" dirty="0" smtClean="0"/>
              <a:t>– право и возможность собственника поступать со своими вещами любым желаемым способом.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118119" y="2017519"/>
            <a:ext cx="3173884" cy="1978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ятиугольник 3"/>
          <p:cNvSpPr/>
          <p:nvPr/>
        </p:nvSpPr>
        <p:spPr>
          <a:xfrm>
            <a:off x="1887145" y="1652489"/>
            <a:ext cx="2448272" cy="40406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СЪЕСТЬ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894957" y="2292102"/>
            <a:ext cx="2448272" cy="40406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ПОДАРИТЬ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878901" y="2896663"/>
            <a:ext cx="2448272" cy="40406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ОБМЕНЯТЬ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878901" y="3507854"/>
            <a:ext cx="2448272" cy="40406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ПРОДАТЬ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878901" y="4143917"/>
            <a:ext cx="2448272" cy="40406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ВЫКИНУТЬ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018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749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Собственник несёт </a:t>
            </a:r>
            <a:r>
              <a:rPr lang="ru-RU" sz="2800" b="1" dirty="0" smtClean="0">
                <a:solidFill>
                  <a:srgbClr val="00153E"/>
                </a:solidFill>
              </a:rPr>
              <a:t>ответственность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за то, чтобы использование или распоряжение имуществом соответствовало законам.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28108"/>
            <a:ext cx="1380441" cy="8603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58281"/>
            <a:ext cx="1885978" cy="25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7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833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Способы приобретения собственности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7064189">
            <a:off x="2228245" y="573162"/>
            <a:ext cx="496988" cy="1026249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14535811" flipH="1">
            <a:off x="6339903" y="549109"/>
            <a:ext cx="497874" cy="104129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34761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ПЕРВОНАЧАЛЬНЫЕ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34761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ВТОРИЧНЫЕ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5" y="1851670"/>
            <a:ext cx="1192153" cy="145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7854"/>
            <a:ext cx="1610082" cy="1427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79" y="1851670"/>
            <a:ext cx="1070472" cy="1427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51670"/>
            <a:ext cx="1728192" cy="1456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3507854"/>
            <a:ext cx="1860439" cy="1050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51670"/>
            <a:ext cx="1784691" cy="14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6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328</Words>
  <Application>Microsoft Office PowerPoint</Application>
  <PresentationFormat>Экран (16:9)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Собственность</vt:lpstr>
      <vt:lpstr>Презентация PowerPoint</vt:lpstr>
      <vt:lpstr>Собственность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Собственность</dc:title>
  <dc:creator>user</dc:creator>
  <cp:lastModifiedBy>Алексей</cp:lastModifiedBy>
  <cp:revision>29</cp:revision>
  <dcterms:created xsi:type="dcterms:W3CDTF">2013-10-26T07:30:19Z</dcterms:created>
  <dcterms:modified xsi:type="dcterms:W3CDTF">2018-07-25T11:02:06Z</dcterms:modified>
</cp:coreProperties>
</file>