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512" y="-586"/>
      </p:cViewPr>
      <p:guideLst>
        <p:guide orient="horz" pos="2981"/>
        <p:guide pos="52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615CF-769C-4D28-85B7-4638B8F120C4}" type="doc">
      <dgm:prSet loTypeId="urn:microsoft.com/office/officeart/2005/8/layout/pyramid1" loCatId="pyramid" qsTypeId="urn:microsoft.com/office/officeart/2005/8/quickstyle/3d3" qsCatId="3D" csTypeId="urn:microsoft.com/office/officeart/2005/8/colors/colorful5" csCatId="colorful" phldr="1"/>
      <dgm:spPr/>
    </dgm:pt>
    <dgm:pt modelId="{6667C15B-9A1B-4F17-9EE2-119230F854F2}">
      <dgm:prSet phldrT="[Текст]" custT="1"/>
      <dgm:spPr/>
      <dgm:t>
        <a:bodyPr/>
        <a:lstStyle/>
        <a:p>
          <a:endParaRPr lang="ru-RU" sz="1800" b="1" dirty="0" smtClean="0"/>
        </a:p>
        <a:p>
          <a:r>
            <a:rPr lang="ru-RU" sz="1600" b="1" dirty="0" smtClean="0"/>
            <a:t>В САМО-РЕАЛИЗАЦИИ</a:t>
          </a:r>
          <a:endParaRPr lang="ru-RU" sz="1600" b="1" dirty="0"/>
        </a:p>
      </dgm:t>
    </dgm:pt>
    <dgm:pt modelId="{D5A08B15-DA4C-4495-B46F-9D148CC6E55B}" type="parTrans" cxnId="{C3A10C0B-1D5D-4E1C-B928-9F5B78A7F133}">
      <dgm:prSet/>
      <dgm:spPr/>
      <dgm:t>
        <a:bodyPr/>
        <a:lstStyle/>
        <a:p>
          <a:endParaRPr lang="ru-RU"/>
        </a:p>
      </dgm:t>
    </dgm:pt>
    <dgm:pt modelId="{88F5F568-361C-4275-9235-6C39C60B1AEE}" type="sibTrans" cxnId="{C3A10C0B-1D5D-4E1C-B928-9F5B78A7F133}">
      <dgm:prSet/>
      <dgm:spPr/>
      <dgm:t>
        <a:bodyPr/>
        <a:lstStyle/>
        <a:p>
          <a:endParaRPr lang="ru-RU"/>
        </a:p>
      </dgm:t>
    </dgm:pt>
    <dgm:pt modelId="{58C16985-477F-4066-89DF-155B59BED696}">
      <dgm:prSet phldrT="[Текст]" custT="1"/>
      <dgm:spPr/>
      <dgm:t>
        <a:bodyPr/>
        <a:lstStyle/>
        <a:p>
          <a:r>
            <a:rPr lang="ru-RU" sz="1800" b="1" dirty="0" smtClean="0"/>
            <a:t>В ПРИЗНАНИИ СО СТОРОНЫ ДРУГИХ</a:t>
          </a:r>
          <a:endParaRPr lang="ru-RU" sz="1800" b="1" dirty="0"/>
        </a:p>
      </dgm:t>
    </dgm:pt>
    <dgm:pt modelId="{BE9E804A-19DA-486B-991E-A8E2262B37A7}" type="parTrans" cxnId="{7B8B9661-427C-40D1-B722-71EF18D754AD}">
      <dgm:prSet/>
      <dgm:spPr/>
      <dgm:t>
        <a:bodyPr/>
        <a:lstStyle/>
        <a:p>
          <a:endParaRPr lang="ru-RU"/>
        </a:p>
      </dgm:t>
    </dgm:pt>
    <dgm:pt modelId="{C612ABFD-B961-46C8-92C4-D88C9F7EFD46}" type="sibTrans" cxnId="{7B8B9661-427C-40D1-B722-71EF18D754AD}">
      <dgm:prSet/>
      <dgm:spPr/>
      <dgm:t>
        <a:bodyPr/>
        <a:lstStyle/>
        <a:p>
          <a:endParaRPr lang="ru-RU"/>
        </a:p>
      </dgm:t>
    </dgm:pt>
    <dgm:pt modelId="{28C1791C-BFFD-424D-ACB3-D9100C84F582}">
      <dgm:prSet phldrT="[Текст]" custT="1"/>
      <dgm:spPr/>
      <dgm:t>
        <a:bodyPr/>
        <a:lstStyle/>
        <a:p>
          <a:r>
            <a:rPr lang="ru-RU" sz="2000" b="1" dirty="0" smtClean="0"/>
            <a:t>В ОБЩЕНИИ, ЗАБОТЕ, ВНИМАНИИ</a:t>
          </a:r>
          <a:endParaRPr lang="ru-RU" sz="2000" b="1" dirty="0"/>
        </a:p>
      </dgm:t>
    </dgm:pt>
    <dgm:pt modelId="{065DAC8E-FB88-4B1F-B4D8-D480CCE48B06}" type="parTrans" cxnId="{D3A8FF9A-F4E9-4F77-A91A-82E27064FE9A}">
      <dgm:prSet/>
      <dgm:spPr/>
      <dgm:t>
        <a:bodyPr/>
        <a:lstStyle/>
        <a:p>
          <a:endParaRPr lang="ru-RU"/>
        </a:p>
      </dgm:t>
    </dgm:pt>
    <dgm:pt modelId="{FE191496-23D9-4E38-8ED8-0BC55932CE04}" type="sibTrans" cxnId="{D3A8FF9A-F4E9-4F77-A91A-82E27064FE9A}">
      <dgm:prSet/>
      <dgm:spPr/>
      <dgm:t>
        <a:bodyPr/>
        <a:lstStyle/>
        <a:p>
          <a:endParaRPr lang="ru-RU"/>
        </a:p>
      </dgm:t>
    </dgm:pt>
    <dgm:pt modelId="{0435DC29-DD46-46D6-897C-2C83FEFFDC8C}">
      <dgm:prSet phldrT="[Текст]" custT="1"/>
      <dgm:spPr/>
      <dgm:t>
        <a:bodyPr/>
        <a:lstStyle/>
        <a:p>
          <a:r>
            <a:rPr lang="ru-RU" sz="2200" b="1" dirty="0" smtClean="0"/>
            <a:t>В БЕЗОПАСНОСТИ</a:t>
          </a:r>
          <a:endParaRPr lang="ru-RU" sz="2200" b="1" dirty="0"/>
        </a:p>
      </dgm:t>
    </dgm:pt>
    <dgm:pt modelId="{87EA46DE-FC68-46C8-B208-9DFBBCE38F95}" type="parTrans" cxnId="{B854D1CB-2D82-4DC7-94E1-C7E3CF4C3476}">
      <dgm:prSet/>
      <dgm:spPr/>
      <dgm:t>
        <a:bodyPr/>
        <a:lstStyle/>
        <a:p>
          <a:endParaRPr lang="ru-RU"/>
        </a:p>
      </dgm:t>
    </dgm:pt>
    <dgm:pt modelId="{F4F13C91-B104-4AE3-ACA0-2F42C21EF089}" type="sibTrans" cxnId="{B854D1CB-2D82-4DC7-94E1-C7E3CF4C3476}">
      <dgm:prSet/>
      <dgm:spPr/>
      <dgm:t>
        <a:bodyPr/>
        <a:lstStyle/>
        <a:p>
          <a:endParaRPr lang="ru-RU"/>
        </a:p>
      </dgm:t>
    </dgm:pt>
    <dgm:pt modelId="{A984F631-2BD5-4D0E-B075-17BF45398DB8}">
      <dgm:prSet phldrT="[Текст]" custT="1"/>
      <dgm:spPr/>
      <dgm:t>
        <a:bodyPr/>
        <a:lstStyle/>
        <a:p>
          <a:r>
            <a:rPr lang="ru-RU" sz="2400" b="1" dirty="0" smtClean="0"/>
            <a:t>ФИЗИОЛОГИЧЕСКИЕ</a:t>
          </a:r>
          <a:endParaRPr lang="ru-RU" sz="2400" b="1" dirty="0"/>
        </a:p>
      </dgm:t>
    </dgm:pt>
    <dgm:pt modelId="{376E0743-C16C-4D9E-B35C-767AFC545C82}" type="parTrans" cxnId="{C4D9A17A-6786-4A42-8C68-576127038CB0}">
      <dgm:prSet/>
      <dgm:spPr/>
      <dgm:t>
        <a:bodyPr/>
        <a:lstStyle/>
        <a:p>
          <a:endParaRPr lang="ru-RU"/>
        </a:p>
      </dgm:t>
    </dgm:pt>
    <dgm:pt modelId="{BC592569-EF71-401E-9583-C87915A22EC5}" type="sibTrans" cxnId="{C4D9A17A-6786-4A42-8C68-576127038CB0}">
      <dgm:prSet/>
      <dgm:spPr/>
      <dgm:t>
        <a:bodyPr/>
        <a:lstStyle/>
        <a:p>
          <a:endParaRPr lang="ru-RU"/>
        </a:p>
      </dgm:t>
    </dgm:pt>
    <dgm:pt modelId="{4B387CA8-3AD3-4D43-A826-EA8EB493683A}" type="pres">
      <dgm:prSet presAssocID="{16A615CF-769C-4D28-85B7-4638B8F120C4}" presName="Name0" presStyleCnt="0">
        <dgm:presLayoutVars>
          <dgm:dir/>
          <dgm:animLvl val="lvl"/>
          <dgm:resizeHandles val="exact"/>
        </dgm:presLayoutVars>
      </dgm:prSet>
      <dgm:spPr/>
    </dgm:pt>
    <dgm:pt modelId="{FB368B91-73B8-49A4-A27C-0B4CF08F590A}" type="pres">
      <dgm:prSet presAssocID="{6667C15B-9A1B-4F17-9EE2-119230F854F2}" presName="Name8" presStyleCnt="0"/>
      <dgm:spPr/>
    </dgm:pt>
    <dgm:pt modelId="{8C04818A-09B8-4CDB-A4A4-C54DF00253FE}" type="pres">
      <dgm:prSet presAssocID="{6667C15B-9A1B-4F17-9EE2-119230F854F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599AF-B3CA-46F0-A8DF-D7D63ABDCA6F}" type="pres">
      <dgm:prSet presAssocID="{6667C15B-9A1B-4F17-9EE2-119230F854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3CBD8-A792-4DF8-B5C0-0909BB73B8B4}" type="pres">
      <dgm:prSet presAssocID="{58C16985-477F-4066-89DF-155B59BED696}" presName="Name8" presStyleCnt="0"/>
      <dgm:spPr/>
    </dgm:pt>
    <dgm:pt modelId="{15914A35-3C42-43CC-9288-CC5E0655EFF3}" type="pres">
      <dgm:prSet presAssocID="{58C16985-477F-4066-89DF-155B59BED69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E94B0-D23A-43CB-8F94-66E1C9FB4BC0}" type="pres">
      <dgm:prSet presAssocID="{58C16985-477F-4066-89DF-155B59BED6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70721-610A-46C1-A2A6-F78C1B051EA4}" type="pres">
      <dgm:prSet presAssocID="{28C1791C-BFFD-424D-ACB3-D9100C84F582}" presName="Name8" presStyleCnt="0"/>
      <dgm:spPr/>
    </dgm:pt>
    <dgm:pt modelId="{DD4158E9-7063-4E55-AA70-280481929A25}" type="pres">
      <dgm:prSet presAssocID="{28C1791C-BFFD-424D-ACB3-D9100C84F58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50769-5225-4463-972F-23B605AEFA4D}" type="pres">
      <dgm:prSet presAssocID="{28C1791C-BFFD-424D-ACB3-D9100C84F5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BC66F-2A90-4448-A253-A3BA6CF2C466}" type="pres">
      <dgm:prSet presAssocID="{0435DC29-DD46-46D6-897C-2C83FEFFDC8C}" presName="Name8" presStyleCnt="0"/>
      <dgm:spPr/>
    </dgm:pt>
    <dgm:pt modelId="{C8638A98-FFE8-4AD5-862C-405DD7EDE525}" type="pres">
      <dgm:prSet presAssocID="{0435DC29-DD46-46D6-897C-2C83FEFFDC8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221B2-EFF2-4555-8B46-2A142D2B588D}" type="pres">
      <dgm:prSet presAssocID="{0435DC29-DD46-46D6-897C-2C83FEFFDC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C7393-50C2-4651-891B-16CD62FAA3E5}" type="pres">
      <dgm:prSet presAssocID="{A984F631-2BD5-4D0E-B075-17BF45398DB8}" presName="Name8" presStyleCnt="0"/>
      <dgm:spPr/>
    </dgm:pt>
    <dgm:pt modelId="{C917113C-BD43-46FB-9100-908BA2C18A4C}" type="pres">
      <dgm:prSet presAssocID="{A984F631-2BD5-4D0E-B075-17BF45398DB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967A2-280A-4212-B4D0-0B961E67B51D}" type="pres">
      <dgm:prSet presAssocID="{A984F631-2BD5-4D0E-B075-17BF45398D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10C0B-1D5D-4E1C-B928-9F5B78A7F133}" srcId="{16A615CF-769C-4D28-85B7-4638B8F120C4}" destId="{6667C15B-9A1B-4F17-9EE2-119230F854F2}" srcOrd="0" destOrd="0" parTransId="{D5A08B15-DA4C-4495-B46F-9D148CC6E55B}" sibTransId="{88F5F568-361C-4275-9235-6C39C60B1AEE}"/>
    <dgm:cxn modelId="{4FB72083-E536-41BF-A8B9-F5621B7A2F62}" type="presOf" srcId="{58C16985-477F-4066-89DF-155B59BED696}" destId="{EA9E94B0-D23A-43CB-8F94-66E1C9FB4BC0}" srcOrd="1" destOrd="0" presId="urn:microsoft.com/office/officeart/2005/8/layout/pyramid1"/>
    <dgm:cxn modelId="{D3A8FF9A-F4E9-4F77-A91A-82E27064FE9A}" srcId="{16A615CF-769C-4D28-85B7-4638B8F120C4}" destId="{28C1791C-BFFD-424D-ACB3-D9100C84F582}" srcOrd="2" destOrd="0" parTransId="{065DAC8E-FB88-4B1F-B4D8-D480CCE48B06}" sibTransId="{FE191496-23D9-4E38-8ED8-0BC55932CE04}"/>
    <dgm:cxn modelId="{C516AD1E-97B5-4151-89E0-9D7AC11E5C83}" type="presOf" srcId="{A984F631-2BD5-4D0E-B075-17BF45398DB8}" destId="{187967A2-280A-4212-B4D0-0B961E67B51D}" srcOrd="1" destOrd="0" presId="urn:microsoft.com/office/officeart/2005/8/layout/pyramid1"/>
    <dgm:cxn modelId="{06873CF0-6EBB-456B-A916-11710B268165}" type="presOf" srcId="{0435DC29-DD46-46D6-897C-2C83FEFFDC8C}" destId="{B7C221B2-EFF2-4555-8B46-2A142D2B588D}" srcOrd="1" destOrd="0" presId="urn:microsoft.com/office/officeart/2005/8/layout/pyramid1"/>
    <dgm:cxn modelId="{DB45DCE8-5264-463C-ACB9-652E8012DF94}" type="presOf" srcId="{28C1791C-BFFD-424D-ACB3-D9100C84F582}" destId="{E5150769-5225-4463-972F-23B605AEFA4D}" srcOrd="1" destOrd="0" presId="urn:microsoft.com/office/officeart/2005/8/layout/pyramid1"/>
    <dgm:cxn modelId="{E6352D20-024C-4D56-944A-66C50F40E5BF}" type="presOf" srcId="{6667C15B-9A1B-4F17-9EE2-119230F854F2}" destId="{8C04818A-09B8-4CDB-A4A4-C54DF00253FE}" srcOrd="0" destOrd="0" presId="urn:microsoft.com/office/officeart/2005/8/layout/pyramid1"/>
    <dgm:cxn modelId="{F0D8EC24-C48A-4CF1-B2EA-DB2C089C7741}" type="presOf" srcId="{6667C15B-9A1B-4F17-9EE2-119230F854F2}" destId="{C8A599AF-B3CA-46F0-A8DF-D7D63ABDCA6F}" srcOrd="1" destOrd="0" presId="urn:microsoft.com/office/officeart/2005/8/layout/pyramid1"/>
    <dgm:cxn modelId="{7A4C015C-8096-4B82-9BA5-7B38BD698331}" type="presOf" srcId="{58C16985-477F-4066-89DF-155B59BED696}" destId="{15914A35-3C42-43CC-9288-CC5E0655EFF3}" srcOrd="0" destOrd="0" presId="urn:microsoft.com/office/officeart/2005/8/layout/pyramid1"/>
    <dgm:cxn modelId="{C4D9A17A-6786-4A42-8C68-576127038CB0}" srcId="{16A615CF-769C-4D28-85B7-4638B8F120C4}" destId="{A984F631-2BD5-4D0E-B075-17BF45398DB8}" srcOrd="4" destOrd="0" parTransId="{376E0743-C16C-4D9E-B35C-767AFC545C82}" sibTransId="{BC592569-EF71-401E-9583-C87915A22EC5}"/>
    <dgm:cxn modelId="{0A668A60-2787-44A5-842E-D435F28B76B7}" type="presOf" srcId="{0435DC29-DD46-46D6-897C-2C83FEFFDC8C}" destId="{C8638A98-FFE8-4AD5-862C-405DD7EDE525}" srcOrd="0" destOrd="0" presId="urn:microsoft.com/office/officeart/2005/8/layout/pyramid1"/>
    <dgm:cxn modelId="{CE884642-4A25-4498-9844-205D24509888}" type="presOf" srcId="{A984F631-2BD5-4D0E-B075-17BF45398DB8}" destId="{C917113C-BD43-46FB-9100-908BA2C18A4C}" srcOrd="0" destOrd="0" presId="urn:microsoft.com/office/officeart/2005/8/layout/pyramid1"/>
    <dgm:cxn modelId="{B854D1CB-2D82-4DC7-94E1-C7E3CF4C3476}" srcId="{16A615CF-769C-4D28-85B7-4638B8F120C4}" destId="{0435DC29-DD46-46D6-897C-2C83FEFFDC8C}" srcOrd="3" destOrd="0" parTransId="{87EA46DE-FC68-46C8-B208-9DFBBCE38F95}" sibTransId="{F4F13C91-B104-4AE3-ACA0-2F42C21EF089}"/>
    <dgm:cxn modelId="{C92CD33F-660C-4FD2-A4F3-8E12291D6F45}" type="presOf" srcId="{16A615CF-769C-4D28-85B7-4638B8F120C4}" destId="{4B387CA8-3AD3-4D43-A826-EA8EB493683A}" srcOrd="0" destOrd="0" presId="urn:microsoft.com/office/officeart/2005/8/layout/pyramid1"/>
    <dgm:cxn modelId="{7B8B9661-427C-40D1-B722-71EF18D754AD}" srcId="{16A615CF-769C-4D28-85B7-4638B8F120C4}" destId="{58C16985-477F-4066-89DF-155B59BED696}" srcOrd="1" destOrd="0" parTransId="{BE9E804A-19DA-486B-991E-A8E2262B37A7}" sibTransId="{C612ABFD-B961-46C8-92C4-D88C9F7EFD46}"/>
    <dgm:cxn modelId="{E3AB01DA-D751-47F1-82D0-5B0F261FB6A7}" type="presOf" srcId="{28C1791C-BFFD-424D-ACB3-D9100C84F582}" destId="{DD4158E9-7063-4E55-AA70-280481929A25}" srcOrd="0" destOrd="0" presId="urn:microsoft.com/office/officeart/2005/8/layout/pyramid1"/>
    <dgm:cxn modelId="{A10B11DD-97A8-48FC-9CFD-AB09B2BE8E0A}" type="presParOf" srcId="{4B387CA8-3AD3-4D43-A826-EA8EB493683A}" destId="{FB368B91-73B8-49A4-A27C-0B4CF08F590A}" srcOrd="0" destOrd="0" presId="urn:microsoft.com/office/officeart/2005/8/layout/pyramid1"/>
    <dgm:cxn modelId="{633FCA6B-6419-415F-B190-A0044FC64416}" type="presParOf" srcId="{FB368B91-73B8-49A4-A27C-0B4CF08F590A}" destId="{8C04818A-09B8-4CDB-A4A4-C54DF00253FE}" srcOrd="0" destOrd="0" presId="urn:microsoft.com/office/officeart/2005/8/layout/pyramid1"/>
    <dgm:cxn modelId="{B09E4376-CBBD-4F07-813D-5B35D1DEAF30}" type="presParOf" srcId="{FB368B91-73B8-49A4-A27C-0B4CF08F590A}" destId="{C8A599AF-B3CA-46F0-A8DF-D7D63ABDCA6F}" srcOrd="1" destOrd="0" presId="urn:microsoft.com/office/officeart/2005/8/layout/pyramid1"/>
    <dgm:cxn modelId="{9EEFC2C0-C053-4E05-B28D-FC3DDB33545C}" type="presParOf" srcId="{4B387CA8-3AD3-4D43-A826-EA8EB493683A}" destId="{B993CBD8-A792-4DF8-B5C0-0909BB73B8B4}" srcOrd="1" destOrd="0" presId="urn:microsoft.com/office/officeart/2005/8/layout/pyramid1"/>
    <dgm:cxn modelId="{4D902FE8-DE27-428C-BD44-4C6C80B4FB04}" type="presParOf" srcId="{B993CBD8-A792-4DF8-B5C0-0909BB73B8B4}" destId="{15914A35-3C42-43CC-9288-CC5E0655EFF3}" srcOrd="0" destOrd="0" presId="urn:microsoft.com/office/officeart/2005/8/layout/pyramid1"/>
    <dgm:cxn modelId="{63DC245D-D47B-40DB-8FE9-273DCFE205AC}" type="presParOf" srcId="{B993CBD8-A792-4DF8-B5C0-0909BB73B8B4}" destId="{EA9E94B0-D23A-43CB-8F94-66E1C9FB4BC0}" srcOrd="1" destOrd="0" presId="urn:microsoft.com/office/officeart/2005/8/layout/pyramid1"/>
    <dgm:cxn modelId="{0E1AAD69-6122-4BAC-83D7-EFAA239704A8}" type="presParOf" srcId="{4B387CA8-3AD3-4D43-A826-EA8EB493683A}" destId="{08070721-610A-46C1-A2A6-F78C1B051EA4}" srcOrd="2" destOrd="0" presId="urn:microsoft.com/office/officeart/2005/8/layout/pyramid1"/>
    <dgm:cxn modelId="{BDFDFAE5-BDCF-4EA6-B722-794057D22CCE}" type="presParOf" srcId="{08070721-610A-46C1-A2A6-F78C1B051EA4}" destId="{DD4158E9-7063-4E55-AA70-280481929A25}" srcOrd="0" destOrd="0" presId="urn:microsoft.com/office/officeart/2005/8/layout/pyramid1"/>
    <dgm:cxn modelId="{12D96813-D7DD-4004-A7AB-A76AC664D5F3}" type="presParOf" srcId="{08070721-610A-46C1-A2A6-F78C1B051EA4}" destId="{E5150769-5225-4463-972F-23B605AEFA4D}" srcOrd="1" destOrd="0" presId="urn:microsoft.com/office/officeart/2005/8/layout/pyramid1"/>
    <dgm:cxn modelId="{CE4619DF-3000-4A7C-9B06-5FF95B37FFBB}" type="presParOf" srcId="{4B387CA8-3AD3-4D43-A826-EA8EB493683A}" destId="{565BC66F-2A90-4448-A253-A3BA6CF2C466}" srcOrd="3" destOrd="0" presId="urn:microsoft.com/office/officeart/2005/8/layout/pyramid1"/>
    <dgm:cxn modelId="{4558A750-E482-4C8B-ADE4-85FC5C6977C1}" type="presParOf" srcId="{565BC66F-2A90-4448-A253-A3BA6CF2C466}" destId="{C8638A98-FFE8-4AD5-862C-405DD7EDE525}" srcOrd="0" destOrd="0" presId="urn:microsoft.com/office/officeart/2005/8/layout/pyramid1"/>
    <dgm:cxn modelId="{3B5B655C-B4A6-4AF6-B8A0-F32728700CA3}" type="presParOf" srcId="{565BC66F-2A90-4448-A253-A3BA6CF2C466}" destId="{B7C221B2-EFF2-4555-8B46-2A142D2B588D}" srcOrd="1" destOrd="0" presId="urn:microsoft.com/office/officeart/2005/8/layout/pyramid1"/>
    <dgm:cxn modelId="{E8D75E40-4EAF-45FE-B999-F68ADD33413A}" type="presParOf" srcId="{4B387CA8-3AD3-4D43-A826-EA8EB493683A}" destId="{4B8C7393-50C2-4651-891B-16CD62FAA3E5}" srcOrd="4" destOrd="0" presId="urn:microsoft.com/office/officeart/2005/8/layout/pyramid1"/>
    <dgm:cxn modelId="{E01FF471-CA2B-4700-9A80-ED766ECC77CA}" type="presParOf" srcId="{4B8C7393-50C2-4651-891B-16CD62FAA3E5}" destId="{C917113C-BD43-46FB-9100-908BA2C18A4C}" srcOrd="0" destOrd="0" presId="urn:microsoft.com/office/officeart/2005/8/layout/pyramid1"/>
    <dgm:cxn modelId="{03CBBFAC-3452-4EAA-BB0F-559ED14006EF}" type="presParOf" srcId="{4B8C7393-50C2-4651-891B-16CD62FAA3E5}" destId="{187967A2-280A-4212-B4D0-0B961E67B5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4818A-09B8-4CDB-A4A4-C54DF00253FE}">
      <dsp:nvSpPr>
        <dsp:cNvPr id="0" name=""/>
        <dsp:cNvSpPr/>
      </dsp:nvSpPr>
      <dsp:spPr>
        <a:xfrm>
          <a:off x="3456384" y="0"/>
          <a:ext cx="1728191" cy="748883"/>
        </a:xfrm>
        <a:prstGeom prst="trapezoid">
          <a:avLst>
            <a:gd name="adj" fmla="val 11538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САМО-РЕАЛИЗАЦИИ</a:t>
          </a:r>
          <a:endParaRPr lang="ru-RU" sz="1600" b="1" kern="1200" dirty="0"/>
        </a:p>
      </dsp:txBody>
      <dsp:txXfrm>
        <a:off x="3456384" y="0"/>
        <a:ext cx="1728191" cy="748883"/>
      </dsp:txXfrm>
    </dsp:sp>
    <dsp:sp modelId="{15914A35-3C42-43CC-9288-CC5E0655EFF3}">
      <dsp:nvSpPr>
        <dsp:cNvPr id="0" name=""/>
        <dsp:cNvSpPr/>
      </dsp:nvSpPr>
      <dsp:spPr>
        <a:xfrm>
          <a:off x="2592288" y="748883"/>
          <a:ext cx="3456383" cy="748883"/>
        </a:xfrm>
        <a:prstGeom prst="trapezoid">
          <a:avLst>
            <a:gd name="adj" fmla="val 115385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ПРИЗНАНИИ СО СТОРОНЫ ДРУГИХ</a:t>
          </a:r>
          <a:endParaRPr lang="ru-RU" sz="1800" b="1" kern="1200" dirty="0"/>
        </a:p>
      </dsp:txBody>
      <dsp:txXfrm>
        <a:off x="3197155" y="748883"/>
        <a:ext cx="2246649" cy="748883"/>
      </dsp:txXfrm>
    </dsp:sp>
    <dsp:sp modelId="{DD4158E9-7063-4E55-AA70-280481929A25}">
      <dsp:nvSpPr>
        <dsp:cNvPr id="0" name=""/>
        <dsp:cNvSpPr/>
      </dsp:nvSpPr>
      <dsp:spPr>
        <a:xfrm>
          <a:off x="1728192" y="1497766"/>
          <a:ext cx="5184575" cy="748883"/>
        </a:xfrm>
        <a:prstGeom prst="trapezoid">
          <a:avLst>
            <a:gd name="adj" fmla="val 115385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ОБЩЕНИИ, ЗАБОТЕ, ВНИМАНИИ</a:t>
          </a:r>
          <a:endParaRPr lang="ru-RU" sz="2000" b="1" kern="1200" dirty="0"/>
        </a:p>
      </dsp:txBody>
      <dsp:txXfrm>
        <a:off x="2635492" y="1497766"/>
        <a:ext cx="3369974" cy="748883"/>
      </dsp:txXfrm>
    </dsp:sp>
    <dsp:sp modelId="{C8638A98-FFE8-4AD5-862C-405DD7EDE525}">
      <dsp:nvSpPr>
        <dsp:cNvPr id="0" name=""/>
        <dsp:cNvSpPr/>
      </dsp:nvSpPr>
      <dsp:spPr>
        <a:xfrm>
          <a:off x="864096" y="2246649"/>
          <a:ext cx="6912767" cy="748883"/>
        </a:xfrm>
        <a:prstGeom prst="trapezoid">
          <a:avLst>
            <a:gd name="adj" fmla="val 115385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 БЕЗОПАСНОСТИ</a:t>
          </a:r>
          <a:endParaRPr lang="ru-RU" sz="2200" b="1" kern="1200" dirty="0"/>
        </a:p>
      </dsp:txBody>
      <dsp:txXfrm>
        <a:off x="2073830" y="2246649"/>
        <a:ext cx="4493299" cy="748883"/>
      </dsp:txXfrm>
    </dsp:sp>
    <dsp:sp modelId="{C917113C-BD43-46FB-9100-908BA2C18A4C}">
      <dsp:nvSpPr>
        <dsp:cNvPr id="0" name=""/>
        <dsp:cNvSpPr/>
      </dsp:nvSpPr>
      <dsp:spPr>
        <a:xfrm>
          <a:off x="0" y="2995532"/>
          <a:ext cx="8640959" cy="748883"/>
        </a:xfrm>
        <a:prstGeom prst="trapezoid">
          <a:avLst>
            <a:gd name="adj" fmla="val 115385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ФИЗИОЛОГИЧЕСКИЕ</a:t>
          </a:r>
          <a:endParaRPr lang="ru-RU" sz="2400" b="1" kern="1200" dirty="0"/>
        </a:p>
      </dsp:txBody>
      <dsp:txXfrm>
        <a:off x="1512168" y="2995532"/>
        <a:ext cx="5616624" cy="748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9418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457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020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948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144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315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784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4292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1123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1692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693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8C5E-3A5B-46D6-8FD4-21CA3CFCAFB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81ED-3B64-4DAE-9D70-BD62EA56B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microsoft.com/office/2007/relationships/hdphoto" Target="../media/hdphoto6.wdp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7.wdp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153E"/>
                </a:solidFill>
              </a:rPr>
              <a:t>Потребности и ресурсы</a:t>
            </a:r>
            <a:endParaRPr lang="ru-RU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5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5" y="339502"/>
            <a:ext cx="3520581" cy="2544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3075806"/>
            <a:ext cx="19442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ТРУД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731837"/>
            <a:ext cx="19442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ЗЕМЛЯ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4371950"/>
            <a:ext cx="19442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КАПИТАЛ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468272"/>
            <a:ext cx="392903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ПРЕДПРИНИМАТЕЛЬСТВО</a:t>
            </a:r>
            <a:endParaRPr lang="ru-RU" sz="2400" b="1" dirty="0"/>
          </a:p>
        </p:txBody>
      </p:sp>
      <p:pic>
        <p:nvPicPr>
          <p:cNvPr id="2050" name="Picture 2" descr="\\User-pc-11\d\Руслан\рисунки\рисунки Png\0184 бизнесмэ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05" y="1040267"/>
            <a:ext cx="1708919" cy="1603491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extLst/>
        </p:spPr>
      </p:pic>
      <p:pic>
        <p:nvPicPr>
          <p:cNvPr id="2051" name="Picture 3" descr="\\User-pc-11\d\Руслан\рисунки\рисунки Png\0183 знан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9742"/>
            <a:ext cx="1695196" cy="1342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xtLst/>
        </p:spPr>
      </p:pic>
      <p:sp>
        <p:nvSpPr>
          <p:cNvPr id="10" name="TextBox 9"/>
          <p:cNvSpPr txBox="1"/>
          <p:nvPr/>
        </p:nvSpPr>
        <p:spPr>
          <a:xfrm>
            <a:off x="4572000" y="3964181"/>
            <a:ext cx="25922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96821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Ограниченность ресурсов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51670"/>
            <a:ext cx="2143125" cy="20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65"/>
          <a:stretch/>
        </p:blipFill>
        <p:spPr>
          <a:xfrm>
            <a:off x="899592" y="3003550"/>
            <a:ext cx="1944216" cy="143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62822"/>
            <a:ext cx="1944216" cy="12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23413"/>
            <a:ext cx="2101169" cy="133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009296"/>
            <a:ext cx="2101169" cy="1402529"/>
          </a:xfrm>
          <a:prstGeom prst="rect">
            <a:avLst/>
          </a:prstGeom>
        </p:spPr>
      </p:pic>
      <p:pic>
        <p:nvPicPr>
          <p:cNvPr id="3074" name="Picture 2" descr="\\User-pc-11\d\Руслан\рисунки\рисунки Png\0357 ноутбу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2" y="1722594"/>
            <a:ext cx="2662118" cy="20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/>
          <p:cNvSpPr/>
          <p:nvPr/>
        </p:nvSpPr>
        <p:spPr>
          <a:xfrm flipH="1">
            <a:off x="2555776" y="2173996"/>
            <a:ext cx="648072" cy="98757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598349" y="2240355"/>
            <a:ext cx="648072" cy="98757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\\User-pc-11\d\Руслан\рисунки\рисунки Png\0355 мобильни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77" y="1681358"/>
            <a:ext cx="1278741" cy="8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User-pc-11\d\Руслан\рисунки\рисунки Png\0250 монет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12" y="1971514"/>
            <a:ext cx="2106775" cy="20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User-pc-11\d\Руслан\рисунки\рисунки Png\0250 монета решка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34" y="1178789"/>
            <a:ext cx="2079954" cy="20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User-pc-11\d\Руслан\рисунки\рисунки Png\0155 микроволнов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1" y="2685968"/>
            <a:ext cx="2116832" cy="15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6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12411E-6 L 0.26615 -0.135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679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967E-6 L 0.26389 0.238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118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5048E-6 L -0.32743 0.2417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120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18308E-6 L -0.32621 -0.140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7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Ограниченность ресурсов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03598"/>
            <a:ext cx="2106666" cy="3087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75806"/>
            <a:ext cx="1127782" cy="169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1750"/>
            <a:ext cx="1371600" cy="158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925074"/>
            <a:ext cx="2041960" cy="136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22887" r="13812"/>
          <a:stretch/>
        </p:blipFill>
        <p:spPr>
          <a:xfrm>
            <a:off x="6740723" y="1057198"/>
            <a:ext cx="1453068" cy="165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44" y="3019214"/>
            <a:ext cx="1681815" cy="140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498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749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Свободные и экономические блага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46" y="843558"/>
            <a:ext cx="8215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Жизненные блага </a:t>
            </a:r>
            <a:r>
              <a:rPr lang="ru-RU" sz="2800" dirty="0" smtClean="0"/>
              <a:t>– средства, с помощью которых человек удовлетворяет свои потребности.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318" y="2410401"/>
            <a:ext cx="2221498" cy="1529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21" y="2835292"/>
            <a:ext cx="1068707" cy="905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55726"/>
            <a:ext cx="1549913" cy="1162435"/>
          </a:xfrm>
          <a:prstGeom prst="rect">
            <a:avLst/>
          </a:prstGeom>
        </p:spPr>
      </p:pic>
      <p:pic>
        <p:nvPicPr>
          <p:cNvPr id="4098" name="Picture 2" descr="\\User-pc-11\d\Руслан\рисунки\рисунки Png\0102 до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9662"/>
            <a:ext cx="1728192" cy="18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User-pc-11\d\Руслан\рисунки\рисунки Png\0355 мобильни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9142" y="3165350"/>
            <a:ext cx="963369" cy="6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0837"/>
            <a:ext cx="1394295" cy="14290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3939902"/>
            <a:ext cx="23835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СВОБОДНЫЕ БЛАГА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2093" y="3939902"/>
            <a:ext cx="30643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ЭКОНОМИЧЕСКИЕ БЛАГА</a:t>
            </a:r>
            <a:endParaRPr lang="ru-RU" sz="2000" b="1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13978672" flipH="1">
            <a:off x="6040904" y="1708131"/>
            <a:ext cx="648072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7621328">
            <a:off x="2224480" y="1708131"/>
            <a:ext cx="648072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89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4" grpId="0" animBg="1"/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Альтернативная стоимость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1556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Рациональный выбор </a:t>
            </a:r>
            <a:r>
              <a:rPr lang="ru-RU" sz="2800" dirty="0" smtClean="0"/>
              <a:t>– сравнение возможных выгод и возможным потерь.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2" y="2088860"/>
            <a:ext cx="2129280" cy="1772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75" y="1869673"/>
            <a:ext cx="1978525" cy="1457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86" y="2449535"/>
            <a:ext cx="2880320" cy="248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50" y="1586731"/>
            <a:ext cx="1244882" cy="2579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4754" y="1869673"/>
            <a:ext cx="26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АЛЬТЕРНАТИВНАЯ СТОИМОСТЬ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13069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7728E-6 L -0.18889 -0.119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599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0213E-6 L 0.28142 0.134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6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83518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Экономическая наука изучает способы эффективного использования ограниченных ресурсов.</a:t>
            </a:r>
          </a:p>
          <a:p>
            <a:endParaRPr lang="ru-RU" sz="1600" dirty="0" smtClean="0"/>
          </a:p>
          <a:p>
            <a:r>
              <a:rPr lang="ru-RU" sz="2600" b="1" dirty="0" smtClean="0"/>
              <a:t>Потребность</a:t>
            </a:r>
            <a:r>
              <a:rPr lang="ru-RU" sz="2600" dirty="0" smtClean="0"/>
              <a:t> – нужда человека в чём-либо, необходимом для поддержания его жизни.</a:t>
            </a:r>
          </a:p>
          <a:p>
            <a:endParaRPr lang="ru-RU" sz="1600" dirty="0" smtClean="0"/>
          </a:p>
          <a:p>
            <a:r>
              <a:rPr lang="ru-RU" sz="2600" b="1" dirty="0" smtClean="0"/>
              <a:t>Ресурсы</a:t>
            </a:r>
            <a:r>
              <a:rPr lang="ru-RU" sz="2600" dirty="0" smtClean="0"/>
              <a:t> – всё то, что необходимо для производства жизненных благ.</a:t>
            </a:r>
          </a:p>
          <a:p>
            <a:endParaRPr lang="ru-RU" sz="1600" dirty="0" smtClean="0"/>
          </a:p>
          <a:p>
            <a:r>
              <a:rPr lang="ru-RU" sz="2600" dirty="0" smtClean="0"/>
              <a:t>Основные виды ресурсов – труд, земля, капитал.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424017" cy="359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3638"/>
            <a:ext cx="424017" cy="359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3758"/>
            <a:ext cx="424017" cy="359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51870"/>
            <a:ext cx="424017" cy="3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8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18701"/>
            <a:ext cx="79928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Свободные блага </a:t>
            </a:r>
            <a:r>
              <a:rPr lang="ru-RU" sz="2600" dirty="0" smtClean="0"/>
              <a:t>– те, которыми человек может пользоваться бесплатно.</a:t>
            </a:r>
          </a:p>
          <a:p>
            <a:endParaRPr lang="ru-RU" sz="1600" dirty="0"/>
          </a:p>
          <a:p>
            <a:r>
              <a:rPr lang="ru-RU" sz="2600" b="1" dirty="0" smtClean="0"/>
              <a:t>Экономические блага </a:t>
            </a:r>
            <a:r>
              <a:rPr lang="ru-RU" sz="2600" dirty="0" smtClean="0"/>
              <a:t>– те, для производства которых нужно нести затраты.</a:t>
            </a:r>
          </a:p>
          <a:p>
            <a:endParaRPr lang="ru-RU" sz="1600" dirty="0"/>
          </a:p>
          <a:p>
            <a:r>
              <a:rPr lang="ru-RU" sz="2600" b="1" dirty="0" smtClean="0"/>
              <a:t>Альтернативная стоимость </a:t>
            </a:r>
            <a:r>
              <a:rPr lang="ru-RU" sz="2600" dirty="0" smtClean="0"/>
              <a:t>– это лучшая из упущенных выгод.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7" y="772254"/>
            <a:ext cx="424017" cy="359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7" y="2860486"/>
            <a:ext cx="424017" cy="359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7" y="1779662"/>
            <a:ext cx="424017" cy="3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0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7" y="1131590"/>
            <a:ext cx="3505653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39952" y="915566"/>
            <a:ext cx="4824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Ресурсы Хоттабыча – неисчерпаемы.</a:t>
            </a:r>
          </a:p>
          <a:p>
            <a:endParaRPr lang="ru-RU" sz="1400" dirty="0" smtClean="0"/>
          </a:p>
          <a:p>
            <a:r>
              <a:rPr lang="ru-RU" sz="2800" dirty="0" smtClean="0"/>
              <a:t>Он может изучать экономику из «спортивного интереса».</a:t>
            </a:r>
          </a:p>
          <a:p>
            <a:endParaRPr lang="ru-RU" sz="1400" dirty="0" smtClean="0"/>
          </a:p>
          <a:p>
            <a:r>
              <a:rPr lang="ru-RU" sz="2800" b="1" dirty="0" smtClean="0"/>
              <a:t>Нам экономические знания жизненно необходимы.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29365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7534"/>
            <a:ext cx="4805092" cy="365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771550"/>
            <a:ext cx="35283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Исследовав свою бороду, старик Хоттабыч обнаружил, что волоски, которые он вырывает для исполнения своих желаний, тут же отрастают заново.</a:t>
            </a:r>
          </a:p>
          <a:p>
            <a:pPr indent="357188"/>
            <a:endParaRPr lang="ru-RU" sz="1200" dirty="0" smtClean="0"/>
          </a:p>
          <a:p>
            <a:r>
              <a:rPr lang="ru-RU" sz="2200" b="1" dirty="0" smtClean="0">
                <a:solidFill>
                  <a:srgbClr val="00153E"/>
                </a:solidFill>
              </a:rPr>
              <a:t>Есть ли у него необходимость изучать экономику?</a:t>
            </a:r>
            <a:endParaRPr lang="ru-RU" sz="22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65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523" y="26749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Что такое экономика?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15566"/>
            <a:ext cx="640871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2400" dirty="0" smtClean="0"/>
              <a:t>Это сфера общественной жизни, которая связана с производством, обменом и потреблением жизненных благ.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83718"/>
            <a:ext cx="64087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2400" dirty="0" smtClean="0"/>
              <a:t>Это народное хозяйство той или иной страны.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931790"/>
            <a:ext cx="640871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2400" dirty="0" smtClean="0"/>
              <a:t>Это наука, которая изучает способы эффективного использования ограниченных ресурсов для удовлетворения растущих потребностей людей.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87574"/>
            <a:ext cx="1918607" cy="157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66" y="2859782"/>
            <a:ext cx="929232" cy="1451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233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079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Потребности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0313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Потребность</a:t>
            </a:r>
            <a:r>
              <a:rPr lang="ru-RU" sz="2800" dirty="0" smtClean="0"/>
              <a:t> – это нужда человека в чём-либо, необходимом для поддержания жизни.</a:t>
            </a:r>
            <a:endParaRPr lang="ru-RU" sz="2800" dirty="0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395536" y="2427734"/>
            <a:ext cx="2520280" cy="1224136"/>
          </a:xfrm>
          <a:prstGeom prst="upArrowCallout">
            <a:avLst>
              <a:gd name="adj1" fmla="val 106646"/>
              <a:gd name="adj2" fmla="val 82326"/>
              <a:gd name="adj3" fmla="val 25000"/>
              <a:gd name="adj4" fmla="val 684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МАТЕРИАЛЬНЫЕ</a:t>
            </a:r>
            <a:endParaRPr lang="ru-RU" sz="2400" b="1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311860" y="2427734"/>
            <a:ext cx="2556284" cy="1224136"/>
          </a:xfrm>
          <a:prstGeom prst="upArrowCallout">
            <a:avLst>
              <a:gd name="adj1" fmla="val 106646"/>
              <a:gd name="adj2" fmla="val 82326"/>
              <a:gd name="adj3" fmla="val 25000"/>
              <a:gd name="adj4" fmla="val 684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ДУХОВНЫЕ</a:t>
            </a:r>
            <a:endParaRPr lang="ru-RU" sz="2400" b="1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228184" y="2427734"/>
            <a:ext cx="2520280" cy="1224136"/>
          </a:xfrm>
          <a:prstGeom prst="upArrowCallout">
            <a:avLst>
              <a:gd name="adj1" fmla="val 106646"/>
              <a:gd name="adj2" fmla="val 82326"/>
              <a:gd name="adj3" fmla="val 25000"/>
              <a:gd name="adj4" fmla="val 684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СОЦИАЛЬНЫЕ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7540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35009641"/>
              </p:ext>
            </p:extLst>
          </p:nvPr>
        </p:nvGraphicFramePr>
        <p:xfrm>
          <a:off x="251520" y="555526"/>
          <a:ext cx="8640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24" y="447582"/>
            <a:ext cx="1492812" cy="18829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343424" y="2427734"/>
            <a:ext cx="149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А. МАСЛОУ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4758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153E"/>
                </a:solidFill>
              </a:rPr>
              <a:t>ПИРАМИДА ПОТРЕБНОСТЕЙ</a:t>
            </a:r>
            <a:endParaRPr lang="ru-RU" sz="2400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4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17113C-BD43-46FB-9100-908BA2C18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917113C-BD43-46FB-9100-908BA2C18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638A98-FFE8-4AD5-862C-405DD7EDE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C8638A98-FFE8-4AD5-862C-405DD7EDE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4158E9-7063-4E55-AA70-280481929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DD4158E9-7063-4E55-AA70-280481929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914A35-3C42-43CC-9288-CC5E0655E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15914A35-3C42-43CC-9288-CC5E0655E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04818A-09B8-4CDB-A4A4-C54DF0025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8C04818A-09B8-4CDB-A4A4-C54DF0025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 rev="1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b="3256"/>
          <a:stretch/>
        </p:blipFill>
        <p:spPr>
          <a:xfrm>
            <a:off x="270506" y="1126766"/>
            <a:ext cx="3221373" cy="244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r="6628"/>
          <a:stretch/>
        </p:blipFill>
        <p:spPr>
          <a:xfrm>
            <a:off x="5724128" y="1151490"/>
            <a:ext cx="3163586" cy="242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3442"/>
            <a:ext cx="2016224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04" y="3001330"/>
            <a:ext cx="1149660" cy="11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79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3131061" cy="42226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1510"/>
            <a:ext cx="2695231" cy="3950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97" y="1948244"/>
            <a:ext cx="2701587" cy="1796237"/>
          </a:xfrm>
          <a:prstGeom prst="rect">
            <a:avLst/>
          </a:prstGeom>
        </p:spPr>
      </p:pic>
      <p:sp>
        <p:nvSpPr>
          <p:cNvPr id="5" name="Выноска 2 4"/>
          <p:cNvSpPr/>
          <p:nvPr/>
        </p:nvSpPr>
        <p:spPr>
          <a:xfrm>
            <a:off x="5045188" y="1327459"/>
            <a:ext cx="1584176" cy="394785"/>
          </a:xfrm>
          <a:prstGeom prst="borderCallout2">
            <a:avLst>
              <a:gd name="adj1" fmla="val 99268"/>
              <a:gd name="adj2" fmla="val 50137"/>
              <a:gd name="adj3" fmla="val 215018"/>
              <a:gd name="adj4" fmla="val 50799"/>
              <a:gd name="adj5" fmla="val 302963"/>
              <a:gd name="adj6" fmla="val 118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 СИМ-КАРТЫ</a:t>
            </a:r>
            <a:endParaRPr lang="ru-RU" b="1" dirty="0"/>
          </a:p>
        </p:txBody>
      </p:sp>
      <p:sp>
        <p:nvSpPr>
          <p:cNvPr id="7" name="Выноска 2 6"/>
          <p:cNvSpPr/>
          <p:nvPr/>
        </p:nvSpPr>
        <p:spPr>
          <a:xfrm>
            <a:off x="4085302" y="627534"/>
            <a:ext cx="1584176" cy="394785"/>
          </a:xfrm>
          <a:prstGeom prst="borderCallout2">
            <a:avLst>
              <a:gd name="adj1" fmla="val 99268"/>
              <a:gd name="adj2" fmla="val 50137"/>
              <a:gd name="adj3" fmla="val 320300"/>
              <a:gd name="adj4" fmla="val 53047"/>
              <a:gd name="adj5" fmla="val 474421"/>
              <a:gd name="adj6" fmla="val 702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GPRS/WAP</a:t>
            </a:r>
            <a:endParaRPr lang="ru-RU" b="1" dirty="0"/>
          </a:p>
        </p:txBody>
      </p:sp>
      <p:sp>
        <p:nvSpPr>
          <p:cNvPr id="8" name="Выноска 2 7"/>
          <p:cNvSpPr/>
          <p:nvPr/>
        </p:nvSpPr>
        <p:spPr>
          <a:xfrm>
            <a:off x="2501126" y="1158604"/>
            <a:ext cx="1584176" cy="394785"/>
          </a:xfrm>
          <a:prstGeom prst="borderCallout2">
            <a:avLst>
              <a:gd name="adj1" fmla="val 54147"/>
              <a:gd name="adj2" fmla="val 99612"/>
              <a:gd name="adj3" fmla="val 97704"/>
              <a:gd name="adj4" fmla="val 133258"/>
              <a:gd name="adj5" fmla="val 345075"/>
              <a:gd name="adj6" fmla="val 1707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СКАЙП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6778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01" y="785892"/>
            <a:ext cx="2974783" cy="2806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6829"/>
            <a:ext cx="2088232" cy="2547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467544" y="26749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Потребности людей постоянно растут.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26"/>
          <a:stretch/>
        </p:blipFill>
        <p:spPr>
          <a:xfrm flipH="1">
            <a:off x="3636766" y="1257779"/>
            <a:ext cx="1727322" cy="2160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365187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Для удовлетворения растущих потребностей надо использовать больше ресурсов.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6851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23" y="267494"/>
            <a:ext cx="8352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Ресурсы</a:t>
            </a:r>
            <a:r>
              <a:rPr lang="ru-RU" sz="2800" dirty="0" smtClean="0"/>
              <a:t> – всё то, что необходимо для производства жизненных благ.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141962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ВИДЫ РЕСУРСОВ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9113127">
            <a:off x="2517463" y="1523190"/>
            <a:ext cx="648072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4217409" y="1743658"/>
            <a:ext cx="648072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12809897" flipH="1">
            <a:off x="6000638" y="1541515"/>
            <a:ext cx="648072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2182093"/>
            <a:ext cx="19442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ТРУД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2182093"/>
            <a:ext cx="19442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КАПИТАЛ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99892" y="2688145"/>
            <a:ext cx="19442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ЗЕМЛЯ</a:t>
            </a:r>
            <a:endParaRPr lang="ru-RU" sz="2400" b="1" dirty="0"/>
          </a:p>
        </p:txBody>
      </p:sp>
      <p:pic>
        <p:nvPicPr>
          <p:cNvPr id="12" name="Рисунок 11" descr="Труд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56"/>
          <a:stretch/>
        </p:blipFill>
        <p:spPr bwMode="auto">
          <a:xfrm>
            <a:off x="653839" y="2979868"/>
            <a:ext cx="1571625" cy="13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земля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8146" r="5274" b="6244"/>
          <a:stretch/>
        </p:blipFill>
        <p:spPr bwMode="auto">
          <a:xfrm>
            <a:off x="3748066" y="3398173"/>
            <a:ext cx="1647867" cy="13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капитал.jp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43200"/>
            <a:ext cx="17859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33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292</Words>
  <Application>Microsoft Office PowerPoint</Application>
  <PresentationFormat>Экран (16:9)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Потребности и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Потребности и ресурсы</dc:title>
  <dc:creator>user</dc:creator>
  <cp:lastModifiedBy>Алексей</cp:lastModifiedBy>
  <cp:revision>31</cp:revision>
  <dcterms:created xsi:type="dcterms:W3CDTF">2013-10-21T13:09:09Z</dcterms:created>
  <dcterms:modified xsi:type="dcterms:W3CDTF">2018-07-25T10:54:29Z</dcterms:modified>
</cp:coreProperties>
</file>