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Adobe Naskh Medium" panose="01010101010101010101" pitchFamily="50" charset="-78"/>
      <p:regular r:id="rId51"/>
    </p:embeddedFont>
    <p:embeddedFont>
      <p:font typeface="Roboto Slab" pitchFamily="2" charset="0"/>
      <p:regular r:id="rId52"/>
    </p:embeddedFont>
    <p:embeddedFont>
      <p:font typeface="Open Sans" panose="020B0606030504020204" pitchFamily="34" charset="0"/>
      <p:regular r:id="rId53"/>
      <p:bold r:id="rId54"/>
      <p:italic r:id="rId55"/>
    </p:embeddedFont>
    <p:embeddedFont>
      <p:font typeface="DS BroadBrush" panose="03090802040305080204" pitchFamily="66" charset="0"/>
      <p:regular r:id="rId56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2958" userDrawn="1">
          <p15:clr>
            <a:srgbClr val="A4A3A4"/>
          </p15:clr>
        </p15:guide>
        <p15:guide id="4" pos="5488" userDrawn="1">
          <p15:clr>
            <a:srgbClr val="A4A3A4"/>
          </p15:clr>
        </p15:guide>
        <p15:guide id="5" pos="3016" userDrawn="1">
          <p15:clr>
            <a:srgbClr val="A4A3A4"/>
          </p15:clr>
        </p15:guide>
        <p15:guide id="6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389"/>
    <a:srgbClr val="3A8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73" autoAdjust="0"/>
    <p:restoredTop sz="94706" autoAdjust="0"/>
  </p:normalViewPr>
  <p:slideViewPr>
    <p:cSldViewPr snapToGrid="0">
      <p:cViewPr varScale="1">
        <p:scale>
          <a:sx n="114" d="100"/>
          <a:sy n="114" d="100"/>
        </p:scale>
        <p:origin x="84" y="108"/>
      </p:cViewPr>
      <p:guideLst>
        <p:guide orient="horz" pos="282"/>
        <p:guide pos="272"/>
        <p:guide orient="horz" pos="2958"/>
        <p:guide pos="5488"/>
        <p:guide pos="3016"/>
        <p:guide pos="2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410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E712F-75DB-4C61-8BA9-A651399DA4D5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738FC-07A5-4919-8513-5B96B3304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944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15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901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050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39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07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093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425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15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25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315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71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274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396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97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057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29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086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62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987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87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30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12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7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1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2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4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4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1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5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8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3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9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9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7.png"/><Relationship Id="rId5" Type="http://schemas.openxmlformats.org/officeDocument/2006/relationships/image" Target="../media/image22.pn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7.png"/><Relationship Id="rId10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7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microsoft.com/office/2007/relationships/hdphoto" Target="../media/hdphoto1.wdp"/><Relationship Id="rId3" Type="http://schemas.openxmlformats.org/officeDocument/2006/relationships/image" Target="../media/image80.jpg"/><Relationship Id="rId7" Type="http://schemas.openxmlformats.org/officeDocument/2006/relationships/image" Target="../media/image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Relationship Id="rId1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3.png"/><Relationship Id="rId7" Type="http://schemas.openxmlformats.org/officeDocument/2006/relationships/image" Target="../media/image9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gif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116367" y="940941"/>
            <a:ext cx="7565264" cy="3409950"/>
            <a:chOff x="818001" y="940941"/>
            <a:chExt cx="7565264" cy="3409950"/>
          </a:xfrm>
        </p:grpSpPr>
        <p:sp>
          <p:nvSpPr>
            <p:cNvPr id="4" name="TextBox 3"/>
            <p:cNvSpPr txBox="1"/>
            <p:nvPr/>
          </p:nvSpPr>
          <p:spPr>
            <a:xfrm>
              <a:off x="4617399" y="1614865"/>
              <a:ext cx="3765866" cy="20621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3200" dirty="0">
                  <a:solidFill>
                    <a:prstClr val="white"/>
                  </a:solidFill>
                  <a:latin typeface="Roboto Slab"/>
                  <a:cs typeface="Times New Roman" panose="02020603050405020304" pitchFamily="18" charset="0"/>
                </a:rPr>
                <a:t>Заключение. Человек в современном </a:t>
              </a:r>
              <a:r>
                <a:rPr lang="ru-RU" sz="3200" dirty="0" smtClean="0">
                  <a:solidFill>
                    <a:prstClr val="white"/>
                  </a:solidFill>
                  <a:latin typeface="Roboto Slab"/>
                  <a:cs typeface="Times New Roman" panose="02020603050405020304" pitchFamily="18" charset="0"/>
                </a:rPr>
                <a:t>мире</a:t>
              </a:r>
              <a:endParaRPr lang="ru-RU" sz="3200" dirty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01" y="940941"/>
              <a:ext cx="3514725" cy="340995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0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629" y="-198074"/>
            <a:ext cx="9667257" cy="5341574"/>
          </a:xfrm>
          <a:prstGeom prst="rect">
            <a:avLst/>
          </a:prstGeom>
        </p:spPr>
      </p:pic>
      <p:pic>
        <p:nvPicPr>
          <p:cNvPr id="21" name="Picture 4" descr="https://rust-wiki.com/images/c/ce/Snap_Tra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5" y="238125"/>
            <a:ext cx="742951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rust-wiki.com/images/c/ce/Snap_Tra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03" y="2025650"/>
            <a:ext cx="742951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rust-wiki.com/images/c/ce/Snap_Tra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320925"/>
            <a:ext cx="742951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rust-wiki.com/images/c/ce/Snap_Tra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853" y="422274"/>
            <a:ext cx="742951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s://rust-wiki.com/images/c/ce/Snap_Tra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799" y="4069850"/>
            <a:ext cx="742951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s://rust-wiki.com/images/c/ce/Snap_Tra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991" y="2420114"/>
            <a:ext cx="742951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s://rust-wiki.com/images/c/ce/Snap_Tra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558" y="3044574"/>
            <a:ext cx="742951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-375072" y="799550"/>
            <a:ext cx="24995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лень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721663" y="1014151"/>
            <a:ext cx="1697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</a:t>
            </a:r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ткладывать срок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10896" y="2602614"/>
            <a:ext cx="24995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бездействие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775406" y="2981625"/>
            <a:ext cx="24995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нерадивость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125492" y="2857022"/>
            <a:ext cx="24995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апатия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125492" y="4607229"/>
            <a:ext cx="24995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безответственность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001731" y="3546630"/>
            <a:ext cx="1992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</a:t>
            </a:r>
            <a:r>
              <a:rPr lang="ru-RU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тсутствие желания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4098" name="Picture 2" descr="http://www.andryashin.com/wp-content/purpose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385" y="38086"/>
            <a:ext cx="2306949" cy="225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2" name="Picture 2" descr="http://dutsadok.com.ua/clipart/ljudi/aa5b0a30851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24" y="2981625"/>
            <a:ext cx="1606017" cy="198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36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00123 L 0.03316 0.00185 C 0.06024 0.00031 0.0875 0.00401 0.11476 -0.00185 C 0.11684 -0.00185 0.1151 -0.01204 0.11562 -0.01667 C 0.11597 -0.02037 0.11719 -0.02161 0.11771 -0.025 C 0.11805 -0.02994 0.11788 -0.03704 0.11892 -0.04228 C 0.11944 -0.04568 0.12101 -0.04907 0.12187 -0.05216 C 0.12274 -0.05525 0.12309 -0.05803 0.12396 -0.05988 C 0.12517 -0.06235 0.12674 -0.06296 0.12795 -0.06482 C 0.12917 -0.06636 0.13021 -0.06821 0.13125 -0.07068 C 0.13177 -0.07346 0.13264 -0.07685 0.13333 -0.07994 C 0.13455 -0.08765 0.13472 -0.09321 0.13542 -0.10093 C 0.13507 -0.11204 0.13489 -0.12438 0.13437 -0.1358 C 0.1342 -0.13889 0.13333 -0.14105 0.13333 -0.14321 C 0.13351 -0.18796 0.13351 -0.23333 0.13542 -0.27747 C 0.1375 -0.33549 0.13611 -0.31389 0.13854 -0.34414 C 0.13889 -0.35741 0.13941 -0.3713 0.13941 -0.38457 C 0.1401 -0.47438 0.13941 -0.56327 0.14062 -0.65309 C 0.14062 -0.6571 0.14167 -0.66019 0.14271 -0.6642 C 0.14496 -0.6713 0.14635 -0.67222 0.15 -0.67654 C 0.15469 -0.675 0.15937 -0.67469 0.16441 -0.67315 C 0.16528 -0.67315 0.16649 -0.67222 0.16736 -0.67068 C 0.16944 -0.66821 0.17187 -0.66482 0.17378 -0.66049 C 0.17465 -0.65803 0.17587 -0.65586 0.17674 -0.65309 C 0.1783 -0.64846 0.1809 -0.63765 0.1809 -0.63735 C 0.18108 -0.6358 0.1816 -0.63241 0.18194 -0.63025 C 0.18246 -0.62716 0.18333 -0.62377 0.18403 -0.62006 C 0.18455 -0.61667 0.18472 -0.61358 0.18489 -0.61019 C 0.18524 -0.59969 0.18559 -0.59012 0.18611 -0.57932 C 0.18628 -0.57593 0.1868 -0.57284 0.18698 -0.56944 C 0.18767 -0.55957 0.18698 -0.54907 0.18819 -0.53889 C 0.18837 -0.53611 0.1901 -0.5358 0.19114 -0.53364 C 0.19253 -0.53241 0.19392 -0.53025 0.19549 -0.52932 C 0.20364 -0.52068 0.20382 -0.52377 0.21493 -0.52161 C 0.22257 -0.51759 0.23802 -0.50957 0.24184 -0.52161 C 0.24792 -0.54074 0.24305 -0.57037 0.24392 -0.59475 C 0.24427 -0.60432 0.24792 -0.61019 0.25017 -0.6179 C 0.25104 -0.62037 0.25139 -0.62469 0.25226 -0.62778 C 0.25347 -0.63303 0.25503 -0.63765 0.25625 -0.6429 C 0.25677 -0.64537 0.25712 -0.64815 0.25746 -0.65093 C 0.25799 -0.65401 0.25955 -0.6571 0.25955 -0.66049 C 0.25955 -0.6892 0.25799 -0.68086 0.25625 -0.69599 C 0.25347 -0.725 0.25764 -0.69136 0.2533 -0.72407 C 0.25295 -0.73673 0.2526 -0.74784 0.25226 -0.75926 C 0.25208 -0.76235 0.25156 -0.76698 0.25121 -0.77191 C 0.25087 -0.77685 0.25052 -0.78241 0.25017 -0.78765 C 0.25087 -0.81482 0.25052 -0.84167 0.25226 -0.86852 C 0.25226 -0.87161 0.25434 -0.86975 0.25538 -0.87068 C 0.2625 -0.88086 0.25625 -0.87624 0.26354 -0.88395 C 0.26562 -0.8858 0.26979 -0.88827 0.26979 -0.88796 C 0.27361 -0.88796 0.27743 -0.88827 0.28125 -0.88611 C 0.28299 -0.88488 0.2842 -0.88179 0.28542 -0.8784 C 0.28698 -0.87377 0.28785 -0.86852 0.28941 -0.86327 L 0.29271 -0.85278 C 0.29323 -0.84815 0.2934 -0.84198 0.29462 -0.83827 C 0.29531 -0.83519 0.29601 -0.83241 0.2967 -0.83025 C 0.29774 -0.82469 0.29844 -0.81482 0.29878 -0.81049 C 0.29844 -0.80247 0.29809 -0.79444 0.29774 -0.78765 C 0.29757 -0.78364 0.2967 -0.78025 0.2967 -0.77685 C 0.2967 -0.7608 0.29705 -0.73364 0.29878 -0.71389 C 0.29896 -0.71173 0.29948 -0.70957 0.29983 -0.70648 C 0.3033 -0.67222 0.30052 -0.69383 0.30295 -0.67654 C 0.3033 -0.66852 0.30347 -0.66049 0.30382 -0.65309 C 0.30399 -0.65031 0.30503 -0.64815 0.30503 -0.64537 C 0.30503 -0.62593 0.30434 -0.6071 0.30382 -0.58765 C 0.30469 -0.5784 0.30469 -0.56944 0.3059 -0.56173 C 0.3066 -0.55864 0.30799 -0.55833 0.3092 -0.55648 C 0.31892 -0.53889 0.31042 -0.55309 0.31736 -0.54198 C 0.31858 -0.53704 0.32066 -0.5284 0.32257 -0.52624 C 0.32413 -0.52469 0.32604 -0.52377 0.3276 -0.52377 C 0.33472 -0.52253 0.34149 -0.52191 0.34844 -0.52161 C 0.35642 -0.50803 0.35434 -0.51698 0.35573 -0.49599 C 0.35451 -0.46975 0.35521 -0.45401 0.35139 -0.43241 C 0.35035 -0.42562 0.34739 -0.41265 0.34739 -0.41173 C 0.34705 -0.40803 0.34687 -0.4037 0.34635 -0.39938 C 0.34583 -0.39537 0.34427 -0.39136 0.34427 -0.38673 C 0.34427 -0.32932 0.34062 -0.27006 0.34635 -0.2142 L 0.34844 -0.19414 C 0.34878 -0.17315 0.34861 -0.15154 0.3493 -0.13117 C 0.34948 -0.12716 0.35104 -0.12438 0.35139 -0.12068 C 0.35208 -0.11667 0.35226 -0.11204 0.3526 -0.10833 C 0.35382 -0.0963 0.35434 -0.09259 0.35573 -0.08272 C 0.36319 -0.08765 0.35642 -0.08272 0.36406 -0.09012 C 0.36493 -0.09105 0.36614 -0.09136 0.36701 -0.09321 C 0.375 -0.10278 0.36562 -0.09414 0.37309 -0.10093 C 0.3816 -0.09877 0.38993 -0.09938 0.39809 -0.09537 C 0.39948 -0.09475 0.39983 -0.08858 0.40121 -0.08796 C 0.40469 -0.08488 0.40868 -0.08611 0.4125 -0.08488 C 0.41389 -0.08395 0.41545 -0.08395 0.41667 -0.08272 C 0.42396 -0.07685 0.41771 -0.07994 0.42396 -0.07253 C 0.42552 -0.07068 0.42986 -0.06821 0.43125 -0.06728 C 0.43246 -0.07068 0.43368 -0.07377 0.43524 -0.07531 C 0.45972 -0.09537 0.43854 -0.07068 0.45087 -0.08488 C 0.45121 -0.09321 0.45139 -0.10093 0.45191 -0.10833 C 0.45191 -0.11049 0.45295 -0.11296 0.45278 -0.11512 C 0.45139 -0.13642 0.45121 -0.13519 0.44653 -0.14661 C 0.44705 -0.15586 0.44583 -0.16698 0.44774 -0.17685 C 0.44844 -0.17994 0.45121 -0.1787 0.45278 -0.1787 C 0.45573 -0.1787 0.45833 -0.17747 0.46094 -0.17685 C 0.4816 -0.16975 0.46528 -0.17315 0.48594 -0.16975 C 0.4875 -0.16698 0.48924 -0.16574 0.49114 -0.16389 C 0.49236 -0.16235 0.49305 -0.15926 0.4941 -0.15895 C 0.49635 -0.15741 0.5151 -0.15401 0.5158 -0.15401 C 0.52708 -0.1358 0.50712 -0.16852 0.52413 -0.13827 C 0.52726 -0.13333 0.53038 -0.1287 0.53351 -0.12377 C 0.53489 -0.12099 0.53611 -0.11821 0.53767 -0.11512 C 0.53819 -0.11296 0.53889 -0.11019 0.53976 -0.10833 C 0.54844 -0.08765 0.54236 -0.10741 0.54705 -0.09012 C 0.5493 -0.07191 0.54722 -0.07809 0.55208 -0.07068 C 0.5526 -0.04661 0.5526 -0.025 0.55434 -0.00185 C 0.55451 0.00216 0.55451 0.00525 0.55521 0.00864 C 0.55608 0.01173 0.55712 0.01327 0.55816 0.01605 C 0.55885 0.0179 0.55972 0.02068 0.56042 0.02376 C 0.56701 0.04321 0.56042 0.02037 0.56545 0.0392 C 0.56823 0.05741 0.56458 0.03488 0.56875 0.05432 C 0.5691 0.05679 0.56944 0.05957 0.56979 0.06173 C 0.57049 0.06605 0.5717 0.07006 0.57257 0.07438 C 0.57361 0.07747 0.57396 0.08025 0.57483 0.08241 C 0.57587 0.08395 0.57691 0.08395 0.57795 0.08488 C 0.57882 0.08704 0.58021 0.08951 0.58108 0.09197 C 0.58177 0.09475 0.5816 0.09784 0.58212 0.1 C 0.58333 0.10432 0.58455 0.10895 0.58611 0.11265 C 0.58871 0.11883 0.59028 0.1179 0.59358 0.12006 C 0.59462 0.1213 0.59566 0.12191 0.59653 0.12284 C 0.6066 0.12191 0.61667 0.12346 0.62656 0.12006 C 0.62899 0.11914 0.6368 0.10864 0.63906 0.10247 C 0.63993 0.1 0.64028 0.09753 0.64114 0.09506 C 0.64149 0.09136 0.64219 0.08827 0.64201 0.08488 C 0.64097 0.04105 0.64201 0.03148 0.63698 0.00339 C 0.63628 0.00031 0.63542 -0.0034 0.63489 -0.00648 C 0.63403 -0.01265 0.63385 -0.01883 0.63299 -0.025 C 0.63177 -0.02994 0.62882 -0.0392 0.62882 -0.03889 C 0.6283 -0.0429 0.62847 -0.04753 0.6276 -0.04969 C 0.62604 -0.05432 0.62344 -0.05648 0.62153 -0.05988 C 0.62014 -0.06235 0.61892 -0.06605 0.61736 -0.06728 C 0.61632 -0.06883 0.61528 -0.06914 0.61424 -0.07068 C 0.61354 -0.07346 0.61319 -0.07716 0.61215 -0.07994 C 0.61146 -0.08272 0.61007 -0.08333 0.6092 -0.08488 C 0.60121 -0.10124 0.61042 -0.08488 0.60278 -0.09753 C 0.60208 -0.10093 0.60139 -0.10278 0.60069 -0.10556 C 0.60035 -0.10833 0.59983 -0.11019 0.59983 -0.11296 C 0.59983 -0.1179 0.59983 -0.12253 0.60069 -0.12562 C 0.60139 -0.1287 0.60278 -0.1287 0.60382 -0.1287 C 0.61111 -0.12963 0.61823 -0.12963 0.62569 -0.13117 C 0.62743 -0.13241 0.62917 -0.13426 0.6309 -0.1358 C 0.63333 -0.13889 0.63542 -0.14321 0.63802 -0.14661 C 0.63941 -0.14815 0.6408 -0.14815 0.64201 -0.14846 C 0.64236 -0.16636 0.64236 -0.18395 0.64323 -0.20154 C 0.6441 -0.22315 0.64549 -0.24414 0.64739 -0.26543 C 0.64757 -0.26883 0.64809 -0.27284 0.64948 -0.27531 C 0.65052 -0.27747 0.65208 -0.27747 0.65347 -0.27747 C 0.65555 -0.2821 0.65746 -0.28704 0.65972 -0.29136 C 0.66337 -0.29599 0.66736 -0.29846 0.67118 -0.30309 C 0.67205 -0.30463 0.67326 -0.30679 0.6743 -0.30864 C 0.6776 -0.30556 0.67778 -0.3071 0.67934 -0.29815 C 0.68038 -0.29321 0.68142 -0.28272 0.68142 -0.28241 C 0.68177 -0.27469 0.68194 -0.26605 0.68246 -0.25741 C 0.68281 -0.25247 0.68351 -0.24722 0.68351 -0.24259 C 0.68351 -0.21883 0.68281 -0.19506 0.68246 -0.1713 C 0.68333 -0.10401 0.6816 -0.10926 0.68455 -0.07068 C 0.68489 -0.06605 0.68489 -0.06111 0.68559 -0.05679 C 0.68594 -0.05432 0.68698 -0.05216 0.68767 -0.04969 C 0.68871 -0.04537 0.68976 -0.04198 0.6908 -0.03704 C 0.69114 -0.03457 0.69132 -0.03241 0.69167 -0.02963 C 0.69236 -0.02685 0.69323 -0.025 0.69375 -0.02161 C 0.69444 -0.01914 0.69427 -0.01605 0.69496 -0.0142 C 0.6967 -0.00988 0.70104 -0.00401 0.70104 -0.0034 C 0.70226 -0.00463 0.70312 -0.00586 0.70434 -0.00648 C 0.7151 -0.01265 0.7066 -0.00586 0.71337 -0.01204 C 0.71389 -0.01667 0.71458 -0.02161 0.71458 -0.02685 C 0.71458 -0.09228 0.71215 -0.05525 0.71458 -0.10833 C 0.71476 -0.11204 0.71493 -0.11667 0.71545 -0.12068 C 0.71614 -0.12438 0.71701 -0.12747 0.71753 -0.13117 C 0.71719 -0.13673 0.71736 -0.1429 0.71667 -0.14846 C 0.71614 -0.15278 0.71458 -0.15556 0.71337 -0.15895 C 0.71285 -0.16111 0.71215 -0.16389 0.71146 -0.16636 C 0.71215 -0.17531 0.71233 -0.18549 0.71337 -0.19414 C 0.71406 -0.19722 0.71562 -0.19877 0.71667 -0.20154 C 0.71823 -0.20648 0.71979 -0.21636 0.72274 -0.21698 C 0.75069 -0.22037 0.77864 -0.21883 0.8066 -0.22006 C 0.80903 -0.22037 0.8118 -0.21883 0.81389 -0.22253 C 0.8151 -0.22407 0.8151 -0.2287 0.81493 -0.23272 C 0.81476 -0.23982 0.81406 -0.24784 0.81285 -0.25494 C 0.81215 -0.25741 0.81094 -0.25864 0.80955 -0.25988 C 0.80555 -0.26605 0.8059 -0.26543 0.80139 -0.26821 C 0.78038 -0.26543 0.76788 -0.26296 0.74653 -0.26821 C 0.74549 -0.26821 0.74462 -0.27161 0.74358 -0.27284 C 0.74167 -0.27469 0.73229 -0.27747 0.73108 -0.27747 C 0.73003 -0.27963 0.72899 -0.28148 0.72812 -0.28272 C 0.72604 -0.28549 0.72378 -0.28735 0.72187 -0.29136 C 0.72031 -0.29259 0.71892 -0.29599 0.71753 -0.29815 C 0.71719 -0.30062 0.71667 -0.30278 0.71667 -0.30556 C 0.71667 -0.32469 0.72917 -0.31512 0.73316 -0.31574 L 0.74653 -0.31852 C 0.75087 -0.31914 0.76007 -0.32346 0.76424 -0.32346 C 0.77517 -0.32469 0.78628 -0.325 0.79739 -0.32624 C 0.79965 -0.32654 0.80208 -0.32716 0.80451 -0.3284 C 0.8066 -0.32994 0.80851 -0.33241 0.81059 -0.33364 C 0.81562 -0.33735 0.82031 -0.34167 0.82517 -0.34414 C 0.82812 -0.34537 0.83142 -0.34537 0.83455 -0.34661 C 0.84323 -0.3608 0.83229 -0.34414 0.85434 -0.35895 C 0.85868 -0.36235 0.86319 -0.36698 0.86753 -0.37191 C 0.86979 -0.37407 0.87743 -0.38673 0.87882 -0.38951 C 0.88073 -0.40185 0.88003 -0.39228 0.87882 -0.40463 C 0.87847 -0.41142 0.8783 -0.42037 0.87691 -0.42747 C 0.87639 -0.43025 0.87552 -0.43241 0.87483 -0.43488 C 0.87274 -0.44938 0.87483 -0.43704 0.87083 -0.45556 C 0.86996 -0.45864 0.86944 -0.46235 0.86875 -0.46636 C 0.86788 -0.46852 0.86719 -0.47006 0.86667 -0.47315 C 0.86562 -0.47654 0.86285 -0.49537 0.86146 -0.50124 C 0.86007 -0.50586 0.85851 -0.50957 0.85729 -0.5142 C 0.85694 -0.51698 0.85712 -0.52161 0.85608 -0.52377 C 0.85434 -0.53117 0.84983 -0.54105 0.84583 -0.54444 C 0.84358 -0.54568 0.84114 -0.54568 0.83871 -0.54691 C 0.83316 -0.54568 0.8276 -0.54691 0.82205 -0.54444 C 0.82101 -0.54352 0.82014 -0.53982 0.8191 -0.53889 C 0.81684 -0.53765 0.81493 -0.53765 0.81285 -0.53642 C 0.81111 -0.5358 0.80937 -0.53457 0.80764 -0.53364 L 0.79531 -0.52932 C 0.79062 -0.52716 0.78611 -0.52685 0.7816 -0.52377 C 0.77934 -0.52191 0.77691 -0.52037 0.77448 -0.51883 C 0.76962 -0.51605 0.7684 -0.51759 0.76424 -0.5142 C 0.76128 -0.51204 0.75868 -0.50803 0.7559 -0.50617 C 0.75382 -0.50463 0.75174 -0.50463 0.74983 -0.5034 C 0.73108 -0.49259 0.75174 -0.50432 0.74045 -0.49321 C 0.73819 -0.49136 0.73542 -0.49012 0.73316 -0.48889 C 0.73212 -0.48735 0.73108 -0.48673 0.73003 -0.4858 C 0.7283 -0.48426 0.72674 -0.4821 0.72483 -0.48056 C 0.72135 -0.4787 0.71458 -0.47562 0.71458 -0.475 C 0.70608 -0.46512 0.71389 -0.47315 0.69809 -0.46852 C 0.69687 -0.46759 0.69583 -0.46636 0.69496 -0.46636 C 0.69219 -0.46358 0.68941 -0.46142 0.68663 -0.46049 C 0.6776 -0.45772 0.66875 -0.45772 0.65972 -0.45556 C 0.65677 -0.45556 0.65347 -0.45401 0.65052 -0.45247 C 0.64618 -0.45154 0.64201 -0.45154 0.63802 -0.45031 C 0.6191 -0.45216 0.6 -0.45154 0.58108 -0.45556 C 0.57969 -0.45556 0.58299 -0.45895 0.5842 -0.46049 C 0.58437 -0.46142 0.58472 -0.46049 0.58524 -0.46049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5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6" y="-3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://www.bankoboev.ru/fons/NjQ1Mw==/Bankoboev.Ru_doroga_mimo_le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31" y="0"/>
            <a:ext cx="9172531" cy="51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931493" y="590529"/>
            <a:ext cx="6440667" cy="4552972"/>
            <a:chOff x="931493" y="590529"/>
            <a:chExt cx="6440667" cy="4552972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 flipV="1">
              <a:off x="931493" y="2017239"/>
              <a:ext cx="5939326" cy="3126262"/>
            </a:xfrm>
            <a:prstGeom prst="line">
              <a:avLst/>
            </a:prstGeom>
            <a:ln w="76200">
              <a:solidFill>
                <a:schemeClr val="tx1"/>
              </a:solidFill>
              <a:prstDash val="dashDot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98" name="Picture 6" descr="http://www.voentorga.ru/upload/iblock/960/96098715a02e0ecbccd648ec5190e659.png"/>
            <p:cNvPicPr>
              <a:picLocks noChangeAspect="1" noChangeArrowheads="1"/>
            </p:cNvPicPr>
            <p:nvPr/>
          </p:nvPicPr>
          <p:blipFill>
            <a:blip r:embed="rId4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118" y="3483812"/>
              <a:ext cx="1508964" cy="1314955"/>
            </a:xfrm>
            <a:prstGeom prst="rect">
              <a:avLst/>
            </a:prstGeom>
            <a:ln>
              <a:noFill/>
            </a:ln>
            <a:effectLst>
              <a:glow rad="63500">
                <a:schemeClr val="bg1"/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http://www.voentorga.ru/upload/iblock/960/96098715a02e0ecbccd648ec5190e659.png"/>
            <p:cNvPicPr>
              <a:picLocks noChangeAspect="1" noChangeArrowheads="1"/>
            </p:cNvPicPr>
            <p:nvPr/>
          </p:nvPicPr>
          <p:blipFill>
            <a:blip r:embed="rId4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374" y="2017239"/>
              <a:ext cx="1508964" cy="1314955"/>
            </a:xfrm>
            <a:prstGeom prst="rect">
              <a:avLst/>
            </a:prstGeom>
            <a:ln>
              <a:noFill/>
            </a:ln>
            <a:effectLst>
              <a:glow rad="63500">
                <a:schemeClr val="bg1"/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http://www.voentorga.ru/upload/iblock/960/96098715a02e0ecbccd648ec5190e659.png"/>
            <p:cNvPicPr>
              <a:picLocks noChangeAspect="1" noChangeArrowheads="1"/>
            </p:cNvPicPr>
            <p:nvPr/>
          </p:nvPicPr>
          <p:blipFill>
            <a:blip r:embed="rId4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3196" y="814219"/>
              <a:ext cx="1508964" cy="1314955"/>
            </a:xfrm>
            <a:prstGeom prst="rect">
              <a:avLst/>
            </a:prstGeom>
            <a:ln>
              <a:noFill/>
            </a:ln>
            <a:effectLst>
              <a:glow rad="63500">
                <a:schemeClr val="bg1"/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http://znaki.dp.ua/image/cache/data/3.1.15-500x500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91" b="24905"/>
            <a:stretch/>
          </p:blipFill>
          <p:spPr bwMode="auto">
            <a:xfrm>
              <a:off x="4016139" y="1765647"/>
              <a:ext cx="1012346" cy="503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http://znaki.dp.ua/image/cache/data/3.1.15-500x500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91" b="24905"/>
            <a:stretch/>
          </p:blipFill>
          <p:spPr bwMode="auto">
            <a:xfrm>
              <a:off x="6079994" y="590529"/>
              <a:ext cx="1012346" cy="503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http://znaki.dp.ua/image/cache/data/3.1.15-500x500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91" b="24905"/>
            <a:stretch/>
          </p:blipFill>
          <p:spPr bwMode="auto">
            <a:xfrm>
              <a:off x="1367729" y="3165074"/>
              <a:ext cx="1012346" cy="503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http://img10.deviantart.net/2cf6/i/2012/052/d/5/thief_by_beachrain-d47s4s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95" y="1612449"/>
            <a:ext cx="2826432" cy="2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7" y="1121653"/>
            <a:ext cx="1275434" cy="1898574"/>
          </a:xfrm>
          <a:prstGeom prst="rect">
            <a:avLst/>
          </a:prstGeom>
          <a:effectLst/>
        </p:spPr>
      </p:pic>
      <p:pic>
        <p:nvPicPr>
          <p:cNvPr id="17" name="Picture 4" descr="http://narkologos.ru/uploadedFiles/images/lechenie_alkogolizma_bez_motivacii_v_Ekaterinbur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14" y="568605"/>
            <a:ext cx="1086984" cy="18904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cogmtl.net/Img/t021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3" y="3388247"/>
            <a:ext cx="1649013" cy="140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 rot="19851873">
            <a:off x="2871922" y="3000655"/>
            <a:ext cx="52318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ДИСЦИПЛИНА</a:t>
            </a:r>
            <a:endParaRPr lang="ru-RU" sz="3600" dirty="0">
              <a:solidFill>
                <a:prstClr val="black"/>
              </a:solidFill>
            </a:endParaRPr>
          </a:p>
        </p:txBody>
      </p:sp>
      <p:pic>
        <p:nvPicPr>
          <p:cNvPr id="26" name="Picture 2" descr="http://dutsadok.com.ua/clipart/ljudi/aa5b0a30851b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9457" y="1513808"/>
            <a:ext cx="2042772" cy="252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24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2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24" y="472895"/>
            <a:ext cx="1440000" cy="1440000"/>
          </a:xfrm>
          <a:prstGeom prst="rect">
            <a:avLst/>
          </a:prstGeom>
        </p:spPr>
      </p:pic>
      <p:pic>
        <p:nvPicPr>
          <p:cNvPr id="5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909">
            <a:off x="2978052" y="472895"/>
            <a:ext cx="1440000" cy="14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4885" y="2934830"/>
            <a:ext cx="9023437" cy="1760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latin typeface="Roboto Slab"/>
              </a:rPr>
              <a:t>Органы государственной власти, органы местного самоуправления, должностные лица, граждане и их объединения обязаны соблюдать Конституцию Российской Федерации и законы.</a:t>
            </a:r>
            <a:endParaRPr lang="ru-RU" sz="2600" dirty="0">
              <a:solidFill>
                <a:prstClr val="black"/>
              </a:solidFill>
              <a:latin typeface="Roboto Slab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6879" y="2453970"/>
            <a:ext cx="1653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DA389"/>
                </a:solidFill>
                <a:latin typeface="Roboto Slab"/>
              </a:rPr>
              <a:t>Статья </a:t>
            </a:r>
            <a:r>
              <a:rPr lang="en-US" sz="2400" b="1" dirty="0" smtClean="0">
                <a:solidFill>
                  <a:srgbClr val="0DA389"/>
                </a:solidFill>
                <a:latin typeface="Roboto Slab"/>
              </a:rPr>
              <a:t>15</a:t>
            </a:r>
            <a:endParaRPr lang="ru-RU" sz="2400" b="1" dirty="0">
              <a:solidFill>
                <a:srgbClr val="0DA389"/>
              </a:solidFill>
              <a:latin typeface="Roboto Slab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8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347320">
            <a:off x="6548982" y="2733632"/>
            <a:ext cx="408766" cy="141446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1100" b="1" dirty="0" smtClean="0">
                <a:solidFill>
                  <a:prstClr val="black"/>
                </a:solidFill>
              </a:rPr>
              <a:t>ПРАВО</a:t>
            </a:r>
            <a:endParaRPr lang="ru-RU" sz="1100" b="1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3307" y="3006361"/>
            <a:ext cx="946502" cy="946502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436366" y="782137"/>
            <a:ext cx="8271268" cy="3794553"/>
            <a:chOff x="527178" y="782137"/>
            <a:chExt cx="8271268" cy="3794553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2482740" y="782137"/>
              <a:ext cx="6315706" cy="3794553"/>
              <a:chOff x="1092085" y="264109"/>
              <a:chExt cx="7013927" cy="4542341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085" y="2356568"/>
                <a:ext cx="4030980" cy="18288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3671" y="264109"/>
                <a:ext cx="4542341" cy="454234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2" name="Picture 2" descr="http://dutsadok.com.ua/clipart/ljudi/aa5b0a30851b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178" y="1022052"/>
              <a:ext cx="2367480" cy="29308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1876">
            <a:off x="6527570" y="-158958"/>
            <a:ext cx="1984807" cy="297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://www.kommersant.ru/gboxtexts/graphics/s_test01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660" y="156272"/>
            <a:ext cx="6273242" cy="4987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096" y="987879"/>
            <a:ext cx="4323904" cy="28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1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359044" y="598530"/>
            <a:ext cx="3906602" cy="1519124"/>
            <a:chOff x="6927787" y="-272121"/>
            <a:chExt cx="3906602" cy="1519124"/>
          </a:xfrm>
        </p:grpSpPr>
        <p:sp>
          <p:nvSpPr>
            <p:cNvPr id="12" name="Выноска-облако 11"/>
            <p:cNvSpPr/>
            <p:nvPr/>
          </p:nvSpPr>
          <p:spPr>
            <a:xfrm>
              <a:off x="6927787" y="-272121"/>
              <a:ext cx="3906602" cy="1519124"/>
            </a:xfrm>
            <a:prstGeom prst="cloudCallout">
              <a:avLst>
                <a:gd name="adj1" fmla="val 37880"/>
                <a:gd name="adj2" fmla="val 1019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00" dirty="0">
                <a:solidFill>
                  <a:prstClr val="black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489224" y="37049"/>
              <a:ext cx="261025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800" dirty="0" smtClean="0">
                  <a:solidFill>
                    <a:prstClr val="black"/>
                  </a:solidFill>
                </a:rPr>
                <a:t>Незнание </a:t>
              </a:r>
              <a:r>
                <a:rPr lang="ru-RU" sz="1800" dirty="0">
                  <a:solidFill>
                    <a:prstClr val="black"/>
                  </a:solidFill>
                </a:rPr>
                <a:t>законов не освобождает от </a:t>
              </a:r>
              <a:r>
                <a:rPr lang="ru-RU" sz="1800" dirty="0" smtClean="0">
                  <a:solidFill>
                    <a:prstClr val="black"/>
                  </a:solidFill>
                </a:rPr>
                <a:t>ответственности! 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8" name="Picture 2" descr="http://dutsadok.com.ua/clipart/ljudi/aa5b0a30851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2044" y="2426824"/>
            <a:ext cx="1893059" cy="234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94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8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" name="Picture 2" descr="http://dutsadok.com.ua/clipart/ljudi/aa5b0a30851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063" y="1366889"/>
            <a:ext cx="1893059" cy="234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39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2" descr="http://abali.ru/wp-content/uploads/2011/10/chernaya_d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7" y="133978"/>
            <a:ext cx="7668846" cy="4672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school15zav.edusite.ru/images/01f31e9621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2130" y="2697480"/>
            <a:ext cx="2368855" cy="2446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" name="Picture 2" descr="http://dutsadok.com.ua/clipart/ljudi/aa5b0a30851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697480"/>
            <a:ext cx="1893059" cy="234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nagit_PPT19B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87" y="931303"/>
            <a:ext cx="2232826" cy="293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9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bagb.by/netcat_files/1016_69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97" y="1159403"/>
            <a:ext cx="2605524" cy="2005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7174" name="Picture 6" descr="http://iconizer.net/files/Vista_Style_GISGPSMAP/orig/Ban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701" y="1209528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6648450" y="2161909"/>
            <a:ext cx="2512743" cy="2368224"/>
            <a:chOff x="6648450" y="2161909"/>
            <a:chExt cx="2512743" cy="2368224"/>
          </a:xfrm>
        </p:grpSpPr>
        <p:grpSp>
          <p:nvGrpSpPr>
            <p:cNvPr id="5" name="Группа 4"/>
            <p:cNvGrpSpPr/>
            <p:nvPr/>
          </p:nvGrpSpPr>
          <p:grpSpPr>
            <a:xfrm flipH="1">
              <a:off x="6648450" y="2161909"/>
              <a:ext cx="2512743" cy="2368224"/>
              <a:chOff x="-141080" y="1960237"/>
              <a:chExt cx="3520612" cy="3379787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-141080" y="1960237"/>
                <a:ext cx="3520612" cy="337978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9752" y="2626986"/>
                <a:ext cx="1565410" cy="20462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8" name="Picture 6" descr="http://doc4web.ru/uploads/files/46/45643/hello_html_66d9c6fe.gif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2824" y="3932837"/>
                <a:ext cx="689000" cy="83819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8" descr="http://player.myshared.ru/843046/data/images/img22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4936" y="4054186"/>
                <a:ext cx="582388" cy="9009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0" descr="http://player.myshared.ru/843046/data/images/img3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177" y="4270629"/>
                <a:ext cx="930805" cy="87287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Прямоугольник 20"/>
            <p:cNvSpPr/>
            <p:nvPr/>
          </p:nvSpPr>
          <p:spPr>
            <a:xfrm rot="20467748">
              <a:off x="7945424" y="3121417"/>
              <a:ext cx="96272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be-BY" sz="1400" dirty="0" smtClean="0">
                  <a:solidFill>
                    <a:prstClr val="white"/>
                  </a:solidFill>
                  <a:latin typeface="DS Greece" panose="03030000000000000000" pitchFamily="66" charset="-52"/>
                  <a:ea typeface="Calibri" panose="020F0502020204030204" pitchFamily="34" charset="0"/>
                  <a:cs typeface="Adobe Naskh Medium" panose="01010101010101010101" pitchFamily="50" charset="-78"/>
                </a:rPr>
                <a:t>МИР</a:t>
              </a:r>
            </a:p>
            <a:p>
              <a:pPr algn="ctr"/>
              <a:r>
                <a:rPr lang="be-BY" sz="1400" dirty="0" smtClean="0">
                  <a:solidFill>
                    <a:prstClr val="white"/>
                  </a:solidFill>
                  <a:latin typeface="DS Greece" panose="03030000000000000000" pitchFamily="66" charset="-52"/>
                  <a:cs typeface="Adobe Naskh Medium" panose="01010101010101010101" pitchFamily="50" charset="-78"/>
                </a:rPr>
                <a:t>КЕРАМИКИ</a:t>
              </a:r>
              <a:endParaRPr lang="ru-RU" sz="1400" dirty="0">
                <a:solidFill>
                  <a:prstClr val="white"/>
                </a:solidFill>
                <a:latin typeface="DS Greece" panose="03030000000000000000" pitchFamily="66" charset="-52"/>
                <a:cs typeface="Adobe Naskh Medium" panose="01010101010101010101" pitchFamily="50" charset="-78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44" y="733425"/>
            <a:ext cx="660073" cy="1352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6" y="998721"/>
            <a:ext cx="1163188" cy="116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97" y="2222498"/>
            <a:ext cx="1380331" cy="184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4" descr="http://galerey-room.ru/images/004717_1417643237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662" y="2888369"/>
            <a:ext cx="1638229" cy="1073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dutsadok.com.ua/clipart/ljudi/aa5b0a30851b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50" y="2666026"/>
            <a:ext cx="1893059" cy="234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5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5200071" y="1042999"/>
            <a:ext cx="3817603" cy="2508616"/>
            <a:chOff x="5040313" y="1418603"/>
            <a:chExt cx="3817603" cy="2508616"/>
          </a:xfrm>
        </p:grpSpPr>
        <p:pic>
          <p:nvPicPr>
            <p:cNvPr id="2050" name="Picture 2" descr="http://cliparts.co/cliparts/6iy/ogb/6iyogbjKT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313" y="1418603"/>
              <a:ext cx="3817603" cy="25086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744004" y="2522870"/>
              <a:ext cx="165295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prstClr val="black"/>
                  </a:solidFill>
                </a:rPr>
                <a:t>ЭКОНОМИКА</a:t>
              </a:r>
              <a:endParaRPr lang="ru-RU" b="1" dirty="0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638496" y="1783173"/>
              <a:ext cx="165295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prstClr val="black"/>
                  </a:solidFill>
                </a:rPr>
                <a:t>ЭКОНОМИКА</a:t>
              </a:r>
              <a:endParaRPr lang="ru-RU" b="1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57143" y="1450847"/>
              <a:ext cx="165295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prstClr val="black"/>
                  </a:solidFill>
                </a:rPr>
                <a:t>ЭКОНОМИКА</a:t>
              </a:r>
              <a:endParaRPr lang="ru-RU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97819" y="2923863"/>
              <a:ext cx="165295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prstClr val="black"/>
                  </a:solidFill>
                </a:rPr>
                <a:t>ЭКОНОМИКА</a:t>
              </a:r>
              <a:endParaRPr lang="ru-RU" b="1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35262" y="3406305"/>
              <a:ext cx="16561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prstClr val="black"/>
                  </a:solidFill>
                </a:rPr>
                <a:t>ЭКОНОМИКА</a:t>
              </a:r>
              <a:endParaRPr lang="ru-RU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97819" y="2128030"/>
              <a:ext cx="1652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prstClr val="black"/>
                  </a:solidFill>
                </a:rPr>
                <a:t>ЭКОНОМИКА</a:t>
              </a:r>
              <a:endParaRPr lang="ru-RU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2" name="Picture 2" descr="http://dutsadok.com.ua/clipart/ljudi/aa5b0a30851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111" y="1125555"/>
            <a:ext cx="1893059" cy="234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0.liveinternet.ru/images/attach/c/4/122/738/122738190_2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319">
            <a:off x="6457867" y="2442523"/>
            <a:ext cx="1764230" cy="1575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files.nicwebsite.ru/rucenter32450/image/sea_picture_transparent_png_clipar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63" y="3686605"/>
            <a:ext cx="9326548" cy="151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68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0" descr="http://s017.radikal.ru/i420/1110/78/2e83a2d4985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9410" y="263986"/>
            <a:ext cx="1067035" cy="114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4604/200418627.25/0_10e08c_abb500f7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318" y="517712"/>
            <a:ext cx="1042302" cy="936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8" name="Стрелка вниз 7"/>
          <p:cNvSpPr/>
          <p:nvPr/>
        </p:nvSpPr>
        <p:spPr>
          <a:xfrm rot="10800000">
            <a:off x="1058469" y="1496604"/>
            <a:ext cx="1008000" cy="3309845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 rot="10800000">
            <a:off x="2785985" y="3326130"/>
            <a:ext cx="1008000" cy="1480319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4" name="Picture 6" descr="http://mikrozayminfo.com/wp-content/uploads/2014/01/mikrozaymy-na-sche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34" y="678515"/>
            <a:ext cx="1191269" cy="730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219" y="2231737"/>
            <a:ext cx="977766" cy="919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920305" y="1143252"/>
            <a:ext cx="15322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1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ПОТРЕБНОСТИ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452584" y="3084940"/>
            <a:ext cx="18941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1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УДОВЛЕТВОРЕНИЕ</a:t>
            </a:r>
            <a:endParaRPr lang="ru-RU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7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43300" y="1960901"/>
            <a:ext cx="5445730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Нельзя </a:t>
            </a:r>
            <a:r>
              <a:rPr lang="ru-RU" sz="2400" dirty="0">
                <a:solidFill>
                  <a:prstClr val="black"/>
                </a:solidFill>
                <a:latin typeface="Roboto Slab"/>
              </a:rPr>
              <a:t>считать себя грамотным человеком без знаний о том, как устроена наша экономическая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жизнь</a:t>
            </a:r>
            <a:r>
              <a:rPr lang="ru-RU" sz="2400" dirty="0">
                <a:solidFill>
                  <a:prstClr val="black"/>
                </a:solidFill>
                <a:latin typeface="Roboto Slab"/>
              </a:rPr>
              <a:t>.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 </a:t>
            </a: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endParaRPr lang="en-US" sz="2000" dirty="0" smtClean="0">
              <a:solidFill>
                <a:prstClr val="black"/>
              </a:solidFill>
              <a:latin typeface="Roboto Slab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6200000">
            <a:off x="-261564" y="1399916"/>
            <a:ext cx="4414151" cy="3690105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1107384"/>
              </a:avLst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2400" dirty="0" smtClean="0">
                <a:solidFill>
                  <a:prstClr val="black"/>
                </a:solidFill>
              </a:rPr>
              <a:t>В. </a:t>
            </a:r>
            <a:r>
              <a:rPr lang="ru-RU" sz="2400" dirty="0">
                <a:solidFill>
                  <a:prstClr val="black"/>
                </a:solidFill>
              </a:rPr>
              <a:t>С</a:t>
            </a:r>
            <a:r>
              <a:rPr lang="ru-RU" sz="2400" dirty="0" smtClean="0">
                <a:solidFill>
                  <a:prstClr val="black"/>
                </a:solidFill>
              </a:rPr>
              <a:t>. </a:t>
            </a:r>
            <a:r>
              <a:rPr lang="ru-RU" sz="2400" dirty="0">
                <a:solidFill>
                  <a:prstClr val="black"/>
                </a:solidFill>
              </a:rPr>
              <a:t>Автономов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5362" name="Picture 2" descr="http://lib.fedpress.ru/sites/lib/files/imagecache/image_185x210/imgp27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5" y="1282147"/>
            <a:ext cx="2698175" cy="30627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35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080" name="Picture 8" descr="http://www.e-kit.eu/userfiles/6/images/EKO%20TRANSPORT/BANER_iai/Solutions_for_business_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93" y="3080750"/>
            <a:ext cx="2539321" cy="158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dutsadok.com.ua/clipart/ljudi/aa5b0a30851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71" y="1366889"/>
            <a:ext cx="1893059" cy="234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08493" y="147689"/>
            <a:ext cx="2912278" cy="2438400"/>
            <a:chOff x="5484680" y="2491193"/>
            <a:chExt cx="2912278" cy="2438400"/>
          </a:xfrm>
        </p:grpSpPr>
        <p:pic>
          <p:nvPicPr>
            <p:cNvPr id="3082" name="Picture 10" descr="http://economsovet.ru/wp-content/uploads/2012/04/feature-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8558" y="2491193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https://lh3.ggpht.com/hlPm_BqoMc-mLDC4mBGMmv9_lNa0vR3V8XCXj_cnefD0zBtbsnTFm37OWLghm2Or3Us=w3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4680" y="3285497"/>
              <a:ext cx="1554791" cy="1554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86" name="Picture 14" descr="http://img1.liveinternet.ru/images/attach/c/7/125/77/125077387_2835299_diplo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931" y="1366889"/>
            <a:ext cx="3585696" cy="275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5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410" y="2731487"/>
            <a:ext cx="4407790" cy="30970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1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1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nagit_PPT441C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8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3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42" y="289057"/>
            <a:ext cx="6634543" cy="4517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729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1454" y="1329319"/>
            <a:ext cx="49085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prstClr val="black"/>
                </a:solidFill>
              </a:rPr>
              <a:t>экономию </a:t>
            </a:r>
            <a:r>
              <a:rPr lang="ru-RU" sz="1800" b="1" dirty="0">
                <a:solidFill>
                  <a:prstClr val="black"/>
                </a:solidFill>
              </a:rPr>
              <a:t>чужого </a:t>
            </a:r>
            <a:r>
              <a:rPr lang="ru-RU" sz="1800" b="1" dirty="0" smtClean="0">
                <a:solidFill>
                  <a:prstClr val="black"/>
                </a:solidFill>
              </a:rPr>
              <a:t>времени;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prstClr val="black"/>
                </a:solidFill>
              </a:rPr>
              <a:t>взаимную вежливость;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prstClr val="black"/>
                </a:solidFill>
              </a:rPr>
              <a:t>грамотность</a:t>
            </a:r>
            <a:r>
              <a:rPr lang="ru-RU" sz="1800" b="1" dirty="0">
                <a:solidFill>
                  <a:prstClr val="black"/>
                </a:solidFill>
              </a:rPr>
              <a:t>, </a:t>
            </a:r>
            <a:r>
              <a:rPr lang="ru-RU" sz="1800" b="1" dirty="0" smtClean="0">
                <a:solidFill>
                  <a:prstClr val="black"/>
                </a:solidFill>
              </a:rPr>
              <a:t>краткость;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prstClr val="black"/>
                </a:solidFill>
              </a:rPr>
              <a:t>неприятие оскорблений;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 smtClean="0">
                <a:solidFill>
                  <a:prstClr val="black"/>
                </a:solidFill>
              </a:rPr>
              <a:t>использование </a:t>
            </a:r>
            <a:r>
              <a:rPr lang="ru-RU" sz="1800" b="1" dirty="0">
                <a:solidFill>
                  <a:prstClr val="black"/>
                </a:solidFill>
              </a:rPr>
              <a:t>специального языка и символики.</a:t>
            </a:r>
            <a:endParaRPr lang="en-US" sz="1800" b="1" dirty="0">
              <a:solidFill>
                <a:prstClr val="black"/>
              </a:solidFill>
            </a:endParaRPr>
          </a:p>
        </p:txBody>
      </p:sp>
      <p:pic>
        <p:nvPicPr>
          <p:cNvPr id="4" name="Picture 2" descr="http://dutsadok.com.ua/clipart/ljudi/aa5b0a30851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5654" y="1399998"/>
            <a:ext cx="1893059" cy="234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36" y="3185969"/>
            <a:ext cx="2427064" cy="1459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86909" y="621433"/>
            <a:ext cx="7260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DA389"/>
                </a:solidFill>
              </a:rPr>
              <a:t>Современные этикетные правила пользования интернетом включают в себя: </a:t>
            </a:r>
          </a:p>
        </p:txBody>
      </p:sp>
    </p:spTree>
    <p:extLst>
      <p:ext uri="{BB962C8B-B14F-4D97-AF65-F5344CB8AC3E}">
        <p14:creationId xmlns:p14="http://schemas.microsoft.com/office/powerpoint/2010/main" val="18454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" name="Picture 2" descr="http://dutsadok.com.ua/clipart/ljudi/aa5b0a30851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697480"/>
            <a:ext cx="1893059" cy="234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61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238369" y="877272"/>
            <a:ext cx="8667262" cy="3388957"/>
            <a:chOff x="238369" y="808141"/>
            <a:chExt cx="8667262" cy="3388957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38369" y="2442772"/>
              <a:ext cx="866726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prstClr val="black"/>
                  </a:solidFill>
                  <a:latin typeface="Roboto Slab"/>
                </a:rPr>
                <a:t>По­ступай </a:t>
              </a:r>
              <a:r>
                <a:rPr lang="ru-RU" sz="3600" dirty="0">
                  <a:solidFill>
                    <a:prstClr val="black"/>
                  </a:solidFill>
                  <a:latin typeface="Roboto Slab"/>
                </a:rPr>
                <a:t>по отношению к </a:t>
              </a:r>
              <a:r>
                <a:rPr lang="ru-RU" sz="3600" dirty="0" smtClean="0">
                  <a:solidFill>
                    <a:prstClr val="black"/>
                  </a:solidFill>
                  <a:latin typeface="Roboto Slab"/>
                </a:rPr>
                <a:t>другому </a:t>
              </a:r>
              <a:r>
                <a:rPr lang="ru-RU" sz="3600" dirty="0">
                  <a:solidFill>
                    <a:prstClr val="black"/>
                  </a:solidFill>
                  <a:latin typeface="Roboto Slab"/>
                </a:rPr>
                <a:t>так, как ты хотел бы, чтобы </a:t>
              </a:r>
              <a:r>
                <a:rPr lang="ru-RU" sz="3600" dirty="0" smtClean="0">
                  <a:solidFill>
                    <a:prstClr val="black"/>
                  </a:solidFill>
                  <a:latin typeface="Roboto Slab"/>
                </a:rPr>
                <a:t>он </a:t>
              </a:r>
              <a:r>
                <a:rPr lang="ru-RU" sz="3600" dirty="0">
                  <a:solidFill>
                    <a:prstClr val="black"/>
                  </a:solidFill>
                  <a:latin typeface="Roboto Slab"/>
                </a:rPr>
                <a:t>поступал </a:t>
              </a:r>
              <a:r>
                <a:rPr lang="ru-RU" sz="3600" dirty="0" smtClean="0">
                  <a:solidFill>
                    <a:prstClr val="black"/>
                  </a:solidFill>
                  <a:latin typeface="Roboto Slab"/>
                </a:rPr>
                <a:t>по</a:t>
              </a:r>
              <a:r>
                <a:rPr lang="en-US" sz="3600" dirty="0" smtClean="0">
                  <a:solidFill>
                    <a:prstClr val="black"/>
                  </a:solidFill>
                  <a:latin typeface="Roboto Slab"/>
                </a:rPr>
                <a:t> </a:t>
              </a:r>
              <a:r>
                <a:rPr lang="ru-RU" sz="3600" dirty="0" smtClean="0">
                  <a:solidFill>
                    <a:prstClr val="black"/>
                  </a:solidFill>
                  <a:latin typeface="Roboto Slab"/>
                </a:rPr>
                <a:t>отношению </a:t>
              </a:r>
              <a:r>
                <a:rPr lang="ru-RU" sz="3600" dirty="0">
                  <a:solidFill>
                    <a:prstClr val="black"/>
                  </a:solidFill>
                  <a:latin typeface="Roboto Slab"/>
                </a:rPr>
                <a:t>к </a:t>
              </a:r>
              <a:r>
                <a:rPr lang="ru-RU" sz="3600" dirty="0" smtClean="0">
                  <a:solidFill>
                    <a:prstClr val="black"/>
                  </a:solidFill>
                  <a:latin typeface="Roboto Slab"/>
                </a:rPr>
                <a:t>тебе</a:t>
              </a:r>
              <a:r>
                <a:rPr lang="en-US" sz="3600" dirty="0">
                  <a:solidFill>
                    <a:prstClr val="black"/>
                  </a:solidFill>
                  <a:latin typeface="Roboto Slab"/>
                </a:rPr>
                <a:t>.</a:t>
              </a:r>
              <a:endParaRPr lang="ru-RU" sz="3600" dirty="0">
                <a:solidFill>
                  <a:prstClr val="black"/>
                </a:solidFill>
                <a:latin typeface="Roboto Slab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000" y="808141"/>
              <a:ext cx="1440000" cy="14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00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24" y="0"/>
            <a:ext cx="5520752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19" y="2068951"/>
            <a:ext cx="1336089" cy="1420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7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9814" y="4100751"/>
            <a:ext cx="3339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Байкальский </a:t>
            </a:r>
            <a: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заповедник</a:t>
            </a:r>
            <a:endParaRPr lang="ru-RU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17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9814" y="4100751"/>
            <a:ext cx="26321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Окский </a:t>
            </a:r>
            <a: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заповедник</a:t>
            </a:r>
            <a:endParaRPr lang="ru-RU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4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3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24" y="472895"/>
            <a:ext cx="1440000" cy="1440000"/>
          </a:xfrm>
          <a:prstGeom prst="rect">
            <a:avLst/>
          </a:prstGeom>
        </p:spPr>
      </p:pic>
      <p:pic>
        <p:nvPicPr>
          <p:cNvPr id="5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909">
            <a:off x="2978052" y="472895"/>
            <a:ext cx="1440000" cy="14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06433" y="3064599"/>
            <a:ext cx="8560341" cy="24422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prstClr val="black"/>
                </a:solidFill>
                <a:latin typeface="Roboto Slab"/>
              </a:rPr>
              <a:t>Каждый обязан сохранять природу и окружающую среду, бережно относиться к природным богатствам.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6824" y="2311235"/>
            <a:ext cx="16962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DA389"/>
                </a:solidFill>
                <a:latin typeface="Roboto Slab"/>
              </a:rPr>
              <a:t>Статья </a:t>
            </a:r>
            <a:r>
              <a:rPr lang="ru-RU" sz="2400" b="1" dirty="0" smtClean="0">
                <a:solidFill>
                  <a:srgbClr val="0DA389"/>
                </a:solidFill>
                <a:latin typeface="Roboto Slab"/>
              </a:rPr>
              <a:t>58</a:t>
            </a:r>
            <a:endParaRPr lang="ru-RU" sz="2400" b="1" dirty="0">
              <a:solidFill>
                <a:srgbClr val="0DA389"/>
              </a:solidFill>
              <a:latin typeface="Roboto Slab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1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://img1.liveinternet.ru/images/attach/c/7/97/558/97558899_luzha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21" y="374040"/>
            <a:ext cx="4899151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86" b="27738"/>
          <a:stretch/>
        </p:blipFill>
        <p:spPr>
          <a:xfrm rot="4641849">
            <a:off x="4012908" y="623712"/>
            <a:ext cx="769130" cy="1009371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1524474" y="1070989"/>
            <a:ext cx="387399" cy="484223"/>
          </a:xfrm>
          <a:prstGeom prst="line">
            <a:avLst/>
          </a:prstGeom>
          <a:ln w="7302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113" y="2439260"/>
            <a:ext cx="4315834" cy="21315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078" name="Picture 6" descr="http://img-fotki.yandex.ru/get/6510/16969765.65/0_69611_494c95de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3164">
            <a:off x="2075345" y="468282"/>
            <a:ext cx="4100206" cy="328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://gallery.yopriceville.com/downloadfullsize/send/88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 rot="17868421">
            <a:off x="4035294" y="2278663"/>
            <a:ext cx="2954336" cy="2125131"/>
            <a:chOff x="10166846" y="-854275"/>
            <a:chExt cx="2954336" cy="2125131"/>
          </a:xfrm>
        </p:grpSpPr>
        <p:pic>
          <p:nvPicPr>
            <p:cNvPr id="6" name="Picture 8" descr="http://s58.radikal.ru/i159/1110/cf/cc3d4e03da2a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6846" y="-854275"/>
              <a:ext cx="2954336" cy="2125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 rot="21385999">
              <a:off x="10449064" y="446052"/>
              <a:ext cx="259808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800" dirty="0" smtClean="0">
                  <a:solidFill>
                    <a:srgbClr val="FF0000"/>
                  </a:solidFill>
                  <a:effectLst>
                    <a:glow rad="101600">
                      <a:prstClr val="white"/>
                    </a:glow>
                  </a:effectLst>
                  <a:latin typeface="DS BroadBrush" panose="03090802040305080204" pitchFamily="66" charset="0"/>
                </a:rPr>
                <a:t>ЧЕЛОВЕК</a:t>
              </a:r>
            </a:p>
            <a:p>
              <a:pPr algn="ctr"/>
              <a:r>
                <a:rPr lang="ru-RU" sz="1800" dirty="0" smtClean="0">
                  <a:solidFill>
                    <a:srgbClr val="FF0000"/>
                  </a:solidFill>
                  <a:effectLst>
                    <a:glow rad="101600">
                      <a:prstClr val="white"/>
                    </a:glow>
                  </a:effectLst>
                  <a:latin typeface="DS BroadBrush" panose="03090802040305080204" pitchFamily="66" charset="0"/>
                </a:rPr>
                <a:t>Царь природы</a:t>
              </a:r>
              <a:endParaRPr lang="ru-RU" sz="1200" dirty="0">
                <a:solidFill>
                  <a:srgbClr val="FF0000"/>
                </a:solidFill>
                <a:effectLst>
                  <a:glow rad="101600">
                    <a:prstClr val="white"/>
                  </a:glow>
                </a:effectLst>
                <a:latin typeface="DS BroadBrush" panose="03090802040305080204" pitchFamily="66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465" y="1607364"/>
            <a:ext cx="2751902" cy="3199086"/>
          </a:xfrm>
          <a:prstGeom prst="rect">
            <a:avLst/>
          </a:prstGeom>
        </p:spPr>
      </p:pic>
      <p:pic>
        <p:nvPicPr>
          <p:cNvPr id="3084" name="Picture 12" descr="http://vignette1.wikia.nocookie.net/proekt-v/images/1/15/Trash_b.png/revision/latest?cb=20140611133046&amp;path-prefix=ru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356327"/>
            <a:ext cx="162877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540" y="3791802"/>
            <a:ext cx="1073793" cy="1109586"/>
          </a:xfrm>
          <a:prstGeom prst="rect">
            <a:avLst/>
          </a:prstGeom>
        </p:spPr>
      </p:pic>
      <p:pic>
        <p:nvPicPr>
          <p:cNvPr id="3090" name="Picture 18" descr="http://abali.ru/wp-content/uploads/2010/12/znak-radiaciya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3724">
            <a:off x="957098" y="485984"/>
            <a:ext cx="900192" cy="78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074" b="41384"/>
          <a:stretch/>
        </p:blipFill>
        <p:spPr>
          <a:xfrm>
            <a:off x="3264008" y="883635"/>
            <a:ext cx="890894" cy="72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0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" name="Picture 2" descr="http://dutsadok.com.ua/clipart/ljudi/aa5b0a30851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697480"/>
            <a:ext cx="1893059" cy="234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74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" name="Picture 2" descr="http://dutsadok.com.ua/clipart/ljudi/aa5b0a30851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25471" y="1399998"/>
            <a:ext cx="1893059" cy="234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8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6" name="Picture 4" descr="http://player.myshared.ru/830983/data/images/img9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0507" flipH="1">
            <a:off x="15198180" y="492511"/>
            <a:ext cx="107614" cy="222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16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1" name="Picture 4" descr="http://www.cliparthut.com/clip-arts/119/trash-pile-clip-art-11924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0" y="1136884"/>
            <a:ext cx="3751284" cy="286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39648" y="2140827"/>
            <a:ext cx="23977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4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 тонна</a:t>
            </a:r>
            <a:endParaRPr lang="ru-RU" sz="4000" b="1" dirty="0">
              <a:solidFill>
                <a:prstClr val="black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255437" y="2653299"/>
            <a:ext cx="1473480" cy="1651645"/>
            <a:chOff x="5338757" y="2572971"/>
            <a:chExt cx="1473480" cy="1651645"/>
          </a:xfrm>
        </p:grpSpPr>
        <p:pic>
          <p:nvPicPr>
            <p:cNvPr id="9230" name="Picture 14" descr="https://pixabay.com/static/uploads/photo/2014/04/03/10/21/light-310201_960_72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478" y="2572971"/>
              <a:ext cx="1119448" cy="1651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5338757" y="2957692"/>
              <a:ext cx="1473480" cy="12618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be-BY" sz="4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4100</a:t>
              </a:r>
              <a:endParaRPr lang="en-US" sz="4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endParaRPr>
            </a:p>
            <a:p>
              <a:pPr algn="ctr"/>
              <a:r>
                <a:rPr lang="ru-RU" sz="32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кВт/ч</a:t>
              </a:r>
              <a:endParaRPr lang="en-US" sz="4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978171" y="2625973"/>
            <a:ext cx="1587294" cy="1878136"/>
            <a:chOff x="6978171" y="2677915"/>
            <a:chExt cx="1587294" cy="1878136"/>
          </a:xfrm>
        </p:grpSpPr>
        <p:pic>
          <p:nvPicPr>
            <p:cNvPr id="9224" name="Picture 8" descr="http://www.voda-dostavka.biz/images/photos/medium/shop37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6168" y="2677915"/>
              <a:ext cx="1380790" cy="187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6978171" y="3089962"/>
              <a:ext cx="1587294" cy="12618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be-BY" sz="4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32</a:t>
              </a:r>
            </a:p>
            <a:p>
              <a:pPr algn="ctr"/>
              <a:r>
                <a:rPr lang="be-BY" sz="32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литра </a:t>
              </a:r>
              <a:endParaRPr lang="ru-RU" sz="4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054449" y="708610"/>
            <a:ext cx="3190556" cy="1487270"/>
            <a:chOff x="5108096" y="237462"/>
            <a:chExt cx="3190556" cy="1487270"/>
          </a:xfrm>
        </p:grpSpPr>
        <p:pic>
          <p:nvPicPr>
            <p:cNvPr id="9220" name="Picture 4" descr="https://upload.wikimedia.org/wikipedia/commons/thumb/3/38/Oil_Barrel_graphic.png/220px-Oil_Barrel_graphic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570" y="237462"/>
              <a:ext cx="1487269" cy="1487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5108096" y="385858"/>
              <a:ext cx="3190556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be-BY" sz="4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2 </a:t>
              </a:r>
            </a:p>
            <a:p>
              <a:pPr algn="ctr"/>
              <a:r>
                <a:rPr lang="be-BY" sz="32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барреля</a:t>
              </a:r>
              <a:endParaRPr lang="ru-RU" sz="4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5255437" y="680370"/>
            <a:ext cx="1366063" cy="1615158"/>
            <a:chOff x="4570507" y="109574"/>
            <a:chExt cx="1366063" cy="1615158"/>
          </a:xfrm>
        </p:grpSpPr>
        <p:pic>
          <p:nvPicPr>
            <p:cNvPr id="9218" name="Picture 2" descr="http://www.picshare.ru/uploads/150726/klCCUkl0Yb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507" y="109574"/>
              <a:ext cx="1366063" cy="1615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4839001" y="532432"/>
              <a:ext cx="82907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e-BY" sz="4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13</a:t>
              </a:r>
              <a:endParaRPr lang="ru-RU" sz="40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Равно 18"/>
          <p:cNvSpPr/>
          <p:nvPr/>
        </p:nvSpPr>
        <p:spPr>
          <a:xfrm>
            <a:off x="4185294" y="2288283"/>
            <a:ext cx="848299" cy="566935"/>
          </a:xfrm>
          <a:prstGeom prst="mathEqual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6" name="Picture 4" descr="http://player.myshared.ru/830983/data/images/img9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0507" flipH="1">
            <a:off x="15198180" y="492511"/>
            <a:ext cx="107614" cy="222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6" name="Picture 4" descr="http://player.myshared.ru/830983/data/images/img9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0507" flipH="1">
            <a:off x="15198180" y="492511"/>
            <a:ext cx="107614" cy="222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avtcrtd.ucoz.ru/CRTDIU/lager/8766698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52" y="197420"/>
            <a:ext cx="6854522" cy="464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3640" y="-171396"/>
            <a:ext cx="537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dirty="0" smtClean="0">
                <a:solidFill>
                  <a:srgbClr val="10974A"/>
                </a:solidFill>
              </a:rPr>
              <a:t>!</a:t>
            </a:r>
            <a:endParaRPr lang="ru-RU" sz="13800" dirty="0">
              <a:solidFill>
                <a:srgbClr val="10974A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87786" y="727745"/>
            <a:ext cx="537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dirty="0" smtClean="0">
                <a:solidFill>
                  <a:srgbClr val="10974A"/>
                </a:solidFill>
              </a:rPr>
              <a:t>!</a:t>
            </a:r>
            <a:endParaRPr lang="ru-RU" sz="13800" dirty="0">
              <a:solidFill>
                <a:srgbClr val="1097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6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" name="Picture 2" descr="http://dutsadok.com.ua/clipart/ljudi/aa5b0a30851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5562" y="2187220"/>
            <a:ext cx="1893059" cy="234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2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4" name="Picture 2" descr="http://dutsadok.com.ua/clipart/ljudi/aa5b0a30851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5562" y="2187220"/>
            <a:ext cx="1893059" cy="234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86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" name="Picture 2" descr="http://dutsadok.com.ua/clipart/ljudi/aa5b0a30851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02" y="2717577"/>
            <a:ext cx="1893059" cy="234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1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4280" y="3174154"/>
            <a:ext cx="2962906" cy="12557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Роль морали               в жизни общества</a:t>
            </a:r>
            <a:endParaRPr lang="ru-RU" sz="28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082080" y="1023110"/>
            <a:ext cx="0" cy="28800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4098121" y="3444011"/>
            <a:ext cx="5073509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1066800">
              <a:spcBef>
                <a:spcPct val="0"/>
              </a:spcBef>
            </a:pPr>
            <a:r>
              <a:rPr lang="ru-RU" sz="1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Обеспечивает сплочённость общества                 </a:t>
            </a:r>
            <a:r>
              <a:rPr lang="ru-RU" sz="1800" dirty="0">
                <a:solidFill>
                  <a:prstClr val="black"/>
                </a:solidFill>
                <a:cs typeface="Times New Roman" panose="02020603050405020304" pitchFamily="18" charset="0"/>
              </a:rPr>
              <a:t>в </a:t>
            </a:r>
            <a:r>
              <a:rPr lang="ru-RU" sz="1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различных </a:t>
            </a:r>
            <a:r>
              <a:rPr lang="ru-RU" sz="1800" dirty="0">
                <a:solidFill>
                  <a:prstClr val="black"/>
                </a:solidFill>
                <a:cs typeface="Times New Roman" panose="02020603050405020304" pitchFamily="18" charset="0"/>
              </a:rPr>
              <a:t>обстоятельствах</a:t>
            </a:r>
          </a:p>
        </p:txBody>
      </p:sp>
      <p:cxnSp>
        <p:nvCxnSpPr>
          <p:cNvPr id="6" name="Прямая соединительная линия 5"/>
          <p:cNvCxnSpPr>
            <a:stCxn id="41" idx="6"/>
            <a:endCxn id="74" idx="3"/>
          </p:cNvCxnSpPr>
          <p:nvPr/>
        </p:nvCxnSpPr>
        <p:spPr>
          <a:xfrm flipV="1">
            <a:off x="3127080" y="1464368"/>
            <a:ext cx="857092" cy="99874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>
            <a:stCxn id="41" idx="6"/>
            <a:endCxn id="90" idx="2"/>
          </p:cNvCxnSpPr>
          <p:nvPr/>
        </p:nvCxnSpPr>
        <p:spPr>
          <a:xfrm flipV="1">
            <a:off x="3127080" y="2109055"/>
            <a:ext cx="830967" cy="354055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>
            <a:stCxn id="41" idx="6"/>
            <a:endCxn id="91" idx="1"/>
          </p:cNvCxnSpPr>
          <p:nvPr/>
        </p:nvCxnSpPr>
        <p:spPr>
          <a:xfrm>
            <a:off x="3127080" y="2463110"/>
            <a:ext cx="847605" cy="370166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>
            <a:stCxn id="41" idx="6"/>
            <a:endCxn id="92" idx="1"/>
          </p:cNvCxnSpPr>
          <p:nvPr/>
        </p:nvCxnSpPr>
        <p:spPr>
          <a:xfrm>
            <a:off x="3127080" y="2463110"/>
            <a:ext cx="858538" cy="1272246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Овал 73"/>
          <p:cNvSpPr/>
          <p:nvPr/>
        </p:nvSpPr>
        <p:spPr>
          <a:xfrm>
            <a:off x="3970992" y="1387548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0" name="Овал 89"/>
          <p:cNvSpPr/>
          <p:nvPr/>
        </p:nvSpPr>
        <p:spPr>
          <a:xfrm>
            <a:off x="3958047" y="2064055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1" name="Овал 90"/>
          <p:cNvSpPr/>
          <p:nvPr/>
        </p:nvSpPr>
        <p:spPr>
          <a:xfrm>
            <a:off x="3961505" y="2820096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2" name="Овал 91"/>
          <p:cNvSpPr/>
          <p:nvPr/>
        </p:nvSpPr>
        <p:spPr>
          <a:xfrm>
            <a:off x="3972438" y="3722176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8" name="Picture 2" descr="http://dutsadok.com.ua/clipart/ljudi/aa5b0a30851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1" y="799196"/>
            <a:ext cx="1893059" cy="234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4088622" y="1137083"/>
            <a:ext cx="3809437" cy="5909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Регулирует </a:t>
            </a:r>
            <a:r>
              <a:rPr lang="ru-RU" sz="1800" dirty="0">
                <a:solidFill>
                  <a:prstClr val="black"/>
                </a:solidFill>
                <a:cs typeface="Times New Roman" panose="02020603050405020304" pitchFamily="18" charset="0"/>
              </a:rPr>
              <a:t>поведение </a:t>
            </a:r>
            <a:r>
              <a:rPr lang="ru-RU" sz="1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человека                       в </a:t>
            </a:r>
            <a:r>
              <a:rPr lang="ru-RU" sz="1800" dirty="0">
                <a:solidFill>
                  <a:prstClr val="black"/>
                </a:solidFill>
                <a:cs typeface="Times New Roman" panose="02020603050405020304" pitchFamily="18" charset="0"/>
              </a:rPr>
              <a:t>обществе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4088622" y="1938239"/>
            <a:ext cx="2701343" cy="3416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 smtClean="0">
                <a:solidFill>
                  <a:prstClr val="black"/>
                </a:solidFill>
              </a:rPr>
              <a:t>Формирует личность</a:t>
            </a:r>
            <a:endParaRPr lang="ru-RU" sz="1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089714" y="2541931"/>
            <a:ext cx="4864778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1066800">
              <a:spcBef>
                <a:spcPct val="0"/>
              </a:spcBef>
            </a:pPr>
            <a:r>
              <a:rPr lang="ru-RU" sz="1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Является </a:t>
            </a:r>
            <a:r>
              <a:rPr lang="ru-RU" sz="1800" dirty="0">
                <a:solidFill>
                  <a:prstClr val="black"/>
                </a:solidFill>
                <a:cs typeface="Times New Roman" panose="02020603050405020304" pitchFamily="18" charset="0"/>
              </a:rPr>
              <a:t>ориентиром </a:t>
            </a:r>
            <a:r>
              <a:rPr lang="ru-RU" sz="1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для </a:t>
            </a:r>
            <a:r>
              <a:rPr lang="ru-RU" sz="18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самосовер-шенствования</a:t>
            </a:r>
            <a:r>
              <a:rPr lang="ru-RU" sz="1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cs typeface="Times New Roman" panose="02020603050405020304" pitchFamily="18" charset="0"/>
              </a:rPr>
              <a:t>человека</a:t>
            </a:r>
          </a:p>
        </p:txBody>
      </p:sp>
      <p:sp>
        <p:nvSpPr>
          <p:cNvPr id="41" name="Овал 40"/>
          <p:cNvSpPr/>
          <p:nvPr/>
        </p:nvSpPr>
        <p:spPr>
          <a:xfrm>
            <a:off x="3037080" y="2418110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88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4" grpId="0"/>
      <p:bldP spid="74" grpId="0" animBg="1"/>
      <p:bldP spid="90" grpId="0" animBg="1"/>
      <p:bldP spid="91" grpId="0" animBg="1"/>
      <p:bldP spid="92" grpId="0" animBg="1"/>
      <p:bldP spid="45" grpId="0"/>
      <p:bldP spid="46" grpId="0"/>
      <p:bldP spid="47" grpId="0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6" name="Picture 2" descr="http://cdn.eksmo.ru/v2/ITD000000000213331/COVER/cover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70" b="11335"/>
          <a:stretch/>
        </p:blipFill>
        <p:spPr bwMode="auto">
          <a:xfrm rot="1762485">
            <a:off x="5226761" y="764760"/>
            <a:ext cx="2459994" cy="354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dutsadok.com.ua/clipart/ljudi/aa5b0a30851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36" y="535485"/>
            <a:ext cx="3230396" cy="3999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2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6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6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2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1685</TotalTime>
  <Words>208</Words>
  <Application>Microsoft Office PowerPoint</Application>
  <PresentationFormat>Экран (16:9)</PresentationFormat>
  <Paragraphs>75</Paragraphs>
  <Slides>44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4" baseType="lpstr">
      <vt:lpstr>Calibri</vt:lpstr>
      <vt:lpstr>Adobe Naskh Medium</vt:lpstr>
      <vt:lpstr>DS Greece</vt:lpstr>
      <vt:lpstr>Roboto Slab</vt:lpstr>
      <vt:lpstr>Open Sans</vt:lpstr>
      <vt:lpstr>Wingdings</vt:lpstr>
      <vt:lpstr>Arial</vt:lpstr>
      <vt:lpstr>DS BroadBrush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129</cp:revision>
  <dcterms:created xsi:type="dcterms:W3CDTF">2015-07-21T12:19:15Z</dcterms:created>
  <dcterms:modified xsi:type="dcterms:W3CDTF">2016-03-04T06:10:45Z</dcterms:modified>
</cp:coreProperties>
</file>