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5143500" type="screen16x9"/>
  <p:notesSz cx="6858000" cy="9144000"/>
  <p:embeddedFontLst>
    <p:embeddedFont>
      <p:font typeface="Roboto Slab" pitchFamily="2" charset="0"/>
      <p:regular r:id="rId84"/>
    </p:embeddedFont>
    <p:embeddedFont>
      <p:font typeface="Open Sans" panose="020B0606030504020204" pitchFamily="34" charset="0"/>
      <p:regular r:id="rId85"/>
      <p:bold r:id="rId86"/>
      <p:italic r:id="rId87"/>
    </p:embeddedFont>
    <p:embeddedFont>
      <p:font typeface="Calibri" panose="020F0502020204030204" pitchFamily="34" charset="0"/>
      <p:regular r:id="rId88"/>
      <p:bold r:id="rId89"/>
      <p:italic r:id="rId90"/>
      <p:boldItalic r:id="rId9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2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2958" userDrawn="1">
          <p15:clr>
            <a:srgbClr val="A4A3A4"/>
          </p15:clr>
        </p15:guide>
        <p15:guide id="4" pos="5488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pos="27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89"/>
    <a:srgbClr val="3A86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473" autoAdjust="0"/>
    <p:restoredTop sz="94706" autoAdjust="0"/>
  </p:normalViewPr>
  <p:slideViewPr>
    <p:cSldViewPr snapToGrid="0">
      <p:cViewPr varScale="1">
        <p:scale>
          <a:sx n="117" d="100"/>
          <a:sy n="117" d="100"/>
        </p:scale>
        <p:origin x="840" y="96"/>
      </p:cViewPr>
      <p:guideLst>
        <p:guide orient="horz" pos="282"/>
        <p:guide pos="272"/>
        <p:guide orient="horz" pos="2958"/>
        <p:guide pos="5488"/>
        <p:guide pos="3016"/>
        <p:guide pos="2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132"/>
    </p:cViewPr>
  </p:sorter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7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2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3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20A30-345F-4F0D-90BD-1C53223DA771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23DD0-4057-4991-9236-B7CD9FD193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25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3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1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940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122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43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27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81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41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056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2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71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265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914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57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7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03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98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52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085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07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048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0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248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25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65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077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47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0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8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06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0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5278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05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512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990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33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409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99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612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580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771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88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4734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39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3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110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089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680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2876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673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9035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1029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40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8876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1547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42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169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56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8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52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07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374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01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72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04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044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61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0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685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3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9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095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317D5-9F8B-4CE2-A8D2-BA4B821C575C}" type="datetimeFigureOut">
              <a:rPr lang="ru-RU" smtClean="0"/>
              <a:t>04.03.2016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FBF47-6035-4F1A-8ADC-D4AE782FFE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6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gif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gif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6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92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87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116367" y="940941"/>
            <a:ext cx="7565264" cy="3409950"/>
            <a:chOff x="818001" y="940941"/>
            <a:chExt cx="7565264" cy="3409950"/>
          </a:xfrm>
        </p:grpSpPr>
        <p:sp>
          <p:nvSpPr>
            <p:cNvPr id="4" name="TextBox 3"/>
            <p:cNvSpPr txBox="1"/>
            <p:nvPr/>
          </p:nvSpPr>
          <p:spPr>
            <a:xfrm>
              <a:off x="4617399" y="2353528"/>
              <a:ext cx="3765866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3200" dirty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Охрана </a:t>
              </a:r>
              <a:r>
                <a:rPr lang="ru-RU" sz="3200" dirty="0" smtClean="0">
                  <a:solidFill>
                    <a:prstClr val="white"/>
                  </a:solidFill>
                  <a:latin typeface="Roboto Slab"/>
                  <a:cs typeface="Times New Roman" panose="02020603050405020304" pitchFamily="18" charset="0"/>
                </a:rPr>
                <a:t>природы</a:t>
              </a:r>
              <a:endParaRPr lang="ru-RU" sz="3200" dirty="0">
                <a:solidFill>
                  <a:prstClr val="white"/>
                </a:solidFill>
                <a:latin typeface="Roboto Slab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1" y="940941"/>
              <a:ext cx="3514725" cy="340995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8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t="-3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6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5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3" y="2133241"/>
            <a:ext cx="2375655" cy="2841734"/>
          </a:xfrm>
          <a:prstGeom prst="rect">
            <a:avLst/>
          </a:prstGeom>
        </p:spPr>
      </p:pic>
      <p:pic>
        <p:nvPicPr>
          <p:cNvPr id="14350" name="Picture 14" descr="http://vignette1.wikia.nocookie.net/shararam-smeshi/images/a/a8/%D0%9F%D1%80%D0%BE%D1%82%D0%B8%D0%B2%D0%BE%D0%B3%D0%B0%D0%B7_%D0%B2_%D0%B8%D0%BD%D0%B2%D0%B5%D0%BD%D1%82%D0%B0%D1%80%D0%B5_ayeaye_%D0%B5%D0%B2%D0%BF%D0%BE%D1%87%D1%8F.png/revision/latest?cb=20150404220644&amp;path-prefix=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997">
            <a:off x="2214779" y="2584759"/>
            <a:ext cx="1303315" cy="9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65" y="2485358"/>
            <a:ext cx="1029370" cy="1612112"/>
          </a:xfrm>
          <a:prstGeom prst="rect">
            <a:avLst/>
          </a:prstGeom>
        </p:spPr>
      </p:pic>
      <p:pic>
        <p:nvPicPr>
          <p:cNvPr id="14346" name="Picture 10" descr="http://images.vectorhq.com/images/previews/e9d/glass-jar-439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45" y="1949978"/>
            <a:ext cx="1552308" cy="2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livinghistory.ru/uploads/monthly_02_2013/post-300-0-24553200-136111807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01" y="3235013"/>
            <a:ext cx="587262" cy="4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gagadget.com/media/files/u2/2009/09/Backclock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76" y="2963687"/>
            <a:ext cx="1089079" cy="1034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59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79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645674" y="1585181"/>
            <a:ext cx="4899151" cy="2985306"/>
            <a:chOff x="2050987" y="1242729"/>
            <a:chExt cx="4899151" cy="2985306"/>
          </a:xfrm>
        </p:grpSpPr>
        <p:cxnSp>
          <p:nvCxnSpPr>
            <p:cNvPr id="50" name="Прямая соединительная линия 49"/>
            <p:cNvCxnSpPr/>
            <p:nvPr/>
          </p:nvCxnSpPr>
          <p:spPr>
            <a:xfrm>
              <a:off x="2857260" y="1827734"/>
              <a:ext cx="387399" cy="484223"/>
            </a:xfrm>
            <a:prstGeom prst="line">
              <a:avLst/>
            </a:prstGeom>
            <a:ln w="7302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0" name="Picture 18" descr="http://abali.ru/wp-content/uploads/2010/12/znak-radiaciya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63724">
              <a:off x="2289884" y="1242729"/>
              <a:ext cx="900192" cy="788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16" descr="http://img1.liveinternet.ru/images/attach/c/7/97/558/97558899_luzha.png"/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0987" y="1465279"/>
              <a:ext cx="4899151" cy="2400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4659" y="3118449"/>
              <a:ext cx="1073793" cy="1109586"/>
            </a:xfrm>
            <a:prstGeom prst="rect">
              <a:avLst/>
            </a:prstGeom>
          </p:spPr>
        </p:pic>
        <p:pic>
          <p:nvPicPr>
            <p:cNvPr id="92" name="Рисунок 91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086" b="27738"/>
            <a:stretch/>
          </p:blipFill>
          <p:spPr>
            <a:xfrm rot="4641849">
              <a:off x="4454446" y="1247560"/>
              <a:ext cx="769130" cy="1009371"/>
            </a:xfrm>
            <a:prstGeom prst="rect">
              <a:avLst/>
            </a:prstGeom>
          </p:spPr>
        </p:pic>
        <p:pic>
          <p:nvPicPr>
            <p:cNvPr id="93" name="Рисунок 92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074" b="41384"/>
            <a:stretch/>
          </p:blipFill>
          <p:spPr>
            <a:xfrm>
              <a:off x="3677862" y="1516880"/>
              <a:ext cx="890894" cy="723729"/>
            </a:xfrm>
            <a:prstGeom prst="rect">
              <a:avLst/>
            </a:prstGeom>
          </p:spPr>
        </p:pic>
      </p:grpSp>
      <p:pic>
        <p:nvPicPr>
          <p:cNvPr id="96" name="Picture 12" descr="http://vignette1.wikia.nocookie.net/proekt-v/images/1/15/Trash_b.png/revision/latest?cb=20140611133046&amp;path-prefix=r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94" y="889528"/>
            <a:ext cx="1486064" cy="10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s://fishmarkt.ru/images/plant-size-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9"/>
          <a:stretch/>
        </p:blipFill>
        <p:spPr bwMode="auto">
          <a:xfrm rot="1861467">
            <a:off x="3858645" y="434013"/>
            <a:ext cx="1827476" cy="285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https://fishmarkt.ru/images/plant-size-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965" r="-1012" b="-865"/>
          <a:stretch/>
        </p:blipFill>
        <p:spPr bwMode="auto">
          <a:xfrm rot="19123971" flipH="1">
            <a:off x="2464852" y="591960"/>
            <a:ext cx="1827476" cy="285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fishmarkt.ru/images/plant-size-3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 bwMode="auto">
          <a:xfrm>
            <a:off x="2900222" y="662298"/>
            <a:ext cx="1827476" cy="24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7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15362" name="Picture 2" descr="https://fishmarkt.ru/images/plant-size-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7"/>
          <a:stretch/>
        </p:blipFill>
        <p:spPr bwMode="auto">
          <a:xfrm>
            <a:off x="2900222" y="662298"/>
            <a:ext cx="1827476" cy="24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7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mg-fotki.yandex.ru/get/6504/47407354.6f1/0_ea159_5a72dd42_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893" y="828522"/>
            <a:ext cx="2625038" cy="3837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1550507">
            <a:off x="2348063" y="309997"/>
            <a:ext cx="1369399" cy="1448038"/>
            <a:chOff x="4288349" y="100742"/>
            <a:chExt cx="1510672" cy="175615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349" y="100742"/>
              <a:ext cx="1510672" cy="17561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4" descr="http://player.myshared.ru/830983/data/images/img9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25872" y="744640"/>
              <a:ext cx="118716" cy="2703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30" name="Picture 6" descr="http://s4.pic4you.ru/y2014/07-29/24687/4519876-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206" y="953495"/>
            <a:ext cx="529136" cy="662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adby.org/img/ras/35/veni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674">
            <a:off x="2768020" y="2741794"/>
            <a:ext cx="1652044" cy="109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age.etov.ua/storage/200x200/c/e/4/9/ce49e7ebb25af960c097c8b06db5f809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8142">
            <a:off x="668079" y="518015"/>
            <a:ext cx="1293552" cy="12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player.myshared.ru/830983/data/images/img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0507" flipH="1">
            <a:off x="15198180" y="492511"/>
            <a:ext cx="107614" cy="222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5314845" y="305724"/>
            <a:ext cx="3160097" cy="4360573"/>
            <a:chOff x="5316834" y="337574"/>
            <a:chExt cx="3160097" cy="4360573"/>
          </a:xfrm>
        </p:grpSpPr>
        <p:pic>
          <p:nvPicPr>
            <p:cNvPr id="22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92750">
              <a:off x="6139730" y="337574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38247">
              <a:off x="5343042" y="898207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91576">
              <a:off x="5504794" y="2581945"/>
              <a:ext cx="1478553" cy="174469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6599" y="1093555"/>
              <a:ext cx="3140332" cy="36045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3"/>
            <a:stretch/>
          </p:blipFill>
          <p:spPr>
            <a:xfrm>
              <a:off x="6233115" y="3109728"/>
              <a:ext cx="2243815" cy="1462333"/>
            </a:xfrm>
            <a:prstGeom prst="rect">
              <a:avLst/>
            </a:prstGeom>
          </p:spPr>
        </p:pic>
        <p:pic>
          <p:nvPicPr>
            <p:cNvPr id="23" name="Picture 14" descr="http://ian.umces.edu/imagelibrary/albums/userpics/12789/normal_ian-symbol-industry2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00065">
              <a:off x="5750742" y="637017"/>
              <a:ext cx="900611" cy="953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7004912" y="171247"/>
            <a:ext cx="1369399" cy="1448038"/>
            <a:chOff x="7004912" y="171247"/>
            <a:chExt cx="1369399" cy="1448038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50507">
              <a:off x="7004912" y="171247"/>
              <a:ext cx="1369399" cy="14480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4" descr="http://player.myshared.ru/830983/data/images/img9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0507" flipH="1">
              <a:off x="7476032" y="616533"/>
              <a:ext cx="107614" cy="222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39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3" y="2133241"/>
            <a:ext cx="2375655" cy="2841734"/>
          </a:xfrm>
          <a:prstGeom prst="rect">
            <a:avLst/>
          </a:prstGeom>
        </p:spPr>
      </p:pic>
      <p:pic>
        <p:nvPicPr>
          <p:cNvPr id="14350" name="Picture 14" descr="http://vignette1.wikia.nocookie.net/shararam-smeshi/images/a/a8/%D0%9F%D1%80%D0%BE%D1%82%D0%B8%D0%B2%D0%BE%D0%B3%D0%B0%D0%B7_%D0%B2_%D0%B8%D0%BD%D0%B2%D0%B5%D0%BD%D1%82%D0%B0%D1%80%D0%B5_ayeaye_%D0%B5%D0%B2%D0%BF%D0%BE%D1%87%D1%8F.png/revision/latest?cb=20150404220644&amp;path-prefix=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997">
            <a:off x="2214779" y="2584759"/>
            <a:ext cx="1303315" cy="9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65" y="2485358"/>
            <a:ext cx="1029370" cy="1612112"/>
          </a:xfrm>
          <a:prstGeom prst="rect">
            <a:avLst/>
          </a:prstGeom>
        </p:spPr>
      </p:pic>
      <p:pic>
        <p:nvPicPr>
          <p:cNvPr id="14346" name="Picture 10" descr="http://images.vectorhq.com/images/previews/e9d/glass-jar-439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45" y="1949978"/>
            <a:ext cx="1552308" cy="2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livinghistory.ru/uploads/monthly_02_2013/post-300-0-24553200-136111807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01" y="3235013"/>
            <a:ext cx="587262" cy="4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gagadget.com/media/files/u2/2009/09/Backclock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76" y="2963687"/>
            <a:ext cx="1089079" cy="1034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4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6" name="Picture 2" descr="https://img-fotki.yandex.ru/get/15534/46858659.31/0_d5ace_14da3501_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3" y="463986"/>
            <a:ext cx="3025282" cy="168071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6" name="Picture 2" descr="https://img-fotki.yandex.ru/get/15534/46858659.31/0_d5ace_14da3501_or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3" y="463986"/>
            <a:ext cx="3025282" cy="1680712"/>
          </a:xfrm>
          <a:prstGeom prst="rect">
            <a:avLst/>
          </a:prstGeom>
          <a:noFill/>
          <a:effectLst>
            <a:glow rad="63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0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0" name="Picture 2" descr="http://focused.ru/files/2012/06/stop_sign-450x4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7" y="399494"/>
            <a:ext cx="1927008" cy="19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1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0" name="Picture 2" descr="http://focused.ru/files/2012/06/stop_sign-450x4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7" y="399494"/>
            <a:ext cx="1927008" cy="19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4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050" name="Picture 2" descr="http://focused.ru/files/2012/06/stop_sign-450x4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07" y="399494"/>
            <a:ext cx="1927008" cy="19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6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7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93" y="2133241"/>
            <a:ext cx="2375655" cy="2841734"/>
          </a:xfrm>
          <a:prstGeom prst="rect">
            <a:avLst/>
          </a:prstGeom>
        </p:spPr>
      </p:pic>
      <p:pic>
        <p:nvPicPr>
          <p:cNvPr id="14350" name="Picture 14" descr="http://vignette1.wikia.nocookie.net/shararam-smeshi/images/a/a8/%D0%9F%D1%80%D0%BE%D1%82%D0%B8%D0%B2%D0%BE%D0%B3%D0%B0%D0%B7_%D0%B2_%D0%B8%D0%BD%D0%B2%D0%B5%D0%BD%D1%82%D0%B0%D1%80%D0%B5_ayeaye_%D0%B5%D0%B2%D0%BF%D0%BE%D1%87%D1%8F.png/revision/latest?cb=20150404220644&amp;path-prefix=r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2997">
            <a:off x="2214779" y="2584759"/>
            <a:ext cx="1303315" cy="9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165" y="2485358"/>
            <a:ext cx="1029370" cy="1612112"/>
          </a:xfrm>
          <a:prstGeom prst="rect">
            <a:avLst/>
          </a:prstGeom>
        </p:spPr>
      </p:pic>
      <p:pic>
        <p:nvPicPr>
          <p:cNvPr id="14346" name="Picture 10" descr="http://images.vectorhq.com/images/previews/e9d/glass-jar-43948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45" y="1949978"/>
            <a:ext cx="1552308" cy="2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livinghistory.ru/uploads/monthly_02_2013/post-300-0-24553200-136111807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201" y="3235013"/>
            <a:ext cx="587262" cy="49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gagadget.com/media/files/u2/2009/09/Backclock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276" y="2963687"/>
            <a:ext cx="1089079" cy="10349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69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918112"/>
            <a:ext cx="8683172" cy="3335821"/>
            <a:chOff x="230414" y="918112"/>
            <a:chExt cx="8683172" cy="3335821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30414" y="2887405"/>
              <a:ext cx="8683172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Экология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наука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об отношениях живых организмов и их сообществ между собой и с окружающей средой.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2000" y="918112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5368" name="Picture 8" descr="https://pixabay.com/static/uploads/photo/2013/07/13/12/05/earth-159123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24" y="495320"/>
            <a:ext cx="3156552" cy="41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497694"/>
            <a:ext cx="8683172" cy="4148112"/>
            <a:chOff x="363579" y="465351"/>
            <a:chExt cx="8683172" cy="414811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3579" y="2003005"/>
              <a:ext cx="8683172" cy="261045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Охрана природы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все меры, которые могут быть предприняты для сохранения, рационального использования и восстановления окружающей среды, в том числе природных ресурсов, животного и растительного мира, чистоты воды, почвы и атмосферы на планете земля.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165" y="465351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6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06727" y="285354"/>
            <a:ext cx="3352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 тонна выхлопных газов в год: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62295" y="1247129"/>
            <a:ext cx="3046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оксиды 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углерода;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62295" y="1756725"/>
            <a:ext cx="2373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оксиды серы;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62295" y="2258743"/>
            <a:ext cx="2477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оксиды азота;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62295" y="2795956"/>
            <a:ext cx="2602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у</a:t>
            </a:r>
            <a:r>
              <a:rPr lang="ru-RU" sz="2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глеводороды.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blackGray"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4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134792"/>
            <a:ext cx="8683172" cy="2873917"/>
            <a:chOff x="363579" y="465351"/>
            <a:chExt cx="8683172" cy="287391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3579" y="2003005"/>
              <a:ext cx="8683172" cy="133626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 err="1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Биотопливо</a:t>
              </a: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один из видов альтернативного топлива, производимый из сырья растительного или животного происхождения.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165" y="465351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1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3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098" name="Picture 2" descr="http://hybridcars.narod.ru/img/tit_fu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05" y="1489762"/>
            <a:ext cx="1790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5758" y="1966012"/>
            <a:ext cx="20208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2020 г.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7042" y="2442262"/>
            <a:ext cx="13372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10%</a:t>
            </a:r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0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9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AutoShape 4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data:image/jpeg;base64,/9j/4AAQSkZJRgABAQAAAQABAAD/2wCEAAkGBxQREBQUEBQWFBQWERUUFhgXFRUWFBIRFBQYFhQVFRQYHCggGBwlGxQUITEhJSkrLi4uFx8zODMsNygtLisBCgoKDg0OGBAQFywmHCQtLCwsLC4sLDIsLCwsLCwvLCwsLCwsLCwsLCwwLCwsLCwsLCwsLC0sLCwsLCwsLCwsLP/AABEIAPIA0QMBEQACEQEDEQH/xAAcAAACAgMBAQAAAAAAAAAAAAAAAwIEAQUGBwj/xABCEAABAwEEBgcFBgMIAwAAAAABAAIDEQQSITEFQVFhcZEGIjKBobHBE0JS0fAHI2JygpIUY8IVM0OTorLh8TRTc//EABoBAQEBAQEBAQAAAAAAAAAAAAABAwIEBQb/xAA4EQEAAgIABAIHBgQGAwAAAAAAAQIDEQQSITFBYQUTIlFxkaEygbHB0fAGFELhFVJicpKiQ4Li/9oADAMBAAIRAxEAPwD3FAIBAIBAIBAIBAIBAVUGKqbBVNgqrsZVAgEAgEAgEAgEAgEAgEAgEAgEAgEAoMVU2MEqbXTLSrWdkouK4tOpWGKrnmXQqnMaAK6ieqaTJWkzqEhgFc7NM1V2MqoFQIBAIBAIBAIBAIBAIBAIBBElcTK6RJXEy60iSuZlUo3YrrHbrpLR0YlOK5yzqSvZCqz260Kps0kw4ruk7tCT2TkK0yT4OawhVZxLpIFdxKaSBXUSmkl3DkKgQCAQCAQCAQCAQCAUGCVJkAKRO1Qes79JdQgSspl1pElczK6DXYpW2piSY6J2jUtM/TTmhNV59uxVNhkGfctsPWzm/YSOxTJbdpKx0YBXMSumQV1EppNq0r1lzJhK2mdOQCpEjKqBUCAQCAQCAQCAUGCkiJKzmXSF5cc2nWk3YhaT7dejmOkq5K8ky10wSuJlUSVzMqdMatBXoy23jrZnWNWmCKry7a6FU2aOsxzO5erhp+1LLJ4QVeWHNvq00yCrEokCu4lNHxigqvVjjlruWVus6RvLjm3O10mCuolNJArSJRlVAqBAIBAIBAIBQQJXEy6hAlZTLpAlZzKxDLJKHcrTJyz5Fq7hGdtDxUz15Z34StJ3BRK80y00iSuZldGB1WHcfNbRbeGY90uJjV4JqvNtpoVTZo5jqMO80XppbWG0++dM5jd4LBWO3emQV1Epo2FtStsVea2nFp1BksmoLbLk3Ooc1r4ogriJWYTBWkS5TBWkS5lNaOQqBAIBAIBAKAVEHhZXjTqCiVhMu4QJWcy6hAlZzLoxjrwu69S2pb1lfVz38HExyztXJXjmW0IkriZVEWlrQ4OIFR46sFx/OYcXNW9u8du8/KOq+rtbUxBQtAOp1Nt11OdFjXia2jcRbX+236O/Vz5fOE2SAioNRuWlMlbxus7hzNZidSe53VaOJ9PmvTa2sdY+M/kziPamS6rOJdJArqJTSzW63efAL283qqa8ZY65p8iwVjEu0wVpEuUwVpEuZMYFtSNuZMWvZwEAgFQIBAKAQQcVxMuoAftUjJ7zlQkZrCzyY/GrqtvCSCV5ZlogSs5l0rzWoM147l4c3HY8VuWNzaPCPD4+ENa4psTJb7xqG+OvkvPl9JWvbmjH/wBv7NK8PqNTKvabaaYAjevHxHHWvqsezHjP5RPh8WuPDG+sqTSs61iI1D0TCxCTUXa11UzruWFovF4nHvm8Nd9+TK2tdew0jb2xz0bSrmdYDIyNaXOPhRfQ4zNauaZxTG9Vi8+HPvrPx/cpgwTfF17RPT4T2UDb5HnFx4DILzTzW+1aZ++fwjo9UYKV7QfFaHjJx8xyK0pkvT7Np+e/xZ2x0nvDaaOtwcSJKAtF7c4Vph36l9PhuMxzu2aYjl6z5/D73iz4ZrG69p+hrtIsJxcKpPpPDeeaZn/jb9HEcPeI6QfFKHdkgr1Ys+PJ9i0SztSa94OBXpiWZ0TK8F6cdObrPZxadGF+xazeI6Q417wCkSSmFo5CAVAgEAoMFSVQcsrOoLKyl1DDXkKRkmvZZrEkWq1xNxdIxp2OcAe4K2pGSOanySLcvSWum0xENbjwY8jnSi8Vpjr7Ub+MfhttHwn5KTzU1zqvyPCZImup+14+fm+lHTomxetzIkcAMV5MpETPZrobSMaBxo4jAVHNWLZKar0+/u9VscibSL2jqNuaqnA/PuC3rkv2idf7Y6/8p6x92oK4KTPtTv8Afya+ztIkvuNTiBXLEUOGoUJ5rnJr1fJXp8HovMTTlhaMjQdY3H0KmO19devmy1Mp/wAa0fQWu/JPVWkyzTe0DiMCRQd2rxXjz25clZtHSHF6ckwgxq9299YdTK3Z6jEYHcprruO/v8WN9T3bazaUjbhM6h1YGjt+GS+zwPH45jWefajynr5+Tw5OFvPXHHRsm2gPFWkFu41HNfV9f6yN1no8k45pOp7phdQ5lMLWrmTAtYcyyqgQCoEAoMFcysNVpDTMUVQTed8LcSOJyC45JlduftvSh5BuBsYGs4kDbU4Dkuowx4pzS5uy9KG2y1Ns7J3SudeJuVMbGMaXOcSKNOA1ayBrXOW9MGO2SY6ViZ+SxE2mIdNZ7MxnYFN+bjxK/DcVxmbirTOW3T/L4R93j8Z6vr48FccdO69DDUVJoMsq1O4LGvCesrzTOo/faC19TqO5M0A9xxHcCPNcWwY6+My7ref6oULU6VgrQEbRXxxSlaz/AFTr49P35d3opGO068VOO/KTfJDQMQMCa5Cua1tFceuXrM9pnq2nlpEcvdbiAAo0ADYMlNeM9ZZW3M7kwnDFc13zdHLXVXovHi9J1nshcK1ut8+AXntliJ1Ebn9+LO+WK9PFYGjGay7wHkE9Zk8vr+rP+YsmzR10dQnbQ7VjfNO/ahJz7+1CtJaS00eK79f/ACtcVem8dtR7vBrGOLRuspR6SHutce7/AJW0zkjvNfqk8P75Le2V9XOY4d1cNpotaY7R11M+ep/RYnHTpFoajT0gjgfLecwxtvBzSWuFNQIxxyovoejM81z1rXrE9Jj9+5hxuOtsUzPeOsfvzafRHT+0t7E4lAHZkF495wf4r9TOOsvz+5djon7SonUFpjdH+JnXZxLe0O68p6vXZeZ2+j7dHOwPhe2Rh1tIIrsOw7irCLS6QKgQCAQct0l0u4PMUZugdsjMkit0HUMfrW0OaK6R5z9prLQ23GzvvezLYnQtGDZb7G1dscfaX245XRxPFrRETM9odRDu+hnQ+KwOZKayWgNIc4khgD20exrBgRTWanhkvxHFens2W/sxHq/8sx3jznz8tPqU4SsR17+/9HWvkjzF9u6gcOdQvFN+Ht1rNo8piLfXmr9Y23iuTt0n6flKVntAc25rqS2usbOK0x5omk0nwnol8c1tzfNkry5bIs2dm6oOBG0bF7+Cx66TG4nvHv8AL9PdPWGWSWttkQime3MZdxxFea83H8NOHNbFWfsz0++N/m9WK05ccW8SajUPFeaL3iN2n6NOvilIwZHHdkB81tirkyRzb1H1SLT3hgQt+Eclt6r/AFT+/uOa3vWo4wQBW7QUFezzGXiua4ccTrn1M+M9vvmOsfKY+DKbTHXW/wAQ5pabrhRw1btoOsJlx3xW5Mkan99vfBExaNx2ZMgGa8WSdzqE5ZlqbXdc6+cQMANprXkvVw9bRHJHxny/u9mPdY5YQbIeHDAL20rFezqawdCV12ncM7QZpazMtFnkbO0PHVFTmansk5nIuBzF3Bb+utFJyb9usxqfHrPaffGtz190+DzxSObk17M73Hh8fJ89WmIxSvaCaskc0HI9VxFcOC/XY789K298RPzfFyU5L2rPhMx8nU2EvMMbpO04E7yKm6e8UK0Zy2GiNLS2WUSQPLXYVGbXj4Xt94eWqhQe69HNLttlmjmaLt4G83O69pLXCusVBodlFBskAgEAg4zpLYXNmc8CodQ8MKV8FUaQqi46WC0Mjjt0QkbE9r4pB/eQuaQWkEY0wHEChBWeSkXrNZ7TEx81rOpiW6bZGvxgka8bK0cOI+dF+R4n+G8leuG8THunpPz7T9H06cdWftRoiSzubm0+fivjZfR/FYft45+W4+cbh6a5sdu1laRv1lyOorzUtqW8F/xr2awfzUB5nAr046xvdfwiY+UuvU1t/b97Sf0je0YNAO0Bte4r6WPic9Y9iax5xWNuY4Clp6z+KuyVzhek7RNd4G/evBk62md798++W01rX2a9jLMeuPrUscsbpMOLxuq1IzGoyK24bNE1ik94ZRPTUssXqST42kmgxOwLzWra88tY3M+Ed2dpiI3KWnZWsZG0kX2A3qe6Dk0/Xmvo8fSIwYeHt1yVjr5R7p+H5ebng6za17RHsz2/VoJ7VXafJeHHh15PpVx6Ms7g9lDhQn68VzbePJuHN45bdAIiNi1jPXzOYOnaztEDvWlLWyTqlZn4OLaiNzOvi1mktMhwutOG7fn/ANr6WH0bxOTU2jUe6f3vbKOL4bD1m258uv17OGk0XD7Z8sn3jnPLg33G1OFRr7+S/TYcfq6Vr7ofCz5fW5LX13kyeQuNT/0FoxIKK9v+zqxOh0dEJBRzi6ShzDXuJbX9ND3qDpUAgEAgVabOHiju46wg4vTbIIpxDI8MkcwPaeyHgktzPVrVpwrXEKopzaOcMqO8D4oKT43NxIIO3EcigfFpiZmUhI/FR3nigsDpC732MdzHzWeTBjyfbrE/GIl1W9q9p0z/AG1Ee1ERwIPyXjv6J4O3fFH3bj8NNq8VmjtZgaQs/wCJv6flVYW9B8JbwmP/AGn89tY4/N4yDbITlJzBHmFhP8P4PC9vp+jSPSOTxrH1/VEWmMGokbzC4t/D2OY16yflDr/Ep8afVI29oye39wWE/wAMxP8A5f8Ar/8AR/iEeNPr/YDS7R7zD+pvrVd0/h+9O2f51ifxlzPHRP8AR9f7MSdIDSgeB+VwH+2i9MeiMsRy/wAxMR/prFfwlx/N03v1fznf4w1FotrXEFzxga0GVV1T0HhpGuafo9EelbVjVaR9SX6Rbt8Cta+hsEd5tP3x+jOfSubwiPlP6k/2vd7JPIeq0/wnhPGm/vn9WV/SGe39X0hVm0q47efoF6KcFw9Ps44+TG3E5rd7z81KS1OP1816Y6dIYzO+sq73E5mqIUQgW/DNB6T0J6Bsux2m1EPvNbIyOnUaHAOaZK9o0I6uQ3qK9GQCAQCAQCDz77R4myTsa4VpFXhVzsjqyVhHHRR2mz/+NK4t+A0NNwa7DlQoLMXTORhu2iEVGdKscOLHV9EF2PpPZZO2Cw/iZ6sqgssns0nYkZwDxXkTVBN1hByJ8CgQ+w/i8FQl1jO0eKBTrI7cgU6zO3IFus53IIGzncgWYDuUEDBvVEDDvUCntAzPMhBXfOwax5oEvtY1D0QIfOTuQKIQfQ/R6UPslncMjZ4iO+MKK2CAQCAQCAQeZdIrV7W1SOGQdcbwZh4mp71UI0fDekaPxV7hifJBvbbo2OYUlY141VGI4HMdyDnLd0GidjC90Z2Hrt8aHxKDQ2zodaWdkNkH4XAGnB1PCqDUTWWWE9Zj4zvDm+KDLNJSjKWT97iORKBo01OP8Q94afMIJjTs/wAYP6W+gQZ/t2baP2hBE6bl2t/aEETpeXaP2hBA6SlPv+DfkgW62SH3zzp5IFukcc3E8SUEaICiKzRAUQZog9m+zDSPtbA1hPWhc6M/l7TDwo6n6SoOuQCAQCAQa3pDpD2Fnc4HrHqs/O7I9wqe5B5sxq6R0HRyx1vSH8o83enioNyYkEDEgpaQnEYoO0ctw2lBon1Jqc1RVmsbHdpjTxaCgpyaJhP+GO6o8ioKr9Cw6mkfqd6lAh+h49/NAh+imbXcx8kCH6OaMifD5IEPsdNfggS6EhFQogKIM0QZogKIjNEHWfZtpf8Ah7YGONGTgRnYJAfujzJb+tB7KooQCAQCDgOmGkPaz3AerFVvF57R7sB3FWEaqzQl7g1oqXEAcSqO+s1iEbGsGTRTidZ7zUrlUjCiK9scI2Fx1ZbzqCo5eUlxJdiSgS5qoU4IEvCBDwgryBBWkCCtIFBWkCCrIEFWUIK/tSN6KfDKHZZ7EQ2iAogzRBkbsOGYQe59ENMfxdkZIe2OpJ/9G5ndUUd+pRW6QCAQV9I2n2UT5PhYXcSBgOdEHlYJJqTUk1J2k5ldI6boZZQ6VzzkxuH5nVHkHc1JHZUCisGNBzGn570lwZM8XHPllzVRq3NQKeECHhUIeED7RZY4hSZ7r9K3GAEtrleccK7lBrLQGZscTucKOHIkH6wQKhspfXENaBVzjk0fPcgTOyHIOeTtutpyrVBrJhTegqSIKsqCpKiqpdQ1GBUGzslovjHMeO9UWKIjNEBdQd39lFuLZ5YTlJHfH52GhpxDv9KivUEAgEGg6bTXbIR8b2N8b39KQOCYukdl0UF2An4nk9wAHoVJG8Eqisy2m60uOoE8gg432hJJOZJJ4nEqoHOQJeUCHKh5YyB7TM/rgh1xovEUxF41AHBQaK0TFzi52biSd5JxVFZ7kDbXNSKNo11e7ealrfBqg1r3IF4e8SMMMK88UFSVBUlQVJUVUfmoJxPIIIzCo3cLg5oI1ohgagkGINz0Om9nb7O7bJc/zAWf1IPa1FCAQcr9oL/uYh/NryafmrA4thVR2Wg3UgZwPi4qDYCVBV0vPSF28geNfRBz4cgyXIFucqJWJ9JWE6neOrxooNHLKXEkmpJqTtJzVFaW0AUa43Q49rO4dtNY27uCgpPL45LknzBByc06wUDtIyUjY7YwjvDif6wg10RLWe1lPUqQxuRldsGxo1u7hjkViSWuJ1ohJcgrylBUlRVV2agyFRs9DyYlvePX05INqGIiQYgtaL6s8R2TRnk8FB7mooQCDk/tDb9zEf5tObCfRWBxTCqjqtES/cs7/wDcVBeEqClpmT7sfnHkUGoDlRm+ggXIFucgpT2dziSwE1xoM0FK02B5FDG/9pwUE7HDVoimBLQeo4DrxH1bu+gA9sThR9XiMnqgEe0cTkSch1RzQai3QySvvvBOFGgCjWtGTWjUECJIna2kcRRAoiiCvIUVUlKCsoJhUWbC+kjT+IDuOB80HS3ERIMQWtGxVmiG2WMc3hB7YooQCDn+nMF6xuPwPY/xunwcUHnLHLpG/wBDT9QjY7wP0VBsRKgraUfWMbnDyI9UGqD1Rm+giXIMRi84AazRBTt+kiatiN1gwwwLt5Kg01ptV3Gprx9UF2G2mFgdOSXuoY4rxwacnyY4DYNfkCpLcImguaKPreu4ObiKFtN7jgg0+kLQ5rhV19jsWuBNCOGojWECDMRkSO9FDZr1dqBMhQVJSgSEEwgm00xQdndVRkNQbborZb9shGx9/hcBcPEBQesqKEAgRbbMJY3xuyexzTuvClUHjr2FjnNdg5ri0jY5pofELpF7RdouvpqIp36vreg3IlUC7U6rHcK8sUGqvqgvoMF6DDJaEFBpZcDQ6lAqoHXIDnDsNPZLvicNYGzWd1UGvcHOeXyGriakk1JO9A23vvNYPwf1H5BBrI6gFrsWHPcdTm7D55IrEpph9EIMWfMnVSiAkcgqSFBhqCYQTArgg7i4qiQYg7D7PbD15JjkB7NvE0c7kA3mpKu4UAgEAg87+0DRfs5RO0dWTB26QD1A5tO1WBy7Hqo3NntN5tdevigcJEGrkNCRsKCN9BgvQQL0CX0JF4V+SDUTYEjYoK7jU0CAtWLcPdN08gfMlBr3vRWbOytSRhq4oJvKCtI5BXUEgqJhBc0ZDfmYPxA9wxPgEHa3VUMihLnBrRUkgAbScAEHqWh7ALPCyMah1jtecXHn4UXKrqAQCAQVtI2Jk8To5BVrhTeDmCN4ND3IPINK6PfZpnRSZjEHU9pycNx86jUqhdntF07tao2TJqjBAi2fF3H0QVL6DBegiXoFueoK8zQ7MIEENaCdyDX2SbF1fex79aKzJA3Z4lELcaZIqvI5BVkcgw0IJhBIIOg6K2WrnSHIC6OJxPhTmg6VVHY9DdC0pPIMSPuwdQOb+8ZbuIUlXWqAQCAQCAQanpHoJlsiuu6r21LH0xYfVpwqPUBB5NpKwyWeQxzNuuHJw1OadY+s1ULgtJbwQX2Shw2hUUphdPkgUXqCJegW56BbnoFOegQ96BD3oqvI9BWkegUFBMBUSAQOs8Je4NaKkmgQdzYrMIo2sGoZ7TrPNVHW9GejhkIlnFI82tOcmwkfD58M4O4UUIBAIBAIBAIKGmdDxWqO5M2vwuGDmHa06vI60Hl3SLotNZKup7SL/wBjR2R/Mb7vHLfqVRoo5yDUFBcba2vFH4b9VfRBWtEZbvGojIoEF6BZegW56BT3oEveikPegryPQJUEgFRIBAyNhJAAqSaADMlB2XRzQbmkUaXyuGQxujYPUoj0fQXRQMo+0Uc7MMza383xHw4ptXUKAQCAQCAQCAQCAQCDz/pj0Vh9oHRD2RcCeqOoXA4m5qzGVFUcRbdETRZtvDa3HmMxyQUGWktyPEau8FBB8oOqnDLkUCjIgW6RApz0Ul70CHvQKUEgFRIBBas1jc/HBrficaN7vi4CqDeaGEbZY4oRfkkkZH7RwoBfcG1a3OmKI91sGj44G3Ymhu063cTmVFWkAgEAgEAgEAgEAgEAg1PSOyl8Yc0VLDXfdOdOQSByL1UULXYo5O2xp30x/cMVRqLT0ejPZLm99R44+Kg1s3R147L2niC3yqgpS6FmGpp4OHrRFVX6Lm+A/ub80CHaMm+A82/NBEaJl1tp+pvzQMboh+stHefkgYNGUzdyCCbbM1uQrxxREZTXPFFdT9mWhnz21kt0+yhJc51MDJdoxgO2pDuA3hEe1KKEAgEAgEAgEAgEAgEAgEGst+hI5cew7a3Wd4yQaK19GZR2C14/aeRw8Vdo01q0dKztRvG+6SOYwQa55VCHoEPQJegQ9QV3lAQWKSX+6jfJ+RjneQQbix9A7bLnG2IbZHgf6W1PMIrp9E/ZjC0h1qkdKfhb92zgTW8e4hQdxZLKyJgZE1rGNFA1oAA4AIHIBAIBAIBAIBAIBAIBAIBAIBAIFTWZj+2xruLQfNBz2mdHxNrdijHBjR6Ko4zSMYBwAHABBQgaCcUHTaGsMTiL0bHcWNPmEHaWTRUDACyGJp2tjYD4BRV5AIBAIBAIBAIBAIBB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0" y="-583364"/>
            <a:ext cx="9391014" cy="6094328"/>
            <a:chOff x="-89432" y="-583364"/>
            <a:chExt cx="9391014" cy="6094328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432" y="-583364"/>
              <a:ext cx="9391014" cy="609432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4" descr="http://bezfona.ru/_im/66_original_1399522042_bezfona.ru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8263" y="388238"/>
              <a:ext cx="2328695" cy="23286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9" name="Прямоугольник 88"/>
          <p:cNvSpPr/>
          <p:nvPr/>
        </p:nvSpPr>
        <p:spPr>
          <a:xfrm>
            <a:off x="1279669" y="233637"/>
            <a:ext cx="40158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21 000</a:t>
            </a:r>
            <a:endParaRPr lang="ru-RU" sz="8800" b="1" dirty="0">
              <a:solidFill>
                <a:prstClr val="black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1181887" y="1573174"/>
            <a:ext cx="4211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предприятий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96" name="Стрелка вправо 95"/>
          <p:cNvSpPr/>
          <p:nvPr/>
        </p:nvSpPr>
        <p:spPr>
          <a:xfrm>
            <a:off x="3114711" y="3189705"/>
            <a:ext cx="123427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2" y="2749777"/>
            <a:ext cx="2289089" cy="121005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97" name="Прямоугольник 96"/>
          <p:cNvSpPr/>
          <p:nvPr/>
        </p:nvSpPr>
        <p:spPr>
          <a:xfrm>
            <a:off x="4500563" y="2971973"/>
            <a:ext cx="40611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85 млн тонн</a:t>
            </a:r>
            <a:endParaRPr lang="ru-RU" sz="4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6" grpId="0" animBg="1"/>
      <p:bldP spid="9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4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5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6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4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387"/>
            <a:ext cx="2578672" cy="2578672"/>
          </a:xfrm>
          <a:prstGeom prst="rect">
            <a:avLst/>
          </a:prstGeom>
        </p:spPr>
      </p:pic>
      <p:pic>
        <p:nvPicPr>
          <p:cNvPr id="8196" name="Picture 4" descr="https://pixabay.com/static/uploads/photo/2014/12/21/23/36/pile-575649_960_72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3" y="527451"/>
            <a:ext cx="3185768" cy="15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2599471" y="1827948"/>
            <a:ext cx="178627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 тонн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48" name="Picture 4" descr="https://pixabay.com/static/uploads/photo/2014/12/21/23/36/pile-575649_960_7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83" y="811770"/>
            <a:ext cx="1845825" cy="9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936083" y="1574551"/>
            <a:ext cx="201093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 тонны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50" name="Стрелка вправо 49"/>
          <p:cNvSpPr/>
          <p:nvPr/>
        </p:nvSpPr>
        <p:spPr>
          <a:xfrm>
            <a:off x="4477957" y="925620"/>
            <a:ext cx="1234279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1" name="Стрелка вправо 50"/>
          <p:cNvSpPr/>
          <p:nvPr/>
        </p:nvSpPr>
        <p:spPr>
          <a:xfrm rot="2609056">
            <a:off x="3638079" y="2507345"/>
            <a:ext cx="614640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2" name="Стрелка вправо 51"/>
          <p:cNvSpPr/>
          <p:nvPr/>
        </p:nvSpPr>
        <p:spPr>
          <a:xfrm rot="8142689">
            <a:off x="6116683" y="2327444"/>
            <a:ext cx="1019926" cy="395533"/>
          </a:xfrm>
          <a:prstGeom prst="rightArrow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3" name="Picture 4" descr="http://www.cliparthut.com/clip-arts/119/trash-pile-clip-art-11924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09" y="2445143"/>
            <a:ext cx="3097723" cy="23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398189" y="4130384"/>
            <a:ext cx="2102001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Отходы</a:t>
            </a:r>
            <a:endParaRPr lang="ru-RU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92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50" grpId="0" animBg="1"/>
      <p:bldP spid="51" grpId="0" animBg="1"/>
      <p:bldP spid="52" grpId="0" animBg="1"/>
      <p:bldP spid="5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8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5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56459" y="1910031"/>
            <a:ext cx="72310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130 млн тонн</a:t>
            </a:r>
            <a:endParaRPr lang="ru-RU" sz="7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8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" y="-386793"/>
            <a:ext cx="5298994" cy="5055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" descr="http://www.cliparthut.com/clip-arts/119/trash-pile-clip-art-11924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0" y="705961"/>
            <a:ext cx="3751284" cy="28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576326" y="2407621"/>
            <a:ext cx="37378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20 млн тонн</a:t>
            </a:r>
            <a:endParaRPr lang="ru-RU" sz="4000" b="1" dirty="0">
              <a:solidFill>
                <a:prstClr val="black"/>
              </a:solidFill>
            </a:endParaRPr>
          </a:p>
        </p:txBody>
      </p:sp>
      <p:sp>
        <p:nvSpPr>
          <p:cNvPr id="47" name="Равно 46"/>
          <p:cNvSpPr/>
          <p:nvPr/>
        </p:nvSpPr>
        <p:spPr>
          <a:xfrm>
            <a:off x="4946004" y="2225407"/>
            <a:ext cx="848299" cy="566935"/>
          </a:xfrm>
          <a:prstGeom prst="mathEqual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335" y="874288"/>
            <a:ext cx="3837975" cy="326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7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1" name="Picture 4" descr="http://www.cliparthut.com/clip-arts/119/trash-pile-clip-art-11924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60" y="1090681"/>
            <a:ext cx="3751284" cy="286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39648" y="2140827"/>
            <a:ext cx="23977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e-BY" sz="4400" b="1" dirty="0" smtClean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</a:rPr>
              <a:t>1 тонна</a:t>
            </a:r>
            <a:endParaRPr lang="ru-RU" sz="4000" b="1" dirty="0">
              <a:solidFill>
                <a:prstClr val="black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5322879" y="2498221"/>
            <a:ext cx="1473480" cy="1651645"/>
            <a:chOff x="5322879" y="2498221"/>
            <a:chExt cx="1473480" cy="1651645"/>
          </a:xfrm>
        </p:grpSpPr>
        <p:pic>
          <p:nvPicPr>
            <p:cNvPr id="9230" name="Picture 14" descr="https://pixabay.com/static/uploads/photo/2014/04/03/10/21/light-310201_960_72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895" y="2498221"/>
              <a:ext cx="1119448" cy="1651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5322879" y="3165640"/>
              <a:ext cx="147348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4100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978171" y="2498221"/>
            <a:ext cx="1587294" cy="1878136"/>
            <a:chOff x="6978171" y="2677915"/>
            <a:chExt cx="1587294" cy="1878136"/>
          </a:xfrm>
        </p:grpSpPr>
        <p:pic>
          <p:nvPicPr>
            <p:cNvPr id="9224" name="Picture 8" descr="http://www.voda-dostavka.biz/images/photos/medium/shop3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6168" y="2677915"/>
              <a:ext cx="1380790" cy="187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978171" y="3089962"/>
              <a:ext cx="1587294" cy="12618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32</a:t>
              </a:r>
            </a:p>
            <a:p>
              <a:pPr algn="ctr"/>
              <a:r>
                <a:rPr lang="be-BY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литра 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054449" y="580858"/>
            <a:ext cx="3190556" cy="1487270"/>
            <a:chOff x="5108096" y="237462"/>
            <a:chExt cx="3190556" cy="1487270"/>
          </a:xfrm>
        </p:grpSpPr>
        <p:pic>
          <p:nvPicPr>
            <p:cNvPr id="9220" name="Picture 4" descr="https://upload.wikimedia.org/wikipedia/commons/thumb/3/38/Oil_Barrel_graphic.png/220px-Oil_Barrel_graphic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6570" y="237462"/>
              <a:ext cx="1487269" cy="1487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5108096" y="385858"/>
              <a:ext cx="3190556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2 </a:t>
              </a:r>
            </a:p>
            <a:p>
              <a:pPr algn="ctr"/>
              <a:r>
                <a:rPr lang="be-BY" sz="32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барреля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255437" y="552618"/>
            <a:ext cx="1366063" cy="1615158"/>
            <a:chOff x="4570507" y="109574"/>
            <a:chExt cx="1366063" cy="1615158"/>
          </a:xfrm>
        </p:grpSpPr>
        <p:pic>
          <p:nvPicPr>
            <p:cNvPr id="9218" name="Picture 2" descr="http://www.picshare.ru/uploads/150726/klCCUkl0Yb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507" y="109574"/>
              <a:ext cx="1366063" cy="161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4839001" y="532432"/>
              <a:ext cx="82907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e-BY" sz="4400" b="1" dirty="0" smtClean="0">
                  <a:solidFill>
                    <a:prstClr val="black"/>
                  </a:solidFill>
                  <a:effectLst>
                    <a:glow rad="127000">
                      <a:prstClr val="white"/>
                    </a:glow>
                  </a:effectLst>
                </a:rPr>
                <a:t>13</a:t>
              </a:r>
              <a:endParaRPr lang="ru-RU" sz="4000" b="1" dirty="0">
                <a:solidFill>
                  <a:prstClr val="black"/>
                </a:solidFill>
              </a:endParaRPr>
            </a:p>
          </p:txBody>
        </p:sp>
      </p:grpSp>
      <p:pic>
        <p:nvPicPr>
          <p:cNvPr id="21" name="Picture 18" descr="http://vignette2.wikia.nocookie.net/uncyclopedia/images/9/95/Left_wiki_bracket.png/revision/latest?cb=20110111191941"/>
          <p:cNvPicPr>
            <a:picLocks noChangeAspect="1" noChangeArrowheads="1"/>
          </p:cNvPicPr>
          <p:nvPr/>
        </p:nvPicPr>
        <p:blipFill rotWithShape="1"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1"/>
          <a:stretch/>
        </p:blipFill>
        <p:spPr bwMode="auto">
          <a:xfrm rot="10800000">
            <a:off x="4052341" y="327639"/>
            <a:ext cx="472095" cy="46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07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8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30414" y="1134792"/>
            <a:ext cx="8683172" cy="2904182"/>
            <a:chOff x="363579" y="465351"/>
            <a:chExt cx="8683172" cy="290418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63579" y="2003005"/>
              <a:ext cx="8683172" cy="136652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2400" dirty="0">
                  <a:solidFill>
                    <a:srgbClr val="0DA389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Мониторинг окружающей среды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– это система наблюдений, оценки и </a:t>
              </a:r>
              <a:r>
                <a:rPr lang="ru-RU" sz="2400" dirty="0" smtClean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прогноза </a:t>
              </a:r>
              <a:r>
                <a:rPr lang="ru-RU" sz="2400" dirty="0">
                  <a:solidFill>
                    <a:prstClr val="black"/>
                  </a:solidFill>
                  <a:latin typeface="Roboto Slab"/>
                  <a:ea typeface="Calibri" panose="020F0502020204030204" pitchFamily="34" charset="0"/>
                  <a:cs typeface="Times New Roman" panose="02020603050405020304" pitchFamily="18" charset="0"/>
                </a:rPr>
                <a:t>на региональном, государственном и международном уровне. 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165" y="465351"/>
              <a:ext cx="1440000" cy="1440000"/>
            </a:xfrm>
            <a:prstGeom prst="rect">
              <a:avLst/>
            </a:prstGeom>
          </p:spPr>
        </p:pic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9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6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3" name="Picture 8" descr="https://pixabay.com/static/uploads/photo/2013/07/13/12/05/earth-159123_64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247" y="402853"/>
            <a:ext cx="3156552" cy="41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2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pic>
        <p:nvPicPr>
          <p:cNvPr id="1028" name="Picture 4" descr="http://old.lawacademy.spb.ru/photo/image/CDO/1%200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"/>
          <a:stretch/>
        </p:blipFill>
        <p:spPr bwMode="auto">
          <a:xfrm>
            <a:off x="2982984" y="261683"/>
            <a:ext cx="3178033" cy="46201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7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охрана природы?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01800" y="1740117"/>
            <a:ext cx="77959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Охрана природы </a:t>
            </a:r>
            <a:r>
              <a:rPr lang="ru-RU" sz="2000" dirty="0">
                <a:solidFill>
                  <a:prstClr val="black"/>
                </a:solidFill>
              </a:rPr>
              <a:t>– это все меры, которые могут быть предприняты для сохранения, рационального использования и восстановления окружающей среды, в том числе природных ресурсов, животного и растительного мира, чистоты воды, почвы и атмосферы на планете земля.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105" y="306642"/>
            <a:ext cx="8280400" cy="4247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Что такое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мониторинг </a:t>
            </a:r>
            <a:r>
              <a:rPr lang="ru-RU" sz="2400" dirty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окружающей </a:t>
            </a:r>
            <a:r>
              <a:rPr lang="ru-RU" sz="2400" dirty="0" smtClean="0">
                <a:solidFill>
                  <a:srgbClr val="0DA389"/>
                </a:solidFill>
                <a:latin typeface="Roboto Slab"/>
                <a:cs typeface="Times New Roman" panose="02020603050405020304" pitchFamily="18" charset="0"/>
              </a:rPr>
              <a:t>среды? </a:t>
            </a:r>
            <a:endParaRPr lang="ru-RU" sz="2400" dirty="0">
              <a:solidFill>
                <a:srgbClr val="0DA389"/>
              </a:solidFill>
              <a:latin typeface="Roboto Slab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431800" y="222123"/>
            <a:ext cx="540000" cy="540000"/>
          </a:xfrm>
          <a:prstGeom prst="ellipse">
            <a:avLst/>
          </a:prstGeom>
          <a:solidFill>
            <a:srgbClr val="0DA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  <a:latin typeface="Roboto Slab"/>
              </a:rPr>
              <a:t>1</a:t>
            </a:r>
            <a:endParaRPr lang="ru-RU" sz="2800" dirty="0">
              <a:solidFill>
                <a:prstClr val="white"/>
              </a:solidFill>
              <a:latin typeface="Roboto Slab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68313" y="849970"/>
            <a:ext cx="828040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74026" y="2063919"/>
            <a:ext cx="77959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A389"/>
                </a:solidFill>
              </a:rPr>
              <a:t>Мониторинг окружающей среды </a:t>
            </a:r>
            <a:r>
              <a:rPr lang="ru-RU" sz="2000" dirty="0">
                <a:solidFill>
                  <a:prstClr val="black"/>
                </a:solidFill>
              </a:rPr>
              <a:t>– это система наблюдений, оценки и </a:t>
            </a:r>
            <a:r>
              <a:rPr lang="ru-RU" sz="2000" dirty="0" smtClean="0">
                <a:solidFill>
                  <a:prstClr val="black"/>
                </a:solidFill>
              </a:rPr>
              <a:t>прогноза на </a:t>
            </a:r>
            <a:r>
              <a:rPr lang="ru-RU" sz="2000" dirty="0">
                <a:solidFill>
                  <a:prstClr val="black"/>
                </a:solidFill>
              </a:rPr>
              <a:t>региональном, государственном и международном уровне. </a:t>
            </a:r>
          </a:p>
        </p:txBody>
      </p:sp>
    </p:spTree>
    <p:extLst>
      <p:ext uri="{BB962C8B-B14F-4D97-AF65-F5344CB8AC3E}">
        <p14:creationId xmlns:p14="http://schemas.microsoft.com/office/powerpoint/2010/main" val="331056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558" y="4806450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1682</TotalTime>
  <Words>283</Words>
  <Application>Microsoft Office PowerPoint</Application>
  <PresentationFormat>Экран (16:9)</PresentationFormat>
  <Paragraphs>96</Paragraphs>
  <Slides>81</Slides>
  <Notes>63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7" baseType="lpstr">
      <vt:lpstr>Roboto Slab</vt:lpstr>
      <vt:lpstr>Times New Roman</vt:lpstr>
      <vt:lpstr>Open Sans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129</cp:revision>
  <dcterms:created xsi:type="dcterms:W3CDTF">2015-07-21T12:19:15Z</dcterms:created>
  <dcterms:modified xsi:type="dcterms:W3CDTF">2016-03-04T06:12:23Z</dcterms:modified>
</cp:coreProperties>
</file>