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7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9144000" cy="5143500" type="screen16x9"/>
  <p:notesSz cx="6858000" cy="9144000"/>
  <p:embeddedFontLst>
    <p:embeddedFont>
      <p:font typeface="DS BroadBrush" panose="03090802040305080204" pitchFamily="66" charset="0"/>
      <p:regular r:id="rId75"/>
    </p:embeddedFon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Roboto Slab" pitchFamily="2" charset="0"/>
      <p:regular r:id="rId80"/>
    </p:embeddedFont>
    <p:embeddedFont>
      <p:font typeface="Open Sans" panose="020B0606030504020204" pitchFamily="34" charset="0"/>
      <p:regular r:id="rId81"/>
      <p:bold r:id="rId82"/>
      <p:italic r:id="rId83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2958" userDrawn="1">
          <p15:clr>
            <a:srgbClr val="A4A3A4"/>
          </p15:clr>
        </p15:guide>
        <p15:guide id="4" pos="5488" userDrawn="1">
          <p15:clr>
            <a:srgbClr val="A4A3A4"/>
          </p15:clr>
        </p15:guide>
        <p15:guide id="5" pos="3016" userDrawn="1">
          <p15:clr>
            <a:srgbClr val="A4A3A4"/>
          </p15:clr>
        </p15:guide>
        <p15:guide id="6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389"/>
    <a:srgbClr val="3A8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473" autoAdjust="0"/>
    <p:restoredTop sz="94706" autoAdjust="0"/>
  </p:normalViewPr>
  <p:slideViewPr>
    <p:cSldViewPr snapToGrid="0">
      <p:cViewPr varScale="1">
        <p:scale>
          <a:sx n="117" d="100"/>
          <a:sy n="117" d="100"/>
        </p:scale>
        <p:origin x="840" y="96"/>
      </p:cViewPr>
      <p:guideLst>
        <p:guide orient="horz" pos="282"/>
        <p:guide pos="272"/>
        <p:guide orient="horz" pos="2958"/>
        <p:guide pos="5488"/>
        <p:guide pos="3016"/>
        <p:guide pos="2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876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2.fntdata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8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6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8A82A-1D3E-480B-9A92-0D6AAF980186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2BA10F-8D88-4DAF-A921-44A4626AF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708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06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200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862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604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86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0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30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85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904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088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38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010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30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000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321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2637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82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474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752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862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4852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38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9183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143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382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769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284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0231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1117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655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460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635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30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577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875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492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5362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45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18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193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654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687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533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65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894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150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2702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576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4383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967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24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3939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96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1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0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02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7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7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1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2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4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4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1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5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8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3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9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9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3.png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gif"/><Relationship Id="rId5" Type="http://schemas.openxmlformats.org/officeDocument/2006/relationships/image" Target="../media/image3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3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microsoft.com/office/2007/relationships/hdphoto" Target="../media/hdphoto1.wdp"/><Relationship Id="rId3" Type="http://schemas.openxmlformats.org/officeDocument/2006/relationships/image" Target="../media/image111.jpg"/><Relationship Id="rId7" Type="http://schemas.openxmlformats.org/officeDocument/2006/relationships/image" Target="../media/image3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16.png"/><Relationship Id="rId5" Type="http://schemas.openxmlformats.org/officeDocument/2006/relationships/image" Target="../media/image113.png"/><Relationship Id="rId10" Type="http://schemas.openxmlformats.org/officeDocument/2006/relationships/image" Target="../media/image8.png"/><Relationship Id="rId4" Type="http://schemas.openxmlformats.org/officeDocument/2006/relationships/image" Target="../media/image112.png"/><Relationship Id="rId9" Type="http://schemas.openxmlformats.org/officeDocument/2006/relationships/image" Target="../media/image6.png"/><Relationship Id="rId14" Type="http://schemas.openxmlformats.org/officeDocument/2006/relationships/image" Target="../media/image11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082641" y="866775"/>
            <a:ext cx="6978719" cy="3409950"/>
            <a:chOff x="818001" y="940941"/>
            <a:chExt cx="6978719" cy="3409950"/>
          </a:xfrm>
        </p:grpSpPr>
        <p:sp>
          <p:nvSpPr>
            <p:cNvPr id="4" name="TextBox 3"/>
            <p:cNvSpPr txBox="1"/>
            <p:nvPr/>
          </p:nvSpPr>
          <p:spPr>
            <a:xfrm>
              <a:off x="4877484" y="1861086"/>
              <a:ext cx="2919236" cy="15696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3200" dirty="0" smtClean="0">
                  <a:solidFill>
                    <a:prstClr val="white"/>
                  </a:solidFill>
                  <a:latin typeface="Roboto Slab"/>
                  <a:cs typeface="Times New Roman" panose="02020603050405020304" pitchFamily="18" charset="0"/>
                </a:rPr>
                <a:t>Воздействие </a:t>
              </a:r>
              <a:r>
                <a:rPr lang="ru-RU" sz="3200" dirty="0">
                  <a:solidFill>
                    <a:prstClr val="white"/>
                  </a:solidFill>
                  <a:latin typeface="Roboto Slab"/>
                  <a:cs typeface="Times New Roman" panose="02020603050405020304" pitchFamily="18" charset="0"/>
                </a:rPr>
                <a:t>человека на природу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01" y="940941"/>
              <a:ext cx="3514725" cy="340995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0563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537" y="767256"/>
            <a:ext cx="4813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  <a:latin typeface="Roboto Slab"/>
              </a:rPr>
              <a:t>Дронт</a:t>
            </a:r>
            <a:endParaRPr lang="ru-RU" sz="3600" b="1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511" y="620109"/>
            <a:ext cx="3724603" cy="37246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330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0563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738" y="514997"/>
            <a:ext cx="3752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Roboto Slab"/>
              </a:rPr>
              <a:t>Стеллерова корова</a:t>
            </a:r>
          </a:p>
        </p:txBody>
      </p:sp>
      <p:pic>
        <p:nvPicPr>
          <p:cNvPr id="8194" name="Picture 2" descr="http://www.zooclub.ru/attach/9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13" y="1930016"/>
            <a:ext cx="5715000" cy="2295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00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0563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738" y="514997"/>
            <a:ext cx="3752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prstClr val="black"/>
                </a:solidFill>
                <a:latin typeface="Roboto Slab"/>
              </a:rPr>
              <a:t>Стеллеров</a:t>
            </a:r>
            <a:r>
              <a:rPr lang="ru-RU" sz="3600" b="1" dirty="0" smtClean="0">
                <a:solidFill>
                  <a:prstClr val="black"/>
                </a:solidFill>
                <a:latin typeface="Roboto Slab"/>
              </a:rPr>
              <a:t> баклан</a:t>
            </a:r>
            <a:endParaRPr lang="ru-RU" sz="3600" b="1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11266" name="Picture 2" descr="http://www.hunt-dogs.ru/wp-content/uploads/2011/04/stellerov-bakl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225" y="935421"/>
            <a:ext cx="4700627" cy="34392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79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80993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72" y="525507"/>
            <a:ext cx="4172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  <a:latin typeface="Roboto Slab"/>
              </a:rPr>
              <a:t>Странствующий голубь</a:t>
            </a:r>
            <a:endParaRPr lang="ru-RU" sz="3600" b="1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12292" name="Picture 4" descr="https://upload.wikimedia.org/wikipedia/commons/thumb/d/d0/Ectopistes_migratoriusMCN2P28CA.jpg/265px-Ectopistes_migratoriusMCN2P28C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140" y="626022"/>
            <a:ext cx="2524125" cy="4038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03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5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2000" r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1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9" name="AutoShape 10" descr="Картинки по запросу голос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92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3314" name="Picture 2" descr="https://upload.wikimedia.org/wikipedia/commons/thumb/9/9f/James_Fenimore_Cooper_by_Brady.jpg/220px-James_Fenimore_Cooper_by_Brad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070" y="487905"/>
            <a:ext cx="2597916" cy="33064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5355516" y="3794344"/>
            <a:ext cx="1797030" cy="687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Д. Ф. Купер</a:t>
            </a:r>
            <a:endParaRPr lang="en-US" sz="1800" dirty="0" smtClean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(17</a:t>
            </a:r>
            <a:r>
              <a:rPr lang="ru-RU" sz="18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89–</a:t>
            </a:r>
            <a:r>
              <a:rPr lang="en-US" sz="18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</a:t>
            </a:r>
            <a:r>
              <a:rPr lang="ru-RU" sz="18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851 гг.</a:t>
            </a:r>
            <a:r>
              <a:rPr lang="en-US" sz="18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)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r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3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4001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6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mg-fotki.yandex.ru/get/6613/16969765.7a/0_69c97_b1d52f5_orig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3" t="52187" r="29445"/>
          <a:stretch/>
        </p:blipFill>
        <p:spPr bwMode="auto">
          <a:xfrm>
            <a:off x="0" y="-92447"/>
            <a:ext cx="9284677" cy="489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32" name="Picture 8" descr="http://s58.radikal.ru/i159/1110/cf/cc3d4e03da2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292429"/>
            <a:ext cx="2954336" cy="212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21385999">
            <a:off x="4772433" y="2475546"/>
            <a:ext cx="25980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 smtClean="0">
                <a:solidFill>
                  <a:srgbClr val="FF0000"/>
                </a:solidFill>
                <a:effectLst>
                  <a:glow rad="101600">
                    <a:prstClr val="white"/>
                  </a:glow>
                </a:effectLst>
                <a:latin typeface="DS BroadBrush" panose="03090802040305080204" pitchFamily="66" charset="0"/>
              </a:rPr>
              <a:t>ЧЕЛОВЕК</a:t>
            </a:r>
          </a:p>
          <a:p>
            <a:pPr algn="ctr"/>
            <a:r>
              <a:rPr lang="ru-RU" sz="1800" dirty="0" smtClean="0">
                <a:solidFill>
                  <a:srgbClr val="FF0000"/>
                </a:solidFill>
                <a:effectLst>
                  <a:glow rad="101600">
                    <a:prstClr val="white"/>
                  </a:glow>
                </a:effectLst>
                <a:latin typeface="DS BroadBrush" panose="03090802040305080204" pitchFamily="66" charset="0"/>
              </a:rPr>
              <a:t>Царь природы</a:t>
            </a:r>
            <a:endParaRPr lang="ru-RU" sz="1200" dirty="0">
              <a:solidFill>
                <a:srgbClr val="FF0000"/>
              </a:solidFill>
              <a:effectLst>
                <a:glow rad="101600">
                  <a:prstClr val="white"/>
                </a:glow>
              </a:effectLst>
              <a:latin typeface="DS BroadBrush" panose="03090802040305080204" pitchFamily="66" charset="0"/>
            </a:endParaRPr>
          </a:p>
        </p:txBody>
      </p:sp>
      <p:pic>
        <p:nvPicPr>
          <p:cNvPr id="1034" name="Picture 10" descr="http://visualife.newmobapp.com/wp-content/uploads/2014/07/toolbox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18" y="3561346"/>
            <a:ext cx="982940" cy="75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4796" y="1604689"/>
            <a:ext cx="2751902" cy="3199086"/>
          </a:xfrm>
          <a:prstGeom prst="rect">
            <a:avLst/>
          </a:prstGeom>
        </p:spPr>
      </p:pic>
      <p:pic>
        <p:nvPicPr>
          <p:cNvPr id="32" name="Picture 2" descr="http://i.xn----7sbb4abibs5agf.xn--p1ai/u/ca/faae8282d811e3ab4a5b38f97377ce/-/%D0%BA%D1%80%D0%B0%D1%81%D0%BA%D0%B0%2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3580" y="4209722"/>
            <a:ext cx="811264" cy="8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47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4338" name="Picture 2" descr="http://gunsmil.com/files/categories/9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263275"/>
            <a:ext cx="3524250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27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8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1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6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6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793531" y="1505706"/>
            <a:ext cx="4572000" cy="7540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Э. Геккель</a:t>
            </a:r>
            <a:endParaRPr lang="en-US" sz="20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</a:t>
            </a:r>
            <a:r>
              <a:rPr lang="en-US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</a:t>
            </a:r>
            <a:r>
              <a:rPr lang="ru-RU" sz="200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834 –</a:t>
            </a:r>
            <a:r>
              <a:rPr lang="en-US" sz="200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</a:t>
            </a:r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919 </a:t>
            </a:r>
            <a: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гг.</a:t>
            </a:r>
            <a:r>
              <a:rPr lang="en-US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)</a:t>
            </a:r>
            <a:endParaRPr lang="ru-RU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3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30414" y="903840"/>
            <a:ext cx="8683172" cy="3335821"/>
            <a:chOff x="230414" y="918112"/>
            <a:chExt cx="8683172" cy="333582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30414" y="2887405"/>
              <a:ext cx="8683172" cy="136652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400" dirty="0">
                  <a:solidFill>
                    <a:srgbClr val="0DA389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Экология </a:t>
              </a:r>
              <a:r>
                <a:rPr lang="ru-RU" sz="2400" dirty="0" smtClean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– это наука </a:t>
              </a:r>
              <a:r>
                <a:rPr lang="ru-RU" sz="2400" dirty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об отношениях живых организмов и их сообществ между собой и с окружающей средой. 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000" y="918112"/>
              <a:ext cx="1440000" cy="144000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9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5368" name="Picture 8" descr="https://pixabay.com/static/uploads/photo/2013/07/13/12/05/earth-159123_6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724" y="495320"/>
            <a:ext cx="3156552" cy="413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35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6200000">
            <a:off x="-59323" y="1860765"/>
            <a:ext cx="4414151" cy="3212715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1107384"/>
              </a:avLst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2400" dirty="0">
                <a:solidFill>
                  <a:prstClr val="black"/>
                </a:solidFill>
              </a:rPr>
              <a:t>В</a:t>
            </a:r>
            <a:r>
              <a:rPr lang="ru-RU" sz="2400" dirty="0" smtClean="0">
                <a:solidFill>
                  <a:prstClr val="black"/>
                </a:solidFill>
              </a:rPr>
              <a:t>. Г. Распутин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(1937–2015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</a:rPr>
              <a:t>гг.)</a:t>
            </a:r>
          </a:p>
          <a:p>
            <a:pPr algn="ctr" defTabSz="68580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41694" y="1694587"/>
            <a:ext cx="4507019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prstClr val="black"/>
                </a:solidFill>
              </a:rPr>
              <a:t>Удивительно, но на всех языках мира оно звучит одинаково. И выражает одно и то же – понимание вселенской беды, никогда прежде не </a:t>
            </a:r>
            <a:r>
              <a:rPr lang="ru-RU" dirty="0" smtClean="0">
                <a:solidFill>
                  <a:prstClr val="black"/>
                </a:solidFill>
              </a:rPr>
              <a:t>существо-</a:t>
            </a:r>
            <a:r>
              <a:rPr lang="ru-RU" dirty="0" err="1" smtClean="0">
                <a:solidFill>
                  <a:prstClr val="black"/>
                </a:solidFill>
              </a:rPr>
              <a:t>вавшей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в подобных масштабах и </a:t>
            </a:r>
            <a:r>
              <a:rPr lang="ru-RU" dirty="0" smtClean="0">
                <a:solidFill>
                  <a:prstClr val="black"/>
                </a:solidFill>
              </a:rPr>
              <a:t>тяжести.</a:t>
            </a:r>
            <a:endParaRPr lang="en-US" sz="1600" dirty="0" smtClean="0">
              <a:solidFill>
                <a:prstClr val="black"/>
              </a:solidFill>
              <a:latin typeface="Roboto Slab"/>
              <a:cs typeface="Times New Roman" panose="02020603050405020304" pitchFamily="18" charset="0"/>
            </a:endParaRPr>
          </a:p>
        </p:txBody>
      </p:sp>
      <p:pic>
        <p:nvPicPr>
          <p:cNvPr id="16394" name="Picture 10" descr="http://cdn14.img22.ria.ru/images/59255/63/59255639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66"/>
          <a:stretch/>
        </p:blipFill>
        <p:spPr bwMode="auto">
          <a:xfrm>
            <a:off x="643732" y="1102391"/>
            <a:ext cx="3008039" cy="32385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11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4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2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img0.liveinternet.ru/images/attach/c/7/97/558/97558784_gryadka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1642">
            <a:off x="1204452" y="3390233"/>
            <a:ext cx="3370363" cy="1404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107" y="1849348"/>
            <a:ext cx="736690" cy="2476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074" name="Picture 2" descr="http://img-fotki.yandex.ru/get/4123/47407354.9c8/0_109f39_dc9deb2_ori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0267">
            <a:off x="1785732" y="3535497"/>
            <a:ext cx="1111932" cy="1053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-fotki.yandex.ru/get/5625/47407354.9c8/0_109f30_6099f6e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192">
            <a:off x="2742914" y="3467262"/>
            <a:ext cx="1112015" cy="1053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3589566" y="2338560"/>
            <a:ext cx="2533832" cy="1067543"/>
          </a:xfrm>
          <a:prstGeom prst="cloudCallout">
            <a:avLst>
              <a:gd name="adj1" fmla="val -38631"/>
              <a:gd name="adj2" fmla="val 8587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Человек умелый 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</a:t>
            </a:r>
            <a:r>
              <a:rPr lang="en-US" sz="16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Homo </a:t>
            </a:r>
            <a:r>
              <a:rPr lang="en-US" sz="1600" dirty="0" err="1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habilis</a:t>
            </a:r>
            <a:r>
              <a:rPr lang="ru-RU" sz="16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)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5" name="Выноска-облако 14"/>
          <p:cNvSpPr/>
          <p:nvPr/>
        </p:nvSpPr>
        <p:spPr>
          <a:xfrm>
            <a:off x="216360" y="2098497"/>
            <a:ext cx="2158102" cy="1067543"/>
          </a:xfrm>
          <a:prstGeom prst="cloudCallout">
            <a:avLst>
              <a:gd name="adj1" fmla="val 33732"/>
              <a:gd name="adj2" fmla="val 8010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2,5–1,5 </a:t>
            </a:r>
            <a:r>
              <a:rPr lang="ru-RU" sz="16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млн лет т. н.</a:t>
            </a:r>
          </a:p>
        </p:txBody>
      </p:sp>
      <p:pic>
        <p:nvPicPr>
          <p:cNvPr id="17" name="Picture 6" descr="http://img-fotki.yandex.ru/get/6504/47407354.6f1/0_ea159_5a72dd42_L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843" y="193753"/>
            <a:ext cx="2666755" cy="3898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Выноска-облако 18"/>
          <p:cNvSpPr/>
          <p:nvPr/>
        </p:nvSpPr>
        <p:spPr>
          <a:xfrm>
            <a:off x="3589566" y="193754"/>
            <a:ext cx="2449366" cy="1152162"/>
          </a:xfrm>
          <a:prstGeom prst="cloudCallout">
            <a:avLst>
              <a:gd name="adj1" fmla="val 60392"/>
              <a:gd name="adj2" fmla="val 7047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Малыш, мне  5 миллиардов лет!</a:t>
            </a:r>
            <a:endParaRPr lang="ru-RU" sz="16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pic>
        <p:nvPicPr>
          <p:cNvPr id="3078" name="Picture 6" descr="http://vignette4.wikia.nocookie.net/adventuretime/images/6/64/Ice_Crown.png/revision/latest?cb=20130130150104&amp;path-prefix=r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7101">
            <a:off x="2787004" y="1399841"/>
            <a:ext cx="510102" cy="76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3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2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5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84" y="2039007"/>
            <a:ext cx="991280" cy="2536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79" y="2182922"/>
            <a:ext cx="2546734" cy="2960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7412" name="Picture 4" descr="http://player.myshared.ru/830983/data/images/img9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2915" y="3207431"/>
            <a:ext cx="200134" cy="45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202194" y="2393370"/>
            <a:ext cx="3131765" cy="2539682"/>
            <a:chOff x="1528527" y="2486283"/>
            <a:chExt cx="3131765" cy="2539682"/>
          </a:xfrm>
        </p:grpSpPr>
        <p:pic>
          <p:nvPicPr>
            <p:cNvPr id="17426" name="Picture 18" descr="http://prokatmega.ru/static/img/0000/0001/9422/19422314.mqkatrs9c8.W330.png?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443" y="3207431"/>
              <a:ext cx="781849" cy="1558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527" y="2486283"/>
              <a:ext cx="2539682" cy="2539682"/>
            </a:xfrm>
            <a:prstGeom prst="rect">
              <a:avLst/>
            </a:prstGeom>
          </p:spPr>
        </p:pic>
        <p:pic>
          <p:nvPicPr>
            <p:cNvPr id="17416" name="Picture 8" descr="http://biotop-ural.ru/d/18750/d/1221635973.g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5628" y="3387326"/>
              <a:ext cx="1033671" cy="1257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22" name="Picture 14" descr="http://xn--e1adcn5am.xn--p1ai/wp-content/uploads/2015/02/drova_olha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2054" y="3885244"/>
              <a:ext cx="1376658" cy="1030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24" name="Picture 16" descr="http://neruds.ru/img/pes-she/ugol.gif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942" y="4095820"/>
              <a:ext cx="1322036" cy="879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540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79" y="2182922"/>
            <a:ext cx="2546734" cy="2960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http://player.myshared.ru/830983/data/images/img9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2915" y="3207431"/>
            <a:ext cx="200134" cy="45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6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79" y="2182922"/>
            <a:ext cx="2546734" cy="2960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http://player.myshared.ru/830983/data/images/img9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2915" y="3207431"/>
            <a:ext cx="200134" cy="45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79" y="2182922"/>
            <a:ext cx="2546734" cy="2960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http://player.myshared.ru/830983/data/images/img9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2915" y="3207431"/>
            <a:ext cx="200134" cy="45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9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79" y="2182922"/>
            <a:ext cx="2546734" cy="2960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http://player.myshared.ru/830983/data/images/img9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2915" y="3207431"/>
            <a:ext cx="200134" cy="45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1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79" y="2182922"/>
            <a:ext cx="2546734" cy="2960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http://player.myshared.ru/830983/data/images/img9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2915" y="3207431"/>
            <a:ext cx="200134" cy="45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3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mg-fotki.yandex.ru/get/6504/47407354.6f1/0_ea159_5a72dd42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893" y="828522"/>
            <a:ext cx="2625038" cy="383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 rot="1550507">
            <a:off x="2348063" y="309997"/>
            <a:ext cx="1369399" cy="1448038"/>
            <a:chOff x="4288349" y="100742"/>
            <a:chExt cx="1510672" cy="175615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349" y="100742"/>
              <a:ext cx="1510672" cy="17561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4" descr="http://player.myshared.ru/830983/data/images/img9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25872" y="744640"/>
              <a:ext cx="118716" cy="27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30" name="Picture 6" descr="http://s4.pic4you.ru/y2014/07-29/24687/4519876-thum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206" y="953495"/>
            <a:ext cx="529136" cy="662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sadby.org/img/ras/35/veni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2674">
            <a:off x="2768020" y="2741794"/>
            <a:ext cx="1652044" cy="109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age.etov.ua/storage/200x200/c/e/4/9/ce49e7ebb25af960c097c8b06db5f80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8142">
            <a:off x="668079" y="518015"/>
            <a:ext cx="1293552" cy="129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player.myshared.ru/830983/data/images/img9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0507" flipH="1">
            <a:off x="15198180" y="492511"/>
            <a:ext cx="107614" cy="222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5314845" y="305724"/>
            <a:ext cx="3160097" cy="4360573"/>
            <a:chOff x="5316834" y="337574"/>
            <a:chExt cx="3160097" cy="4360573"/>
          </a:xfrm>
        </p:grpSpPr>
        <p:pic>
          <p:nvPicPr>
            <p:cNvPr id="22" name="Picture 14" descr="http://ian.umces.edu/imagelibrary/albums/userpics/12789/normal_ian-symbol-industry2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92750">
              <a:off x="6139730" y="337574"/>
              <a:ext cx="900611" cy="953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ian.umces.edu/imagelibrary/albums/userpics/12789/normal_ian-symbol-industry2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38247">
              <a:off x="5343042" y="898207"/>
              <a:ext cx="900611" cy="953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91576">
              <a:off x="5504794" y="2581945"/>
              <a:ext cx="1478553" cy="174469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6599" y="1093555"/>
              <a:ext cx="3140332" cy="36045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3"/>
            <a:stretch/>
          </p:blipFill>
          <p:spPr>
            <a:xfrm>
              <a:off x="6233115" y="3109728"/>
              <a:ext cx="2243815" cy="1462333"/>
            </a:xfrm>
            <a:prstGeom prst="rect">
              <a:avLst/>
            </a:prstGeom>
          </p:spPr>
        </p:pic>
        <p:pic>
          <p:nvPicPr>
            <p:cNvPr id="23" name="Picture 14" descr="http://ian.umces.edu/imagelibrary/albums/userpics/12789/normal_ian-symbol-industry2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00065">
              <a:off x="5750742" y="637017"/>
              <a:ext cx="900611" cy="953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7004912" y="171247"/>
            <a:ext cx="1369399" cy="1448038"/>
            <a:chOff x="7004912" y="171247"/>
            <a:chExt cx="1369399" cy="1448038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0507">
              <a:off x="7004912" y="171247"/>
              <a:ext cx="1369399" cy="14480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Picture 4" descr="http://player.myshared.ru/830983/data/images/img9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50507" flipH="1">
              <a:off x="7476032" y="616533"/>
              <a:ext cx="107614" cy="2229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60" name="Picture 12" descr="http://png-images.ru/wp-content/uploads/2015/04/04/9778/png/smoke_PNG965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69" y="41498"/>
            <a:ext cx="9516668" cy="517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png-images.ru/wp-content/uploads/2015/04/04/9778/png/smoke_PNG965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196">
            <a:off x="-759235" y="-285775"/>
            <a:ext cx="6483324" cy="352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png-images.ru/wp-content/uploads/2015/04/04/9778/png/smoke_PNG965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706" y="2629074"/>
            <a:ext cx="5424742" cy="294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png-images.ru/wp-content/uploads/2015/04/04/9778/png/smoke_PNG965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257">
            <a:off x="-199125" y="3035751"/>
            <a:ext cx="4309977" cy="233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http://png-images.ru/wp-content/uploads/2015/04/04/9778/png/smoke_PNG965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35574">
            <a:off x="5718039" y="1045829"/>
            <a:ext cx="4309977" cy="233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473521" y="1417588"/>
            <a:ext cx="81969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Великий смог</a:t>
            </a:r>
          </a:p>
          <a:p>
            <a:pPr algn="ctr"/>
            <a:r>
              <a:rPr lang="ru-RU" sz="7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1952 г.</a:t>
            </a:r>
            <a:endParaRPr lang="ru-RU" sz="6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20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30414" y="706606"/>
            <a:ext cx="8683172" cy="3730288"/>
            <a:chOff x="230414" y="918112"/>
            <a:chExt cx="8683172" cy="3730288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30414" y="2887405"/>
              <a:ext cx="8683172" cy="176099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400" dirty="0">
                  <a:solidFill>
                    <a:srgbClr val="0DA389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Смог </a:t>
              </a:r>
              <a:r>
                <a:rPr lang="ru-RU" sz="2400" dirty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– это чрезмерное загрязнение воздуха вредными веществами, выделенными в результате работы промышленных предприятий, транспортом, печками или каминами в домах. 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000" y="918112"/>
              <a:ext cx="1440000" cy="144000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mg-fotki.yandex.ru/get/6613/16969765.7a/0_69c97_b1d52f5_orig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3" t="52187" r="29445"/>
          <a:stretch/>
        </p:blipFill>
        <p:spPr bwMode="auto">
          <a:xfrm>
            <a:off x="0" y="-92447"/>
            <a:ext cx="9284677" cy="489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32" name="Picture 8" descr="http://s58.radikal.ru/i159/1110/cf/cc3d4e03da2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292429"/>
            <a:ext cx="2954336" cy="212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21385999">
            <a:off x="4772433" y="2475546"/>
            <a:ext cx="25980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 smtClean="0">
                <a:solidFill>
                  <a:srgbClr val="FF0000"/>
                </a:solidFill>
                <a:effectLst>
                  <a:glow rad="101600">
                    <a:prstClr val="white"/>
                  </a:glow>
                </a:effectLst>
                <a:latin typeface="DS BroadBrush" panose="03090802040305080204" pitchFamily="66" charset="0"/>
              </a:rPr>
              <a:t>ЧЕЛОВЕК</a:t>
            </a:r>
          </a:p>
          <a:p>
            <a:pPr algn="ctr"/>
            <a:r>
              <a:rPr lang="ru-RU" sz="1800" dirty="0" smtClean="0">
                <a:solidFill>
                  <a:srgbClr val="FF0000"/>
                </a:solidFill>
                <a:effectLst>
                  <a:glow rad="101600">
                    <a:prstClr val="white"/>
                  </a:glow>
                </a:effectLst>
                <a:latin typeface="DS BroadBrush" panose="03090802040305080204" pitchFamily="66" charset="0"/>
              </a:rPr>
              <a:t>Царь природы</a:t>
            </a:r>
            <a:endParaRPr lang="ru-RU" sz="1200" dirty="0">
              <a:solidFill>
                <a:srgbClr val="FF0000"/>
              </a:solidFill>
              <a:effectLst>
                <a:glow rad="101600">
                  <a:prstClr val="white"/>
                </a:glow>
              </a:effectLst>
              <a:latin typeface="DS BroadBrush" panose="03090802040305080204" pitchFamily="66" charset="0"/>
            </a:endParaRPr>
          </a:p>
        </p:txBody>
      </p:sp>
      <p:pic>
        <p:nvPicPr>
          <p:cNvPr id="1034" name="Picture 10" descr="http://visualife.newmobapp.com/wp-content/uploads/2014/07/toolbox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18" y="3561346"/>
            <a:ext cx="982940" cy="75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778" y="2364086"/>
            <a:ext cx="1638064" cy="893490"/>
          </a:xfrm>
          <a:prstGeom prst="rect">
            <a:avLst/>
          </a:prstGeom>
        </p:spPr>
      </p:pic>
      <p:sp>
        <p:nvSpPr>
          <p:cNvPr id="10" name="Выноска-облако 9"/>
          <p:cNvSpPr/>
          <p:nvPr/>
        </p:nvSpPr>
        <p:spPr>
          <a:xfrm>
            <a:off x="512683" y="992773"/>
            <a:ext cx="2281888" cy="1067543"/>
          </a:xfrm>
          <a:prstGeom prst="cloudCallout">
            <a:avLst>
              <a:gd name="adj1" fmla="val -7210"/>
              <a:gd name="adj2" fmla="val 849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Самозванец!</a:t>
            </a:r>
            <a:endParaRPr lang="ru-RU" sz="16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4796" y="1604689"/>
            <a:ext cx="2751902" cy="3199086"/>
          </a:xfrm>
          <a:prstGeom prst="rect">
            <a:avLst/>
          </a:prstGeom>
        </p:spPr>
      </p:pic>
      <p:pic>
        <p:nvPicPr>
          <p:cNvPr id="32" name="Picture 2" descr="http://i.xn----7sbb4abibs5agf.xn--p1ai/u/ca/faae8282d811e3ab4a5b38f97377ce/-/%D0%BA%D1%80%D0%B0%D1%81%D0%BA%D0%B0%2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3580" y="4209722"/>
            <a:ext cx="811264" cy="8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77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473521" y="3975453"/>
            <a:ext cx="28221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Великий смог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(Лондон, 1952 г.)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3521" y="3975453"/>
            <a:ext cx="28221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Великий смог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(Лондон, 1952 г.)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4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3521" y="3975453"/>
            <a:ext cx="28221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Великий смог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(Лондон, 1952 г.)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9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3521" y="3975453"/>
            <a:ext cx="28221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Великий смог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(Лондон, 1952 г.)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43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3521" y="3975453"/>
            <a:ext cx="28221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Великий смог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(Лондон, 1952 г.)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4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67358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3521" y="3975453"/>
            <a:ext cx="28221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Великий смог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(Лондон, 1952 г.)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4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3521" y="3975453"/>
            <a:ext cx="28221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Великий смог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(Лондон, 1952 г.)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1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3521" y="3975453"/>
            <a:ext cx="28221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Великий смог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(Лондон, 1952 г.)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8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3521" y="3975453"/>
            <a:ext cx="28221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Великий смог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(Лондон, 1952 г.)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4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2000" b="-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3521" y="3975453"/>
            <a:ext cx="28221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Великий смог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(Лондон, 1952 г.)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22" y="1175035"/>
            <a:ext cx="2751902" cy="3199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4100" name="Picture 4" descr="http://player.myshared.ru/580459/data/images/img17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7050" y="2836955"/>
            <a:ext cx="1412447" cy="1754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Выноска-облако 13"/>
          <p:cNvSpPr/>
          <p:nvPr/>
        </p:nvSpPr>
        <p:spPr>
          <a:xfrm>
            <a:off x="1695236" y="238875"/>
            <a:ext cx="4285455" cy="2008214"/>
          </a:xfrm>
          <a:prstGeom prst="cloudCallout">
            <a:avLst>
              <a:gd name="adj1" fmla="val 61622"/>
              <a:gd name="adj2" fmla="val 6082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178344" y="625810"/>
            <a:ext cx="1121379" cy="1121379"/>
            <a:chOff x="2178344" y="625810"/>
            <a:chExt cx="1121379" cy="1121379"/>
          </a:xfrm>
        </p:grpSpPr>
        <p:pic>
          <p:nvPicPr>
            <p:cNvPr id="4110" name="Picture 14" descr="http://365psd.com/images/previews/19f/fast-food-lunch-dinner-hamburger-5246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2755" y="817393"/>
              <a:ext cx="872558" cy="754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2" name="Picture 16" descr="http://printdraft.ru/images/easyblog_images/262/b2ap3_thumbnail_zapreshen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344" y="625810"/>
              <a:ext cx="1121379" cy="11213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3351367" y="625809"/>
            <a:ext cx="1121379" cy="1121379"/>
            <a:chOff x="3351367" y="625809"/>
            <a:chExt cx="1121379" cy="1121379"/>
          </a:xfrm>
        </p:grpSpPr>
        <p:pic>
          <p:nvPicPr>
            <p:cNvPr id="4106" name="Picture 10" descr="http://img-fotki.yandex.ru/get/9752/230070907.18/0_bae2a_a1286d64_ori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411466" y="685536"/>
              <a:ext cx="910431" cy="9300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6" descr="http://printdraft.ru/images/easyblog_images/262/b2ap3_thumbnail_zapreshen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1367" y="625809"/>
              <a:ext cx="1121379" cy="11213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4532845" y="620991"/>
            <a:ext cx="1121379" cy="1126197"/>
            <a:chOff x="6874154" y="817393"/>
            <a:chExt cx="1121379" cy="1126197"/>
          </a:xfrm>
        </p:grpSpPr>
        <p:pic>
          <p:nvPicPr>
            <p:cNvPr id="4108" name="Picture 12" descr="http://kideya.ru/sites/default/files/article115660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6038" y="864454"/>
              <a:ext cx="1019575" cy="1013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http://printdraft.ru/images/easyblog_images/262/b2ap3_thumbnail_zapresheno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4154" y="817393"/>
              <a:ext cx="1121379" cy="11261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16" name="Picture 20" descr="http://vignette4.wikia.nocookie.net/tragediabelok/images/b/bb/%D0%94%D0%B5%D1%80%D0%B5%D0%B2%D1%8F%D0%BD%D0%BD%D0%B0%D1%8F_%D0%BF%D0%B0%D0%BB%D0%BA%D0%B0.png/revision/latest?cb=20150102133308&amp;path-prefix=ru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312">
            <a:off x="3906336" y="2853341"/>
            <a:ext cx="1132820" cy="113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0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8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8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4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9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9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81000" y="946503"/>
            <a:ext cx="42572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Аральское </a:t>
            </a:r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море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r>
              <a:rPr lang="ru-RU" sz="24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 августе 2014 </a:t>
            </a:r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г.</a:t>
            </a:r>
            <a:endParaRPr lang="ru-RU" sz="24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978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3377" y="1355304"/>
            <a:ext cx="3390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Площадь:</a:t>
            </a:r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68 </a:t>
            </a:r>
            <a:r>
              <a:rPr lang="ru-RU" sz="24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000 </a:t>
            </a:r>
            <a:r>
              <a:rPr lang="ru-RU" sz="2400" dirty="0" err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км²</a:t>
            </a:r>
            <a:endParaRPr lang="ru-RU" sz="24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3377" y="1793875"/>
            <a:ext cx="2393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Длина:</a:t>
            </a:r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426 км</a:t>
            </a:r>
            <a:endParaRPr lang="ru-RU" sz="24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3377" y="2277248"/>
            <a:ext cx="2707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Ширина:</a:t>
            </a:r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284 км</a:t>
            </a:r>
            <a:endParaRPr lang="ru-RU" sz="24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3377" y="2760621"/>
            <a:ext cx="2341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Глубина:</a:t>
            </a:r>
            <a:r>
              <a:rPr lang="ru-RU" sz="2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68 м</a:t>
            </a:r>
            <a:endParaRPr lang="ru-RU" sz="24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4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22" y="1175035"/>
            <a:ext cx="2751902" cy="3199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1" name="AutoShape 28" descr="http://s19.rimg.info/625530bdc4096c98467b2e0537a7c9cd.gif"/>
          <p:cNvSpPr>
            <a:spLocks noChangeAspect="1" noChangeArrowheads="1"/>
          </p:cNvSpPr>
          <p:nvPr/>
        </p:nvSpPr>
        <p:spPr bwMode="auto">
          <a:xfrm>
            <a:off x="6128861" y="1918304"/>
            <a:ext cx="362663" cy="36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20014" y="272754"/>
            <a:ext cx="4285455" cy="2008214"/>
            <a:chOff x="1685509" y="272754"/>
            <a:chExt cx="4285455" cy="2008214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1685509" y="272754"/>
              <a:ext cx="4285455" cy="2008214"/>
              <a:chOff x="1695236" y="238875"/>
              <a:chExt cx="4285455" cy="2008214"/>
            </a:xfrm>
          </p:grpSpPr>
          <p:sp>
            <p:nvSpPr>
              <p:cNvPr id="60" name="Выноска-облако 59"/>
              <p:cNvSpPr/>
              <p:nvPr/>
            </p:nvSpPr>
            <p:spPr>
              <a:xfrm>
                <a:off x="1695236" y="238875"/>
                <a:ext cx="4285455" cy="2008214"/>
              </a:xfrm>
              <a:prstGeom prst="cloudCallout">
                <a:avLst>
                  <a:gd name="adj1" fmla="val 61131"/>
                  <a:gd name="adj2" fmla="val 6135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endParaRPr>
              </a:p>
            </p:txBody>
          </p:sp>
          <p:pic>
            <p:nvPicPr>
              <p:cNvPr id="6186" name="Picture 42" descr="https://img-fotki.yandex.ru/get/4311/marya-foygl.39/0_25a22_b8e44257_S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7689" y="644163"/>
                <a:ext cx="706581" cy="9733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188" name="Picture 44" descr="https://s-media-cache-ak0.pinimg.com/originals/d0/a1/d2/d0a1d2911528cd98e07518dda0b35846.jpg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688" y="980953"/>
              <a:ext cx="798144" cy="670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879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7724" y="322362"/>
            <a:ext cx="1190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1989 </a:t>
            </a:r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г.</a:t>
            </a:r>
            <a:endParaRPr lang="ru-RU" sz="24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88603" y="322362"/>
            <a:ext cx="1190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2003 г.</a:t>
            </a:r>
            <a:endParaRPr lang="ru-RU" sz="24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29483" y="322361"/>
            <a:ext cx="1190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2009 г.</a:t>
            </a:r>
            <a:endParaRPr lang="ru-RU" sz="24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11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7724" y="322362"/>
            <a:ext cx="1190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1989 </a:t>
            </a:r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г.</a:t>
            </a:r>
            <a:endParaRPr lang="ru-RU" sz="24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88603" y="322362"/>
            <a:ext cx="1190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2003 г.</a:t>
            </a:r>
            <a:endParaRPr lang="ru-RU" sz="24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29483" y="322361"/>
            <a:ext cx="1190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2009 г.</a:t>
            </a:r>
            <a:endParaRPr lang="ru-RU" sz="24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763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5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2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7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9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6000" r="-7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0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65" y="1774621"/>
            <a:ext cx="1496291" cy="26117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773" y="1648476"/>
            <a:ext cx="1356139" cy="28640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1" name="AutoShape 28" descr="http://s19.rimg.info/625530bdc4096c98467b2e0537a7c9cd.gif"/>
          <p:cNvSpPr>
            <a:spLocks noChangeAspect="1" noChangeArrowheads="1"/>
          </p:cNvSpPr>
          <p:nvPr/>
        </p:nvSpPr>
        <p:spPr bwMode="auto">
          <a:xfrm>
            <a:off x="6128861" y="1918304"/>
            <a:ext cx="362663" cy="36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2681" y="3080513"/>
            <a:ext cx="1894462" cy="1894462"/>
          </a:xfrm>
          <a:prstGeom prst="rect">
            <a:avLst/>
          </a:prstGeom>
        </p:spPr>
      </p:pic>
      <p:sp>
        <p:nvSpPr>
          <p:cNvPr id="15" name="Выноска-облако 14"/>
          <p:cNvSpPr/>
          <p:nvPr/>
        </p:nvSpPr>
        <p:spPr>
          <a:xfrm>
            <a:off x="2177658" y="272374"/>
            <a:ext cx="2632585" cy="1069751"/>
          </a:xfrm>
          <a:prstGeom prst="cloudCallout">
            <a:avLst>
              <a:gd name="adj1" fmla="val -18402"/>
              <a:gd name="adj2" fmla="val 929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30525" y="545639"/>
            <a:ext cx="1726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Он будет нашим королём!</a:t>
            </a:r>
            <a:endParaRPr lang="ru-RU" sz="14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pic>
        <p:nvPicPr>
          <p:cNvPr id="7170" name="Picture 2" descr="http://img-fotki.yandex.ru/get/9219/981986.53/0_88b1a_3705073d_ori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969" y="2469929"/>
            <a:ext cx="1661758" cy="222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22" y="1175035"/>
            <a:ext cx="2751902" cy="319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0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://img1.liveinternet.ru/images/attach/c/7/97/558/97558899_luzha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21" y="374040"/>
            <a:ext cx="4899151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86" b="27738"/>
          <a:stretch/>
        </p:blipFill>
        <p:spPr>
          <a:xfrm rot="4641849">
            <a:off x="4012908" y="623712"/>
            <a:ext cx="769130" cy="1009371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1524474" y="1070989"/>
            <a:ext cx="387399" cy="484223"/>
          </a:xfrm>
          <a:prstGeom prst="line">
            <a:avLst/>
          </a:prstGeom>
          <a:ln w="7302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113" y="2439260"/>
            <a:ext cx="4315834" cy="21315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078" name="Picture 6" descr="http://img-fotki.yandex.ru/get/6510/16969765.65/0_69611_494c95de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3164">
            <a:off x="2075345" y="468282"/>
            <a:ext cx="4100206" cy="328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://gallery.yopriceville.com/downloadfullsize/send/88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 rot="17868421">
            <a:off x="4035294" y="2278663"/>
            <a:ext cx="2954336" cy="2125131"/>
            <a:chOff x="10166846" y="-854275"/>
            <a:chExt cx="2954336" cy="2125131"/>
          </a:xfrm>
        </p:grpSpPr>
        <p:pic>
          <p:nvPicPr>
            <p:cNvPr id="6" name="Picture 8" descr="http://s58.radikal.ru/i159/1110/cf/cc3d4e03da2a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6846" y="-854275"/>
              <a:ext cx="2954336" cy="2125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 rot="21385999">
              <a:off x="10449064" y="446052"/>
              <a:ext cx="259808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800" dirty="0" smtClean="0">
                  <a:solidFill>
                    <a:srgbClr val="FF0000"/>
                  </a:solidFill>
                  <a:effectLst>
                    <a:glow rad="101600">
                      <a:prstClr val="white"/>
                    </a:glow>
                  </a:effectLst>
                  <a:latin typeface="DS BroadBrush" panose="03090802040305080204" pitchFamily="66" charset="0"/>
                </a:rPr>
                <a:t>ЧЕЛОВЕК</a:t>
              </a:r>
            </a:p>
            <a:p>
              <a:pPr algn="ctr"/>
              <a:r>
                <a:rPr lang="ru-RU" sz="1800" dirty="0" smtClean="0">
                  <a:solidFill>
                    <a:srgbClr val="FF0000"/>
                  </a:solidFill>
                  <a:effectLst>
                    <a:glow rad="101600">
                      <a:prstClr val="white"/>
                    </a:glow>
                  </a:effectLst>
                  <a:latin typeface="DS BroadBrush" panose="03090802040305080204" pitchFamily="66" charset="0"/>
                </a:rPr>
                <a:t>Царь природы</a:t>
              </a:r>
              <a:endParaRPr lang="ru-RU" sz="1200" dirty="0">
                <a:solidFill>
                  <a:srgbClr val="FF0000"/>
                </a:solidFill>
                <a:effectLst>
                  <a:glow rad="101600">
                    <a:prstClr val="white"/>
                  </a:glow>
                </a:effectLst>
                <a:latin typeface="DS BroadBrush" panose="03090802040305080204" pitchFamily="66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465" y="1607364"/>
            <a:ext cx="2751902" cy="3199086"/>
          </a:xfrm>
          <a:prstGeom prst="rect">
            <a:avLst/>
          </a:prstGeom>
        </p:spPr>
      </p:pic>
      <p:pic>
        <p:nvPicPr>
          <p:cNvPr id="3084" name="Picture 12" descr="http://vignette1.wikia.nocookie.net/proekt-v/images/1/15/Trash_b.png/revision/latest?cb=20140611133046&amp;path-prefix=ru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356327"/>
            <a:ext cx="162877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540" y="3791802"/>
            <a:ext cx="1073793" cy="1109586"/>
          </a:xfrm>
          <a:prstGeom prst="rect">
            <a:avLst/>
          </a:prstGeom>
        </p:spPr>
      </p:pic>
      <p:pic>
        <p:nvPicPr>
          <p:cNvPr id="3090" name="Picture 18" descr="http://abali.ru/wp-content/uploads/2010/12/znak-radiaciya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3724">
            <a:off x="957098" y="485984"/>
            <a:ext cx="900192" cy="78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074" b="41384"/>
          <a:stretch/>
        </p:blipFill>
        <p:spPr>
          <a:xfrm>
            <a:off x="3264008" y="883635"/>
            <a:ext cx="890894" cy="72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3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19074" y="306642"/>
            <a:ext cx="3505852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экология?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438325" y="1563419"/>
            <a:ext cx="49424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DA389"/>
                </a:solidFill>
              </a:rPr>
              <a:t>Экология </a:t>
            </a:r>
            <a:r>
              <a:rPr lang="ru-RU" sz="2000" dirty="0">
                <a:solidFill>
                  <a:prstClr val="black"/>
                </a:solidFill>
              </a:rPr>
              <a:t>– это наука об отношениях живых организмов и их сообществ между собой и с окружающей средой. </a:t>
            </a:r>
          </a:p>
        </p:txBody>
      </p:sp>
      <p:pic>
        <p:nvPicPr>
          <p:cNvPr id="77" name="Picture 8" descr="https://pixabay.com/static/uploads/photo/2013/07/13/12/05/earth-159123_6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8" y="1311458"/>
            <a:ext cx="2196263" cy="288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38324" y="2751631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</a:rPr>
              <a:t>В настоящее время чаще всего под </a:t>
            </a:r>
            <a:r>
              <a:rPr lang="ru-RU" sz="2000" dirty="0">
                <a:solidFill>
                  <a:srgbClr val="0DA389"/>
                </a:solidFill>
              </a:rPr>
              <a:t>экологией</a:t>
            </a:r>
            <a:r>
              <a:rPr lang="ru-RU" sz="2000" dirty="0">
                <a:solidFill>
                  <a:prstClr val="black"/>
                </a:solidFill>
              </a:rPr>
              <a:t> понимаются, прежде всего, вопросы, связанные с охраной окружающей среды.</a:t>
            </a:r>
          </a:p>
        </p:txBody>
      </p:sp>
    </p:spTree>
    <p:extLst>
      <p:ext uri="{BB962C8B-B14F-4D97-AF65-F5344CB8AC3E}">
        <p14:creationId xmlns:p14="http://schemas.microsoft.com/office/powerpoint/2010/main" val="398662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7571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В чём проявляется наиболее серьёзное воздействие человека на природу?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2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111979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209552" y="2684049"/>
            <a:ext cx="40564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Загрязнение атмосферы</a:t>
            </a:r>
            <a:r>
              <a:rPr lang="ru-RU" sz="2000" dirty="0">
                <a:solidFill>
                  <a:prstClr val="black"/>
                </a:solidFill>
              </a:rPr>
              <a:t>, воды и </a:t>
            </a:r>
            <a:r>
              <a:rPr lang="ru-RU" sz="2000" dirty="0" smtClean="0">
                <a:solidFill>
                  <a:prstClr val="black"/>
                </a:solidFill>
              </a:rPr>
              <a:t>почвы.</a:t>
            </a:r>
            <a:endParaRPr lang="ru-RU" sz="2000" dirty="0">
              <a:solidFill>
                <a:prstClr val="black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68313" y="1235696"/>
            <a:ext cx="3140332" cy="3604592"/>
            <a:chOff x="5336599" y="1093555"/>
            <a:chExt cx="3140332" cy="360459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91576">
              <a:off x="5504794" y="2581945"/>
              <a:ext cx="1478553" cy="1744692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6599" y="1093555"/>
              <a:ext cx="3140332" cy="36045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3"/>
            <a:stretch/>
          </p:blipFill>
          <p:spPr>
            <a:xfrm>
              <a:off x="6233115" y="3109728"/>
              <a:ext cx="2243815" cy="1462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09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638377" y="236744"/>
            <a:ext cx="3724372" cy="4567031"/>
            <a:chOff x="2709814" y="0"/>
            <a:chExt cx="3724372" cy="4567031"/>
          </a:xfrm>
        </p:grpSpPr>
        <p:pic>
          <p:nvPicPr>
            <p:cNvPr id="2056" name="Picture 8" descr="http://atotarho12.narod.ru/clipart/p/plan/planet1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814" y="839236"/>
              <a:ext cx="3724372" cy="3727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612" y="0"/>
              <a:ext cx="2751902" cy="31990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869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537" y="767256"/>
            <a:ext cx="4813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prstClr val="black"/>
                </a:solidFill>
                <a:latin typeface="Roboto Slab"/>
              </a:rPr>
              <a:t>ЧЁРНАЯ КНИГА</a:t>
            </a:r>
            <a:endParaRPr lang="ru-RU" sz="4400" b="1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421205" y="2621122"/>
            <a:ext cx="63015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За последние </a:t>
            </a:r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500 </a:t>
            </a:r>
            <a:r>
              <a:rPr lang="ru-RU" sz="2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лет полностью </a:t>
            </a:r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вымерло</a:t>
            </a:r>
            <a:r>
              <a:rPr lang="en-US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844 </a:t>
            </a:r>
            <a:r>
              <a:rPr lang="ru-RU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вида </a:t>
            </a:r>
            <a:r>
              <a:rPr lang="ru-RU" sz="2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животных и растений. 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1682</TotalTime>
  <Words>416</Words>
  <Application>Microsoft Office PowerPoint</Application>
  <PresentationFormat>Экран (16:9)</PresentationFormat>
  <Paragraphs>126</Paragraphs>
  <Slides>72</Slides>
  <Notes>57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9" baseType="lpstr">
      <vt:lpstr>DS BroadBrush</vt:lpstr>
      <vt:lpstr>Calibri</vt:lpstr>
      <vt:lpstr>Roboto Slab</vt:lpstr>
      <vt:lpstr>Open Sans</vt:lpstr>
      <vt:lpstr>Arial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129</cp:revision>
  <dcterms:created xsi:type="dcterms:W3CDTF">2015-07-21T12:19:15Z</dcterms:created>
  <dcterms:modified xsi:type="dcterms:W3CDTF">2016-03-04T06:14:05Z</dcterms:modified>
</cp:coreProperties>
</file>