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 Slab" pitchFamily="2" charset="0"/>
      <p:regular r:id="rId47"/>
    </p:embeddedFont>
    <p:embeddedFont>
      <p:font typeface="BrushScriptUkrain" panose="02027200000000000000" pitchFamily="18" charset="0"/>
      <p:regular r:id="rId48"/>
    </p:embeddedFont>
    <p:embeddedFont>
      <p:font typeface="Adobe Naskh Medium" panose="01010101010101010101" pitchFamily="50" charset="-78"/>
      <p:regular r:id="rId49"/>
    </p:embeddedFont>
    <p:embeddedFont>
      <p:font typeface="Open Sans" panose="020B0606030504020204" pitchFamily="34" charset="0"/>
      <p:regular r:id="rId50"/>
      <p:bold r:id="rId51"/>
      <p:italic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84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41AE9-BB2F-457B-8949-4314BDFB85E9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56765-82ED-4BC3-8C18-48F1AFE2C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0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4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0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71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0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3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44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35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2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30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3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66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81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39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95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9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73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93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53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67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38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43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94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7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3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6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5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4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81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2.jpeg"/><Relationship Id="rId7" Type="http://schemas.openxmlformats.org/officeDocument/2006/relationships/image" Target="../media/image3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81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931705" y="866775"/>
            <a:ext cx="7280591" cy="3409950"/>
            <a:chOff x="818001" y="940941"/>
            <a:chExt cx="7280591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5340405" y="2107307"/>
              <a:ext cx="275818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Человек и экономика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039235" y="583737"/>
            <a:ext cx="299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Экономика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521" y="1335208"/>
            <a:ext cx="487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Исследует экономическую сущность человека, его место и роль в экономической системе, его экономические потребности и интересы                 и так далее.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23" y="1598195"/>
            <a:ext cx="551244" cy="5512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39521" y="2603598"/>
            <a:ext cx="47934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Ч</a:t>
            </a:r>
            <a:r>
              <a:rPr lang="ru-RU" sz="1600" dirty="0" smtClean="0">
                <a:solidFill>
                  <a:srgbClr val="0DA389"/>
                </a:solidFill>
              </a:rPr>
              <a:t>еловек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– это главный творческий субъект экономики, который владеет свободой выбора и принимает экономически </a:t>
            </a:r>
            <a:r>
              <a:rPr lang="ru-RU" sz="1600" dirty="0" smtClean="0">
                <a:solidFill>
                  <a:prstClr val="black"/>
                </a:solidFill>
              </a:rPr>
              <a:t>рациональные и </a:t>
            </a:r>
            <a:r>
              <a:rPr lang="ru-RU" sz="1600" dirty="0">
                <a:solidFill>
                  <a:prstClr val="black"/>
                </a:solidFill>
              </a:rPr>
              <a:t>оптимальные решения с учётом всех имеющихся возможностей и условий, согласно своим личным </a:t>
            </a:r>
            <a:r>
              <a:rPr lang="ru-RU" sz="1600" dirty="0" smtClean="0">
                <a:solidFill>
                  <a:prstClr val="black"/>
                </a:solidFill>
              </a:rPr>
              <a:t>интересам, </a:t>
            </a:r>
            <a:r>
              <a:rPr lang="ru-RU" sz="1600" dirty="0">
                <a:solidFill>
                  <a:prstClr val="black"/>
                </a:solidFill>
              </a:rPr>
              <a:t>целям и приоритетам.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23" y="3235917"/>
            <a:ext cx="551244" cy="551244"/>
          </a:xfrm>
          <a:prstGeom prst="rect">
            <a:avLst/>
          </a:prstGeom>
        </p:spPr>
      </p:pic>
      <p:pic>
        <p:nvPicPr>
          <p:cNvPr id="9" name="Picture 2" descr="https://upload.wikimedia.org/wikipedia/commons/thumb/f/f1/Portale_Leonardo_da_Vinci.png/1030px-Portale_Leonardo_da_Vinc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6" y="812214"/>
            <a:ext cx="3092870" cy="351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97" y="1159403"/>
            <a:ext cx="2605524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174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01" y="1209528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6648450" y="2161909"/>
            <a:ext cx="2512743" cy="2368224"/>
            <a:chOff x="6648450" y="2161909"/>
            <a:chExt cx="2512743" cy="2368224"/>
          </a:xfrm>
        </p:grpSpPr>
        <p:grpSp>
          <p:nvGrpSpPr>
            <p:cNvPr id="5" name="Группа 4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Прямоугольник 20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44" y="733425"/>
            <a:ext cx="660073" cy="135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" y="998721"/>
            <a:ext cx="1163188" cy="116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76" y="2244195"/>
            <a:ext cx="1380331" cy="18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3" y="3305175"/>
            <a:ext cx="787854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62" y="2888369"/>
            <a:ext cx="1638229" cy="107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>
            <a:off x="410328" y="3214546"/>
            <a:ext cx="8316444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10" descr="http://img-fotki.yandex.ru/get/6428/20573769.2f/0_8fcce_b29d923c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08" y="1614385"/>
            <a:ext cx="1505603" cy="15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37897" y="3754620"/>
            <a:ext cx="16655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>
                <a:solidFill>
                  <a:prstClr val="black"/>
                </a:solidFill>
              </a:rPr>
              <a:t>ПРОИЗВОДСТВО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31050" y="3754620"/>
            <a:ext cx="16748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РАСПРЕДЕЛЕНИЕ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92085" y="3736434"/>
            <a:ext cx="825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ОБМЕН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604105" y="3754620"/>
            <a:ext cx="14587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>
                <a:solidFill>
                  <a:prstClr val="black"/>
                </a:solidFill>
              </a:rPr>
              <a:t>ПОТРЕБЛЕНИЕ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975" y="2020914"/>
            <a:ext cx="1067035" cy="114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naeshsya.net/images/ptica-zharenaya_277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27" y="665931"/>
            <a:ext cx="4035347" cy="269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59" y="2480541"/>
            <a:ext cx="1042302" cy="93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8" name="Picture 8" descr="http://dinastiya58.ru/media/lath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0" y="1506290"/>
            <a:ext cx="1855879" cy="15854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30225" y="3189240"/>
            <a:ext cx="25026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Производство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55" y="347991"/>
            <a:ext cx="1125952" cy="18397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09" y="2656037"/>
            <a:ext cx="1098123" cy="1885848"/>
          </a:xfrm>
          <a:prstGeom prst="rect">
            <a:avLst/>
          </a:prstGeom>
        </p:spPr>
      </p:pic>
      <p:pic>
        <p:nvPicPr>
          <p:cNvPr id="5122" name="Picture 2" descr="http://www.mini.by/_common/_shared_files/product_presentation/mini_f56/cooper_s/intro/car_back_left_sid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85" y="3091741"/>
            <a:ext cx="3634519" cy="18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углом 3"/>
          <p:cNvSpPr/>
          <p:nvPr/>
        </p:nvSpPr>
        <p:spPr>
          <a:xfrm>
            <a:off x="1205609" y="606866"/>
            <a:ext cx="2248790" cy="785124"/>
          </a:xfrm>
          <a:prstGeom prst="ben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2" name="Стрелка углом 61"/>
          <p:cNvSpPr/>
          <p:nvPr/>
        </p:nvSpPr>
        <p:spPr>
          <a:xfrm rot="10800000" flipH="1">
            <a:off x="1205609" y="3742866"/>
            <a:ext cx="2231984" cy="784800"/>
          </a:xfrm>
          <a:prstGeom prst="ben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82" y="1707182"/>
            <a:ext cx="986035" cy="986035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6510120" y="2819908"/>
            <a:ext cx="247716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e-BY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Для кого производить?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70" y="861181"/>
            <a:ext cx="2431811" cy="16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2" grpId="0" animBg="1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4" name="Picture 4" descr="http://school15zav.edusite.ru/images/01f31e9621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8314" y="2102988"/>
            <a:ext cx="2368855" cy="244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92" y="620707"/>
            <a:ext cx="1960296" cy="110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17" y="590264"/>
            <a:ext cx="1960296" cy="1101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2" y="3452272"/>
            <a:ext cx="1960297" cy="1096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92" y="3451080"/>
            <a:ext cx="1966852" cy="110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3" y="619268"/>
            <a:ext cx="1946700" cy="110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7" y="2037463"/>
            <a:ext cx="1960296" cy="1099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92" y="2037083"/>
            <a:ext cx="1960296" cy="1100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8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410" y="263986"/>
            <a:ext cx="1067035" cy="114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18" y="517712"/>
            <a:ext cx="1042302" cy="93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0800000">
            <a:off x="1058469" y="1496604"/>
            <a:ext cx="1008000" cy="330984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2785985" y="3326130"/>
            <a:ext cx="1008000" cy="14803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6" descr="http://mikrozayminfo.com/wp-content/uploads/2014/01/mikrozaymy-na-sche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34" y="678515"/>
            <a:ext cx="1191269" cy="73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19" y="2231737"/>
            <a:ext cx="977766" cy="91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20305" y="1143252"/>
            <a:ext cx="15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ПОТРЕБНОСТИ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52584" y="3084940"/>
            <a:ext cx="1894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УДОВЛЕТВОРЕНИЕ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31003" y="792264"/>
            <a:ext cx="5617180" cy="3785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Потребность в пище отдельного человека ограничена всегда тесными пределами человеческого желудка, но стремление к комфорту и </a:t>
            </a:r>
            <a:r>
              <a:rPr lang="ru-RU" sz="2400" dirty="0" smtClean="0">
                <a:solidFill>
                  <a:prstClr val="black"/>
                </a:solidFill>
              </a:rPr>
              <a:t>украшениям</a:t>
            </a:r>
            <a:r>
              <a:rPr lang="ru-RU" sz="2400" dirty="0">
                <a:solidFill>
                  <a:prstClr val="black"/>
                </a:solidFill>
              </a:rPr>
              <a:t>, желание иметь хорошую квартиру, наряды, экипажи и обстановку, </a:t>
            </a:r>
            <a:r>
              <a:rPr lang="ru-RU" sz="2400" dirty="0" smtClean="0">
                <a:solidFill>
                  <a:prstClr val="black"/>
                </a:solidFill>
              </a:rPr>
              <a:t>кажется, </a:t>
            </a:r>
            <a:r>
              <a:rPr lang="ru-RU" sz="2400" dirty="0">
                <a:solidFill>
                  <a:prstClr val="black"/>
                </a:solidFill>
              </a:rPr>
              <a:t>вовсе не имеет границ или по крайней мере определённых </a:t>
            </a:r>
            <a:r>
              <a:rPr lang="ru-RU" sz="2400" dirty="0" smtClean="0">
                <a:solidFill>
                  <a:prstClr val="black"/>
                </a:solidFill>
              </a:rPr>
              <a:t>границ.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490207" y="134176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А. Смит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(1723–1790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194" name="Picture 2" descr="http://www.universitystory.gla.ac.uk/images/UGSP00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8" y="1065840"/>
            <a:ext cx="2811018" cy="3238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123062" y="1246422"/>
            <a:ext cx="2319374" cy="2493987"/>
            <a:chOff x="348081" y="332225"/>
            <a:chExt cx="3377399" cy="3545827"/>
          </a:xfrm>
        </p:grpSpPr>
        <p:pic>
          <p:nvPicPr>
            <p:cNvPr id="25" name="Picture 2" descr="http://dovosp.ru/insertfiles/images/articles/for_teachers/occupation_teacher/business_game_will_teach_us_to_easily/business_game_will_teach_us_to_easil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8081" y="644346"/>
              <a:ext cx="2796964" cy="32337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037" y="332225"/>
              <a:ext cx="1517443" cy="3545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4719732" y="1246422"/>
            <a:ext cx="3771444" cy="2493987"/>
            <a:chOff x="4725715" y="1253957"/>
            <a:chExt cx="3889900" cy="2464698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821" y="1253957"/>
              <a:ext cx="1470794" cy="2464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Picture 6" descr="http://www.td-osz.ru/files/img/lent/Alligator-300U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5715" y="1622453"/>
              <a:ext cx="2419106" cy="1998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3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0" y="812409"/>
            <a:ext cx="1975958" cy="31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1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3" name="Стрелка вправо 42"/>
          <p:cNvSpPr/>
          <p:nvPr/>
        </p:nvSpPr>
        <p:spPr>
          <a:xfrm>
            <a:off x="2338613" y="3080558"/>
            <a:ext cx="5607170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Стрелка вправо 43"/>
          <p:cNvSpPr/>
          <p:nvPr/>
        </p:nvSpPr>
        <p:spPr>
          <a:xfrm>
            <a:off x="4325913" y="1009290"/>
            <a:ext cx="1482607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Picture 2" descr="http://s1.e-monsite.com/2009/06/16/11/80831450015-gi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17" y="2567190"/>
            <a:ext cx="1151625" cy="20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r="19657"/>
          <a:stretch/>
        </p:blipFill>
        <p:spPr>
          <a:xfrm>
            <a:off x="4704355" y="3162105"/>
            <a:ext cx="981277" cy="96298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0" y="2915486"/>
            <a:ext cx="1697248" cy="127293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2564" r="2386" b="3459"/>
          <a:stretch/>
        </p:blipFill>
        <p:spPr>
          <a:xfrm>
            <a:off x="6019879" y="2736614"/>
            <a:ext cx="1124607" cy="1630680"/>
          </a:xfrm>
          <a:prstGeom prst="rect">
            <a:avLst/>
          </a:prstGeom>
        </p:spPr>
      </p:pic>
      <p:pic>
        <p:nvPicPr>
          <p:cNvPr id="49" name="Picture 2" descr="http://s1.e-monsite.com/2009/06/16/11/80831450015-gi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20" y="445053"/>
            <a:ext cx="1151625" cy="20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50" y="594488"/>
            <a:ext cx="1975275" cy="143268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" y="2567190"/>
            <a:ext cx="197527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0414" y="223838"/>
            <a:ext cx="8683172" cy="4695825"/>
            <a:chOff x="230414" y="447675"/>
            <a:chExt cx="8683172" cy="4695825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907294" y="3459917"/>
              <a:ext cx="7694613" cy="1343858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230414" y="1980710"/>
              <a:ext cx="8683172" cy="911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Экономика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сознательно построенная людьми система их жизнеобеспечения.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447675"/>
              <a:ext cx="1440000" cy="1440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573" y="3059213"/>
              <a:ext cx="1056664" cy="181464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71" y="3059213"/>
              <a:ext cx="1098123" cy="1885848"/>
            </a:xfrm>
            <a:prstGeom prst="rect">
              <a:avLst/>
            </a:prstGeom>
          </p:spPr>
        </p:pic>
        <p:pic>
          <p:nvPicPr>
            <p:cNvPr id="6146" name="Picture 2" descr="http://inpress.ua/uploads/news/2014/02/17/386e3c4d13269ad478274bc8c18a5bf43da766c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096" y="3059213"/>
              <a:ext cx="3698875" cy="208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2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0414" y="1756873"/>
            <a:ext cx="8683172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Участие людей в процессе труда – это важнейшая экономическая роль человека.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23838"/>
            <a:ext cx="1440000" cy="1440000"/>
          </a:xfrm>
          <a:prstGeom prst="rect">
            <a:avLst/>
          </a:prstGeom>
        </p:spPr>
      </p:pic>
      <p:pic>
        <p:nvPicPr>
          <p:cNvPr id="10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0" y="3032266"/>
            <a:ext cx="2502610" cy="164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5777182" y="2668405"/>
            <a:ext cx="2512743" cy="2368224"/>
            <a:chOff x="6648450" y="2161909"/>
            <a:chExt cx="2512743" cy="2368224"/>
          </a:xfrm>
        </p:grpSpPr>
        <p:grpSp>
          <p:nvGrpSpPr>
            <p:cNvPr id="12" name="Группа 11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Прямоугольник 12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4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39" y="324625"/>
            <a:ext cx="5325122" cy="3872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777182" y="2668405"/>
            <a:ext cx="2512743" cy="2368224"/>
            <a:chOff x="6648450" y="2161909"/>
            <a:chExt cx="2512743" cy="2368224"/>
          </a:xfrm>
        </p:grpSpPr>
        <p:grpSp>
          <p:nvGrpSpPr>
            <p:cNvPr id="17" name="Группа 16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24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0" y="3032266"/>
            <a:ext cx="2502610" cy="164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81094" y="1257352"/>
            <a:ext cx="5445730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Бранил Гомера, </a:t>
            </a:r>
            <a:r>
              <a:rPr lang="ru-RU" sz="2400" dirty="0" err="1">
                <a:solidFill>
                  <a:prstClr val="black"/>
                </a:solidFill>
                <a:latin typeface="Roboto Slab"/>
              </a:rPr>
              <a:t>Феокрита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;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Зато читал Адама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Смита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И был глубокой эконом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,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То есть умел судить о том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,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Как государство богатеет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,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И чем </a:t>
            </a:r>
            <a:r>
              <a:rPr lang="ru-RU" sz="2400" dirty="0" err="1">
                <a:solidFill>
                  <a:prstClr val="black"/>
                </a:solidFill>
                <a:latin typeface="Roboto Slab"/>
              </a:rPr>
              <a:t>живет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, и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почему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Не нужно золота ему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,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Когда простой продукт имеет.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171032" y="134176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А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С</a:t>
            </a:r>
            <a:r>
              <a:rPr lang="ru-RU" sz="2400" dirty="0" smtClean="0">
                <a:solidFill>
                  <a:prstClr val="black"/>
                </a:solidFill>
              </a:rPr>
              <a:t>. Пушкин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(1799–1837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30" name="Picture 6" descr="http://cdn.topwar.ru/uploads/posts/2013-03/1363147743_pushk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-867" r="22386" b="867"/>
          <a:stretch/>
        </p:blipFill>
        <p:spPr bwMode="auto">
          <a:xfrm>
            <a:off x="775992" y="1078524"/>
            <a:ext cx="2520100" cy="34046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0414" y="1756873"/>
            <a:ext cx="8683172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Человек является основной производительной силой в экономике.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23838"/>
            <a:ext cx="1440000" cy="1440000"/>
          </a:xfrm>
          <a:prstGeom prst="rect">
            <a:avLst/>
          </a:prstGeom>
        </p:spPr>
      </p:pic>
      <p:pic>
        <p:nvPicPr>
          <p:cNvPr id="10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0" y="3032266"/>
            <a:ext cx="2502610" cy="164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5777182" y="2668405"/>
            <a:ext cx="2512743" cy="2368224"/>
            <a:chOff x="6648450" y="2161909"/>
            <a:chExt cx="2512743" cy="2368224"/>
          </a:xfrm>
        </p:grpSpPr>
        <p:grpSp>
          <p:nvGrpSpPr>
            <p:cNvPr id="12" name="Группа 11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Прямоугольник 12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16" name="Picture 2" descr="http://inpress.ua/uploads/news/2014/02/17/386e3c4d13269ad478274bc8c18a5bf43da766c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15" y="3341950"/>
            <a:ext cx="2598971" cy="14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43300" y="1960901"/>
            <a:ext cx="544573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Нельзя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считать себя грамотным человеком без знаний о том, как устроена наша экономическая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жизнь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261564" y="139991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В. </a:t>
            </a:r>
            <a:r>
              <a:rPr lang="ru-RU" sz="2400" dirty="0">
                <a:solidFill>
                  <a:prstClr val="black"/>
                </a:solidFill>
              </a:rPr>
              <a:t>С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Автономов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362" name="Picture 2" descr="http://lib.fedpress.ru/sites/lib/files/imagecache/image_185x210/imgp27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5" y="1282147"/>
            <a:ext cx="2698175" cy="3062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0" y="812409"/>
            <a:ext cx="1975958" cy="31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5040313" y="1418603"/>
            <a:ext cx="3817603" cy="2508616"/>
            <a:chOff x="5040313" y="1418603"/>
            <a:chExt cx="3817603" cy="2508616"/>
          </a:xfrm>
        </p:grpSpPr>
        <p:pic>
          <p:nvPicPr>
            <p:cNvPr id="2050" name="Picture 2" descr="http://cliparts.co/cliparts/6iy/ogb/6iyogbjK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3" y="1418603"/>
              <a:ext cx="3817603" cy="2508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44004" y="2522870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38496" y="1783173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57143" y="1450847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97819" y="2923863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35262" y="3406305"/>
              <a:ext cx="1656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prstClr val="black"/>
                  </a:solidFill>
                </a:rPr>
                <a:t>ЭКОНОМИКА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97819" y="2128030"/>
              <a:ext cx="1652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0414" y="223838"/>
            <a:ext cx="8683172" cy="4695825"/>
            <a:chOff x="230414" y="447675"/>
            <a:chExt cx="8683172" cy="4695825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907294" y="3459917"/>
              <a:ext cx="7694613" cy="1343858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230414" y="1980710"/>
              <a:ext cx="8683172" cy="911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Экономика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сознательно построенная людьми система их жизнеобеспечения.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447675"/>
              <a:ext cx="1440000" cy="1440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573" y="3059213"/>
              <a:ext cx="1056664" cy="181464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971" y="3059213"/>
              <a:ext cx="1098123" cy="1885848"/>
            </a:xfrm>
            <a:prstGeom prst="rect">
              <a:avLst/>
            </a:prstGeom>
          </p:spPr>
        </p:pic>
        <p:pic>
          <p:nvPicPr>
            <p:cNvPr id="6146" name="Picture 2" descr="http://inpress.ua/uploads/news/2014/02/17/386e3c4d13269ad478274bc8c18a5bf43da766c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096" y="3059213"/>
              <a:ext cx="3698875" cy="208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46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46058" y="313608"/>
            <a:ext cx="6251884" cy="4516284"/>
            <a:chOff x="1480182" y="290166"/>
            <a:chExt cx="6251884" cy="4516284"/>
          </a:xfrm>
        </p:grpSpPr>
        <p:pic>
          <p:nvPicPr>
            <p:cNvPr id="17" name="Picture 2" descr="http://galerey-room.ru/images/004629_141764318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182" y="1436096"/>
              <a:ext cx="2944914" cy="3222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://papus666.narod.ru/clipart/m/molb/molb00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760" y="290166"/>
              <a:ext cx="2727306" cy="4516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 rot="2133525">
            <a:off x="5006000" y="1475335"/>
            <a:ext cx="265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B9BD5">
                    <a:lumMod val="75000"/>
                  </a:srgbClr>
                </a:solidFill>
                <a:latin typeface="BrushScriptUkrain" panose="02027200000000000000" pitchFamily="18" charset="0"/>
              </a:rPr>
              <a:t>ЭКОНОМИКА</a:t>
            </a:r>
            <a:endParaRPr lang="ru-RU" sz="2400" b="1" dirty="0">
              <a:solidFill>
                <a:srgbClr val="5B9BD5">
                  <a:lumMod val="75000"/>
                </a:srgbClr>
              </a:solidFill>
              <a:latin typeface="BrushScriptUkrain" panose="020272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098" name="Picture 2" descr="https://upload.wikimedia.org/wikipedia/commons/thumb/f/f1/Portale_Leonardo_da_Vinci.png/1030px-Portale_Leonardo_da_Vinc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6" y="812214"/>
            <a:ext cx="3092870" cy="351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017780" y="295295"/>
            <a:ext cx="2994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Биологическое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явление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17780" y="2466478"/>
            <a:ext cx="2994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Социальное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явление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0161" y="1003181"/>
            <a:ext cx="5237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DA389"/>
                </a:solidFill>
              </a:rPr>
              <a:t>Человек</a:t>
            </a:r>
            <a:r>
              <a:rPr lang="ru-RU" sz="1600" dirty="0" smtClean="0">
                <a:solidFill>
                  <a:prstClr val="black"/>
                </a:solidFill>
              </a:rPr>
              <a:t> – это творение </a:t>
            </a:r>
            <a:r>
              <a:rPr lang="ru-RU" sz="1600" dirty="0">
                <a:solidFill>
                  <a:prstClr val="black"/>
                </a:solidFill>
              </a:rPr>
              <a:t>природы, </a:t>
            </a:r>
            <a:r>
              <a:rPr lang="ru-RU" sz="1600" dirty="0" smtClean="0">
                <a:solidFill>
                  <a:prstClr val="black"/>
                </a:solidFill>
              </a:rPr>
              <a:t>существо</a:t>
            </a:r>
            <a:r>
              <a:rPr lang="ru-RU" sz="1600" dirty="0">
                <a:solidFill>
                  <a:prstClr val="black"/>
                </a:solidFill>
              </a:rPr>
              <a:t>, наделённое рядом физических и умственных способностей, позволяющих ему </a:t>
            </a:r>
            <a:r>
              <a:rPr lang="ru-RU" sz="1600" dirty="0" err="1" smtClean="0">
                <a:solidFill>
                  <a:prstClr val="black"/>
                </a:solidFill>
              </a:rPr>
              <a:t>взаимо</a:t>
            </a:r>
            <a:r>
              <a:rPr lang="ru-RU" sz="1600" dirty="0" smtClean="0">
                <a:solidFill>
                  <a:prstClr val="black"/>
                </a:solidFill>
              </a:rPr>
              <a:t>-действовать </a:t>
            </a:r>
            <a:r>
              <a:rPr lang="ru-RU" sz="1600" dirty="0">
                <a:solidFill>
                  <a:prstClr val="black"/>
                </a:solidFill>
              </a:rPr>
              <a:t>с природой и жить по её законам.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16320" y="3174364"/>
            <a:ext cx="4996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Человек</a:t>
            </a:r>
            <a:r>
              <a:rPr lang="ru-RU" sz="1600" dirty="0">
                <a:solidFill>
                  <a:prstClr val="black"/>
                </a:solidFill>
              </a:rPr>
              <a:t> как социальное существо выступает частью общества. Он поддерживает отношения </a:t>
            </a:r>
            <a:r>
              <a:rPr lang="ru-RU" sz="1600" dirty="0" smtClean="0">
                <a:solidFill>
                  <a:prstClr val="black"/>
                </a:solidFill>
              </a:rPr>
              <a:t>с </a:t>
            </a:r>
            <a:r>
              <a:rPr lang="ru-RU" sz="1600" dirty="0">
                <a:solidFill>
                  <a:prstClr val="black"/>
                </a:solidFill>
              </a:rPr>
              <a:t>другими </a:t>
            </a:r>
            <a:r>
              <a:rPr lang="ru-RU" sz="1600" dirty="0" smtClean="0">
                <a:solidFill>
                  <a:prstClr val="black"/>
                </a:solidFill>
              </a:rPr>
              <a:t>людьми, выполняет </a:t>
            </a:r>
            <a:r>
              <a:rPr lang="ru-RU" sz="1600" dirty="0">
                <a:solidFill>
                  <a:prstClr val="black"/>
                </a:solidFill>
              </a:rPr>
              <a:t>и подчиняется законам, соблюдает </a:t>
            </a:r>
            <a:r>
              <a:rPr lang="ru-RU" sz="1600" dirty="0" smtClean="0">
                <a:solidFill>
                  <a:prstClr val="black"/>
                </a:solidFill>
              </a:rPr>
              <a:t>определённые </a:t>
            </a:r>
            <a:r>
              <a:rPr lang="ru-RU" sz="1600" dirty="0">
                <a:solidFill>
                  <a:prstClr val="black"/>
                </a:solidFill>
              </a:rPr>
              <a:t>моральные нормы и правила поведения, принятые в обществе.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56" y="1266168"/>
            <a:ext cx="551244" cy="5512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56" y="3683572"/>
            <a:ext cx="551244" cy="55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344</Words>
  <Application>Microsoft Office PowerPoint</Application>
  <PresentationFormat>Экран (16:9)</PresentationFormat>
  <Paragraphs>83</Paragraphs>
  <Slides>40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Calibri</vt:lpstr>
      <vt:lpstr>Roboto Slab</vt:lpstr>
      <vt:lpstr>BrushScriptUkrain</vt:lpstr>
      <vt:lpstr>Arial</vt:lpstr>
      <vt:lpstr>Adobe Naskh Medium</vt:lpstr>
      <vt:lpstr>Open Sans</vt:lpstr>
      <vt:lpstr>DS Greece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2016-03-04T06:17:41Z</dcterms:modified>
</cp:coreProperties>
</file>