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0" r:id="rId3"/>
    <p:sldId id="274" r:id="rId4"/>
    <p:sldId id="273" r:id="rId5"/>
    <p:sldId id="272" r:id="rId6"/>
    <p:sldId id="271" r:id="rId7"/>
    <p:sldId id="261" r:id="rId8"/>
    <p:sldId id="280" r:id="rId9"/>
    <p:sldId id="279" r:id="rId10"/>
    <p:sldId id="281" r:id="rId11"/>
    <p:sldId id="278" r:id="rId12"/>
    <p:sldId id="27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CC"/>
    <a:srgbClr val="99FFCC"/>
    <a:srgbClr val="B3FFFF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4" autoAdjust="0"/>
    <p:restoredTop sz="94660"/>
  </p:normalViewPr>
  <p:slideViewPr>
    <p:cSldViewPr showGuides="1">
      <p:cViewPr>
        <p:scale>
          <a:sx n="100" d="100"/>
          <a:sy n="100" d="100"/>
        </p:scale>
        <p:origin x="-110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695D4-20CD-4FE7-A0E8-5FA9989844B6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5003-1F60-4B1D-B44F-3F6A48002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5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05003-1F60-4B1D-B44F-3F6A480020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8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6945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85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0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516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50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0546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53953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016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01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0509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6EC84-8D0D-4A49-942E-D6B4BC88870F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BA17-70C3-4C8A-8BB0-1C34A7079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8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923910" y="1276735"/>
            <a:ext cx="5112528" cy="2383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600" b="1" dirty="0">
              <a:solidFill>
                <a:srgbClr val="00153E"/>
              </a:solidFill>
              <a:latin typeface="Arial" pitchFamily="34" charset="0"/>
              <a:ea typeface="Roboto Slab" pitchFamily="2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35596" y="339502"/>
            <a:ext cx="7272808" cy="11521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Право. </a:t>
            </a:r>
            <a:b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 обобщения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06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779379" y="102543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 праве главное – справедливость.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733" y="483519"/>
            <a:ext cx="3804219" cy="3600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 Максимы права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 flipH="1">
            <a:off x="486502" y="1106425"/>
            <a:ext cx="264360" cy="20734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432" y="1373055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 есть искусство добра и справедливости.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 flipH="1">
            <a:off x="492555" y="1454049"/>
            <a:ext cx="264360" cy="20734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432" y="1773165"/>
            <a:ext cx="810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Предписания права следующие: честно жить, другого не обижать,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каждому воздавать должное.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 flipH="1">
            <a:off x="492555" y="1854159"/>
            <a:ext cx="264360" cy="20734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432" y="2481051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Законы писаны для бодрствующих.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 flipH="1">
            <a:off x="492555" y="2562045"/>
            <a:ext cx="264360" cy="20734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044" y="2841757"/>
            <a:ext cx="1635385" cy="2246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7174926" y="2218754"/>
            <a:ext cx="1512168" cy="1106515"/>
            <a:chOff x="7174926" y="2218754"/>
            <a:chExt cx="1512168" cy="1106515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7174926" y="2218754"/>
              <a:ext cx="1512168" cy="1106515"/>
            </a:xfrm>
            <a:prstGeom prst="cloudCallout">
              <a:avLst>
                <a:gd name="adj1" fmla="val -61186"/>
                <a:gd name="adj2" fmla="val 2154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i="1" dirty="0">
                <a:solidFill>
                  <a:schemeClr val="tx1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059" y="2286605"/>
              <a:ext cx="948718" cy="948718"/>
            </a:xfrm>
            <a:prstGeom prst="rect">
              <a:avLst/>
            </a:prstGeom>
          </p:spPr>
        </p:pic>
      </p:grpSp>
      <p:cxnSp>
        <p:nvCxnSpPr>
          <p:cNvPr id="18" name="Прямая соединительная линия 17"/>
          <p:cNvCxnSpPr/>
          <p:nvPr/>
        </p:nvCxnSpPr>
        <p:spPr>
          <a:xfrm>
            <a:off x="5328044" y="2340676"/>
            <a:ext cx="2952328" cy="2376264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366380" y="2362405"/>
            <a:ext cx="2952328" cy="2376264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017" y="3127783"/>
            <a:ext cx="1896751" cy="15033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ternaSw" pitchFamily="34" charset="-52"/>
                <a:cs typeface="Arial" pitchFamily="34" charset="0"/>
              </a:rPr>
              <a:t>Незнание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_AlternaSw" pitchFamily="34" charset="-52"/>
                <a:cs typeface="Arial" pitchFamily="34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a_AlternaSw" pitchFamily="34" charset="-52"/>
                <a:cs typeface="Arial" pitchFamily="34" charset="0"/>
              </a:rPr>
              <a:t>бязанностей не освобождает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_AlternaSw" pitchFamily="34" charset="-52"/>
                <a:cs typeface="Arial" pitchFamily="34" charset="0"/>
              </a:rPr>
              <a:t>от их исполнения</a:t>
            </a:r>
            <a:endParaRPr lang="ru-RU" dirty="0">
              <a:solidFill>
                <a:srgbClr val="002060"/>
              </a:solidFill>
              <a:latin typeface="a_AlternaSw" pitchFamily="34" charset="-52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39" y="3127783"/>
            <a:ext cx="1800201" cy="15321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a_AlternaSw" pitchFamily="34" charset="-52"/>
                <a:cs typeface="Arial" pitchFamily="34" charset="0"/>
              </a:rPr>
              <a:t>Незнание </a:t>
            </a:r>
          </a:p>
          <a:p>
            <a:pPr algn="ctr"/>
            <a:r>
              <a:rPr lang="ru-RU" dirty="0">
                <a:solidFill>
                  <a:srgbClr val="006600"/>
                </a:solidFill>
                <a:latin typeface="a_AlternaSw" pitchFamily="34" charset="-52"/>
                <a:cs typeface="Arial" pitchFamily="34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a_AlternaSw" pitchFamily="34" charset="-52"/>
                <a:cs typeface="Arial" pitchFamily="34" charset="0"/>
              </a:rPr>
              <a:t>воих прав</a:t>
            </a:r>
          </a:p>
          <a:p>
            <a:pPr algn="ctr"/>
            <a:r>
              <a:rPr lang="ru-RU" dirty="0">
                <a:solidFill>
                  <a:srgbClr val="006600"/>
                </a:solidFill>
                <a:latin typeface="a_AlternaSw" pitchFamily="34" charset="-52"/>
                <a:cs typeface="Arial" pitchFamily="34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a_AlternaSw" pitchFamily="34" charset="-52"/>
                <a:cs typeface="Arial" pitchFamily="34" charset="0"/>
              </a:rPr>
              <a:t>нижает шансы</a:t>
            </a:r>
          </a:p>
          <a:p>
            <a:pPr algn="ctr"/>
            <a:r>
              <a:rPr lang="ru-RU" dirty="0" smtClean="0">
                <a:solidFill>
                  <a:srgbClr val="006600"/>
                </a:solidFill>
                <a:latin typeface="a_AlternaSw" pitchFamily="34" charset="-52"/>
                <a:cs typeface="Arial" pitchFamily="34" charset="0"/>
              </a:rPr>
              <a:t>их реализовать</a:t>
            </a:r>
            <a:endParaRPr lang="ru-RU" dirty="0">
              <a:solidFill>
                <a:srgbClr val="006600"/>
              </a:solidFill>
              <a:latin typeface="a_AlternaSw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88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  <p:bldP spid="8" grpId="0"/>
      <p:bldP spid="9" grpId="0" animBg="1"/>
      <p:bldP spid="10" grpId="0" build="p"/>
      <p:bldP spid="11" grpId="0" animBg="1"/>
      <p:bldP spid="12" grpId="0"/>
      <p:bldP spid="13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58925" y="426698"/>
            <a:ext cx="3891533" cy="1326025"/>
            <a:chOff x="608459" y="339502"/>
            <a:chExt cx="3891533" cy="132602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131840" y="339502"/>
              <a:ext cx="1368152" cy="1326025"/>
              <a:chOff x="7383413" y="1461749"/>
              <a:chExt cx="1368152" cy="132602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7383413" y="1461749"/>
                <a:ext cx="1368152" cy="1326025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6336" y="1491630"/>
                <a:ext cx="1030462" cy="1244853"/>
              </a:xfrm>
              <a:prstGeom prst="rect">
                <a:avLst/>
              </a:prstGeom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2120627" y="339502"/>
              <a:ext cx="1011584" cy="1326025"/>
              <a:chOff x="6372200" y="1461749"/>
              <a:chExt cx="1011584" cy="132602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6372200" y="1461749"/>
                <a:ext cx="1011584" cy="1326025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56293" y="1498558"/>
                <a:ext cx="675930" cy="1239527"/>
              </a:xfrm>
              <a:prstGeom prst="rect">
                <a:avLst/>
              </a:prstGeom>
            </p:spPr>
          </p:pic>
        </p:grpSp>
        <p:grpSp>
          <p:nvGrpSpPr>
            <p:cNvPr id="11" name="Группа 10"/>
            <p:cNvGrpSpPr/>
            <p:nvPr/>
          </p:nvGrpSpPr>
          <p:grpSpPr>
            <a:xfrm>
              <a:off x="608459" y="339502"/>
              <a:ext cx="1512168" cy="1326025"/>
              <a:chOff x="4860032" y="1461749"/>
              <a:chExt cx="1512168" cy="132602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860032" y="1461749"/>
                <a:ext cx="1512168" cy="1326025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93069" y="1496276"/>
                <a:ext cx="1368152" cy="12843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" name="TextBox 14"/>
          <p:cNvSpPr txBox="1"/>
          <p:nvPr/>
        </p:nvSpPr>
        <p:spPr>
          <a:xfrm>
            <a:off x="4499992" y="602707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Нормы частного прав носят </a:t>
            </a:r>
            <a:r>
              <a:rPr lang="ru-RU" sz="2000" b="1" dirty="0" err="1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субси</a:t>
            </a:r>
            <a:r>
              <a:rPr lang="ru-RU" sz="2000" b="1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just"/>
            <a:r>
              <a:rPr lang="ru-RU" sz="2000" b="1" dirty="0" err="1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диарный</a:t>
            </a:r>
            <a:r>
              <a:rPr lang="ru-RU" sz="2000" dirty="0" smtClean="0">
                <a:ln>
                  <a:solidFill>
                    <a:srgbClr val="006600"/>
                  </a:solidFill>
                </a:ln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(взаимосогласительный, </a:t>
            </a:r>
          </a:p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договорной) характер.</a:t>
            </a:r>
          </a:p>
        </p:txBody>
      </p:sp>
      <p:sp>
        <p:nvSpPr>
          <p:cNvPr id="16" name="Стрелка вправо с вырезом 15"/>
          <p:cNvSpPr/>
          <p:nvPr/>
        </p:nvSpPr>
        <p:spPr>
          <a:xfrm rot="5400000">
            <a:off x="2272135" y="2805632"/>
            <a:ext cx="242032" cy="494348"/>
          </a:xfrm>
          <a:prstGeom prst="notchedRightArrow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 rot="5400000">
            <a:off x="993993" y="2805632"/>
            <a:ext cx="242032" cy="494348"/>
          </a:xfrm>
          <a:prstGeom prst="notchedRightArrow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5400000">
            <a:off x="3489444" y="2805632"/>
            <a:ext cx="242032" cy="494348"/>
          </a:xfrm>
          <a:prstGeom prst="notchedRightArrow">
            <a:avLst/>
          </a:prstGeom>
          <a:solidFill>
            <a:srgbClr val="92D050"/>
          </a:solidFill>
          <a:ln w="9525"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8925" y="1851670"/>
            <a:ext cx="3891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Государство определяет рамки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поведения участников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правоотношений.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56" y="3291832"/>
            <a:ext cx="839706" cy="1389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73" y="3291830"/>
            <a:ext cx="887173" cy="13895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"/>
          <a:stretch/>
        </p:blipFill>
        <p:spPr>
          <a:xfrm>
            <a:off x="1963563" y="3291832"/>
            <a:ext cx="859175" cy="1389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91625"/>
            <a:ext cx="3794894" cy="331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81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6" grpId="0" animBg="1"/>
      <p:bldP spid="17" grpId="0" animBg="1"/>
      <p:bldP spid="18" grpId="0" animBg="1"/>
      <p:bldP spid="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342" y="469728"/>
            <a:ext cx="1527806" cy="1804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58516"/>
            <a:ext cx="1962886" cy="2840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80" y="1754500"/>
            <a:ext cx="3159617" cy="3084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944" y="572235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 появляется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вместе с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г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осударством.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627534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 первобытных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коллективах не было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правовых норм.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  <a:alpha val="9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10" y="699542"/>
            <a:ext cx="1913152" cy="2869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13" name="TextBox 12"/>
          <p:cNvSpPr txBox="1"/>
          <p:nvPr/>
        </p:nvSpPr>
        <p:spPr>
          <a:xfrm>
            <a:off x="830110" y="3569270"/>
            <a:ext cx="179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Публий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Корнелий Тацит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1744" y="1643197"/>
            <a:ext cx="5264104" cy="13263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Хорошие законы </a:t>
            </a:r>
          </a:p>
          <a:p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порождены дурными </a:t>
            </a:r>
          </a:p>
          <a:p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нравами.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6916" y="2499742"/>
            <a:ext cx="1152128" cy="213059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86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Type-SemiBold" pitchFamily="2" charset="0"/>
              </a:rPr>
              <a:t>?</a:t>
            </a:r>
            <a:endParaRPr lang="ru-RU" sz="25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Type-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040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20988E-6 L 0.00313 -0.15834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93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20988E-6 L 0.00313 -0.15834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93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20988E-6 L 0.00313 -0.1583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uiExpand="1" build="p"/>
      <p:bldP spid="11" grpId="0" animBg="1"/>
      <p:bldP spid="13" grpId="0"/>
      <p:bldP spid="15" grpId="0" uiExpand="1" build="p"/>
      <p:bldP spid="15" grpId="1" build="p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3438632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3331" cy="256144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256144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" y="2571750"/>
            <a:ext cx="4560886" cy="257175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71750"/>
            <a:ext cx="4574445" cy="257175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"/>
            <a:ext cx="4557773" cy="2559005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4444" cy="256144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" y="2574876"/>
            <a:ext cx="4555328" cy="2565498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74876"/>
            <a:ext cx="4563330" cy="2571750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" y="2438"/>
            <a:ext cx="4546659" cy="2559005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47" y="2439"/>
            <a:ext cx="4558383" cy="255900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" y="2578002"/>
            <a:ext cx="4553891" cy="2565498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51" y="2578002"/>
            <a:ext cx="4558079" cy="2568624"/>
          </a:xfrm>
          <a:prstGeom prst="rect">
            <a:avLst/>
          </a:prstGeom>
          <a:ln w="127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7345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9" y="2211710"/>
            <a:ext cx="1152127" cy="1876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Выноска-облако 6"/>
          <p:cNvSpPr/>
          <p:nvPr/>
        </p:nvSpPr>
        <p:spPr>
          <a:xfrm>
            <a:off x="1219396" y="454237"/>
            <a:ext cx="2016224" cy="1566698"/>
          </a:xfrm>
          <a:prstGeom prst="cloudCallout">
            <a:avLst>
              <a:gd name="adj1" fmla="val -24619"/>
              <a:gd name="adj2" fmla="val 62582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637421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DomInoRevObl" pitchFamily="66" charset="-52"/>
                <a:cs typeface="Arial" pitchFamily="34" charset="0"/>
              </a:rPr>
              <a:t>Я знаю, что я </a:t>
            </a:r>
          </a:p>
          <a:p>
            <a:pPr algn="ctr"/>
            <a:r>
              <a:rPr lang="ru-RU" dirty="0" smtClean="0">
                <a:latin typeface="a_DomInoRevObl" pitchFamily="66" charset="-52"/>
                <a:cs typeface="Arial" pitchFamily="34" charset="0"/>
              </a:rPr>
              <a:t>не знаю. </a:t>
            </a:r>
          </a:p>
          <a:p>
            <a:pPr algn="ctr"/>
            <a:r>
              <a:rPr lang="ru-RU" dirty="0" smtClean="0">
                <a:latin typeface="a_DomInoRevObl" pitchFamily="66" charset="-52"/>
                <a:cs typeface="Arial" pitchFamily="34" charset="0"/>
              </a:rPr>
              <a:t>Другие не знают </a:t>
            </a:r>
          </a:p>
          <a:p>
            <a:pPr algn="ctr"/>
            <a:r>
              <a:rPr lang="ru-RU" dirty="0" smtClean="0">
                <a:latin typeface="a_DomInoRevObl" pitchFamily="66" charset="-52"/>
                <a:cs typeface="Arial" pitchFamily="34" charset="0"/>
              </a:rPr>
              <a:t>и этого.</a:t>
            </a:r>
            <a:endParaRPr lang="ru-RU" dirty="0">
              <a:latin typeface="a_DomInoRevObl" pitchFamily="66" charset="-52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156" y="4181912"/>
            <a:ext cx="190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Сократ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673" y="1914148"/>
            <a:ext cx="1023133" cy="2904698"/>
          </a:xfrm>
          <a:prstGeom prst="rect">
            <a:avLst/>
          </a:prstGeom>
        </p:spPr>
      </p:pic>
      <p:sp>
        <p:nvSpPr>
          <p:cNvPr id="11" name="Выноска-облако 10"/>
          <p:cNvSpPr/>
          <p:nvPr/>
        </p:nvSpPr>
        <p:spPr>
          <a:xfrm>
            <a:off x="6077100" y="349086"/>
            <a:ext cx="2016224" cy="1566698"/>
          </a:xfrm>
          <a:prstGeom prst="cloudCallout">
            <a:avLst>
              <a:gd name="adj1" fmla="val 28670"/>
              <a:gd name="adj2" fmla="val 55286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9344" y="809269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DomInoRevObl" pitchFamily="66" charset="-52"/>
                <a:cs typeface="Arial" pitchFamily="34" charset="0"/>
              </a:rPr>
              <a:t>Я тоже знаю, </a:t>
            </a:r>
          </a:p>
          <a:p>
            <a:pPr algn="ctr"/>
            <a:r>
              <a:rPr lang="ru-RU" dirty="0" smtClean="0">
                <a:latin typeface="a_DomInoRevObl" pitchFamily="66" charset="-52"/>
                <a:cs typeface="Arial" pitchFamily="34" charset="0"/>
              </a:rPr>
              <a:t>чего я не знаю…</a:t>
            </a:r>
            <a:endParaRPr lang="ru-RU" dirty="0">
              <a:latin typeface="a_DomInoRevObl" pitchFamily="66" charset="-52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00" y="2508788"/>
            <a:ext cx="2047200" cy="2302800"/>
          </a:xfrm>
          <a:prstGeom prst="rect">
            <a:avLst/>
          </a:prstGeom>
        </p:spPr>
      </p:pic>
      <p:sp>
        <p:nvSpPr>
          <p:cNvPr id="14" name="Выноска-облако 13"/>
          <p:cNvSpPr/>
          <p:nvPr/>
        </p:nvSpPr>
        <p:spPr>
          <a:xfrm>
            <a:off x="3605742" y="987573"/>
            <a:ext cx="2016224" cy="1251375"/>
          </a:xfrm>
          <a:prstGeom prst="cloudCallout">
            <a:avLst>
              <a:gd name="adj1" fmla="val -53"/>
              <a:gd name="adj2" fmla="val 70850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7986" y="14556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DomInoRevObl" pitchFamily="66" charset="-52"/>
                <a:cs typeface="Arial" pitchFamily="34" charset="0"/>
              </a:rPr>
              <a:t>А я знаю всё!!!</a:t>
            </a:r>
            <a:endParaRPr lang="ru-RU" dirty="0">
              <a:latin typeface="a_DomInoRevObl" pitchFamily="66" charset="-52"/>
              <a:cs typeface="Arial" pitchFamily="34" charset="0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 rot="516062">
            <a:off x="2161222" y="3259960"/>
            <a:ext cx="1518916" cy="620369"/>
          </a:xfrm>
          <a:prstGeom prst="wedgeRoundRectCallout">
            <a:avLst>
              <a:gd name="adj1" fmla="val -66221"/>
              <a:gd name="adj2" fmla="val 932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 неуч, сударыня!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 rot="20217030" flipH="1">
            <a:off x="5681748" y="2893655"/>
            <a:ext cx="1902754" cy="828040"/>
          </a:xfrm>
          <a:prstGeom prst="wedgeRoundRectCallout">
            <a:avLst>
              <a:gd name="adj1" fmla="val -60614"/>
              <a:gd name="adj2" fmla="val -24807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Просто школ в первобытности не было…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56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/>
      <p:bldP spid="9" grpId="0"/>
      <p:bldP spid="11" grpId="0" animBg="1"/>
      <p:bldP spid="12" grpId="0" build="p"/>
      <p:bldP spid="14" grpId="0" animBg="1"/>
      <p:bldP spid="15" grpId="0" build="p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19" y="843558"/>
            <a:ext cx="3347011" cy="4226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9974" y="555526"/>
            <a:ext cx="144016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ПРАВО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082" y="1275606"/>
            <a:ext cx="183559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ОБЫЧАИ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5" y="2000260"/>
            <a:ext cx="2113075" cy="43204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ТРАДИЦИИ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082" y="2755197"/>
            <a:ext cx="1681668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МОРАЛЬ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5" y="3480505"/>
            <a:ext cx="180020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РЕЛИГИЯ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082" y="4204385"/>
            <a:ext cx="158417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ЭТИКЕТ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 flipH="1">
            <a:off x="6221723" y="1212584"/>
            <a:ext cx="264360" cy="20734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588224" y="113159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Правовые нормы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общеобязательны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 flipH="1">
            <a:off x="6221723" y="1858915"/>
            <a:ext cx="264360" cy="20734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88224" y="177792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Их поддерживает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 flipH="1">
            <a:off x="6221723" y="2505246"/>
            <a:ext cx="264360" cy="207345"/>
          </a:xfrm>
          <a:prstGeom prst="triangle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588224" y="24242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Граждане равны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перед законом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7319327" y="1843187"/>
            <a:ext cx="432048" cy="2570242"/>
          </a:xfrm>
          <a:prstGeom prst="leftBrace">
            <a:avLst>
              <a:gd name="adj1" fmla="val 82813"/>
              <a:gd name="adj2" fmla="val 50000"/>
            </a:avLst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250230" y="3416339"/>
            <a:ext cx="2570242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Право – всеобщая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равная мера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свободы и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ответственности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личности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14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58025E-6 L 0.59705 0.003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75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  <p:bldP spid="13" grpId="0"/>
      <p:bldP spid="14" grpId="0" animBg="1"/>
      <p:bldP spid="15" grpId="0" uiExpand="1" build="p"/>
      <p:bldP spid="16" grpId="0" animBg="1"/>
      <p:bldP spid="17" grpId="0" uiExpand="1" build="p"/>
      <p:bldP spid="18" grpId="0" animBg="1"/>
      <p:bldP spid="19" grpId="0" uiExpand="1" build="p"/>
      <p:bldP spid="20" grpId="0" animBg="1"/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8" y="729497"/>
            <a:ext cx="1471436" cy="3940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11" y="934896"/>
            <a:ext cx="1388473" cy="371802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572000" y="483518"/>
            <a:ext cx="0" cy="4248472"/>
          </a:xfrm>
          <a:prstGeom prst="line">
            <a:avLst/>
          </a:prstGeom>
          <a:ln w="28575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>
            <a:off x="3131840" y="411510"/>
            <a:ext cx="3384376" cy="1224137"/>
          </a:xfrm>
          <a:prstGeom prst="wedgeRoundRectCallout">
            <a:avLst>
              <a:gd name="adj1" fmla="val 61260"/>
              <a:gd name="adj2" fmla="val 40603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Моя свобода заканчивается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там, где начинается свобода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другого человека!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646080" y="1914741"/>
            <a:ext cx="3438088" cy="1233073"/>
          </a:xfrm>
          <a:prstGeom prst="wedgeRoundRectCallout">
            <a:avLst>
              <a:gd name="adj1" fmla="val -57295"/>
              <a:gd name="adj2" fmla="val -42445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Моя свобода заканчивается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там, где начинается свобода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другого человека!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29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539552" y="427410"/>
            <a:ext cx="820891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Человек с высоким уровнем правосознания выполняет закон не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потому что боится наказания, а потому что считает это правильным.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657" y="1914148"/>
            <a:ext cx="1023133" cy="2904698"/>
          </a:xfrm>
          <a:prstGeom prst="rect">
            <a:avLst/>
          </a:prstGeom>
        </p:spPr>
      </p:pic>
      <p:sp>
        <p:nvSpPr>
          <p:cNvPr id="9" name="Выноска-облако 8"/>
          <p:cNvSpPr/>
          <p:nvPr/>
        </p:nvSpPr>
        <p:spPr>
          <a:xfrm>
            <a:off x="5580112" y="1189529"/>
            <a:ext cx="1795309" cy="1106515"/>
          </a:xfrm>
          <a:prstGeom prst="cloudCallout">
            <a:avLst>
              <a:gd name="adj1" fmla="val 57657"/>
              <a:gd name="adj2" fmla="val 30494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5221" y="141962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_DomInoRevObl" pitchFamily="66" charset="-52"/>
                <a:cs typeface="Arial" pitchFamily="34" charset="0"/>
              </a:rPr>
              <a:t>Но бывают же </a:t>
            </a:r>
          </a:p>
          <a:p>
            <a:pPr algn="ctr"/>
            <a:r>
              <a:rPr lang="ru-RU" dirty="0" smtClean="0">
                <a:latin typeface="a_DomInoRevObl" pitchFamily="66" charset="-52"/>
                <a:cs typeface="Arial" pitchFamily="34" charset="0"/>
              </a:rPr>
              <a:t>плохие законы?!</a:t>
            </a:r>
            <a:endParaRPr lang="ru-RU" dirty="0">
              <a:latin typeface="a_DomInoRevObl" pitchFamily="66" charset="-52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1" y="1491630"/>
            <a:ext cx="2118560" cy="2601740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347864" y="2439708"/>
            <a:ext cx="2520279" cy="926789"/>
          </a:xfrm>
          <a:prstGeom prst="wedgeRoundRectCallout">
            <a:avLst>
              <a:gd name="adj1" fmla="val -62296"/>
              <a:gd name="adj2" fmla="val -45259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Несправедливый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закон – это не закон.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6763" y="4070912"/>
            <a:ext cx="194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Августин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Блаженный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38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build="p"/>
      <p:bldP spid="12" grpId="0" uiExpand="1" build="p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2" y="427410"/>
            <a:ext cx="820891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Принимаемые парламентом законы должны защищать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права и интересы граждан 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6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39552" y="427410"/>
            <a:ext cx="8208912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Принимаемые парламентом законы должны защищать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права и интересы граждан </a:t>
            </a:r>
            <a:endParaRPr lang="ru-RU" b="1" dirty="0">
              <a:solidFill>
                <a:schemeClr val="bg2">
                  <a:lumMod val="25000"/>
                </a:schemeClr>
              </a:solidFill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367447" y="1375820"/>
            <a:ext cx="4323897" cy="3638591"/>
            <a:chOff x="635624" y="195486"/>
            <a:chExt cx="4584448" cy="37291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51780" y="195486"/>
              <a:ext cx="2368292" cy="277602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73857" flipV="1">
              <a:off x="1492171" y="1952361"/>
              <a:ext cx="2010425" cy="91508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2854">
              <a:off x="635624" y="2358734"/>
              <a:ext cx="1565920" cy="15659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1131316">
              <a:off x="893163" y="3274770"/>
              <a:ext cx="792088" cy="261610"/>
            </a:xfrm>
            <a:prstGeom prst="rect">
              <a:avLst/>
            </a:prstGeom>
            <a:noFill/>
          </p:spPr>
          <p:txBody>
            <a:bodyPr wrap="square" rtlCol="0">
              <a:prstTxWarp prst="textCanDown">
                <a:avLst/>
              </a:prstTxWarp>
              <a:spAutoFit/>
            </a:bodyPr>
            <a:lstStyle/>
            <a:p>
              <a:r>
                <a:rPr lang="ru-RU" sz="1050" dirty="0" smtClean="0">
                  <a:solidFill>
                    <a:schemeClr val="bg1"/>
                  </a:solidFill>
                  <a:latin typeface="a_DomInoRevObl" pitchFamily="66" charset="-52"/>
                </a:rPr>
                <a:t>ЗАКОН</a:t>
              </a:r>
              <a:endParaRPr lang="ru-RU" sz="1050" dirty="0">
                <a:solidFill>
                  <a:schemeClr val="bg1"/>
                </a:solidFill>
                <a:latin typeface="a_DomInoRevObl" pitchFamily="66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9140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683568" y="156363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рр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733" y="483519"/>
            <a:ext cx="3804219" cy="3600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Arial" pitchFamily="34" charset="0"/>
                <a:cs typeface="Arial" pitchFamily="34" charset="0"/>
              </a:rPr>
              <a:t> Максимы права</a:t>
            </a:r>
            <a:endParaRPr lang="ru-RU" sz="32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20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869</TotalTime>
  <Words>244</Words>
  <Application>Microsoft Office PowerPoint</Application>
  <PresentationFormat>Экран (16:9)</PresentationFormat>
  <Paragraphs>80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</vt:lpstr>
      <vt:lpstr>Право.  Урок обобщения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Демократия</dc:title>
  <dc:creator>User</dc:creator>
  <cp:lastModifiedBy>User</cp:lastModifiedBy>
  <cp:revision>65</cp:revision>
  <dcterms:created xsi:type="dcterms:W3CDTF">2014-12-01T13:43:52Z</dcterms:created>
  <dcterms:modified xsi:type="dcterms:W3CDTF">2015-05-11T09:07:55Z</dcterms:modified>
</cp:coreProperties>
</file>