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70" r:id="rId3"/>
    <p:sldId id="275" r:id="rId4"/>
    <p:sldId id="276" r:id="rId5"/>
    <p:sldId id="271" r:id="rId6"/>
    <p:sldId id="277" r:id="rId7"/>
    <p:sldId id="274" r:id="rId8"/>
    <p:sldId id="278" r:id="rId9"/>
    <p:sldId id="279" r:id="rId10"/>
    <p:sldId id="280" r:id="rId11"/>
    <p:sldId id="273" r:id="rId12"/>
    <p:sldId id="283" r:id="rId13"/>
    <p:sldId id="282" r:id="rId14"/>
    <p:sldId id="281" r:id="rId15"/>
    <p:sldId id="285" r:id="rId16"/>
    <p:sldId id="288" r:id="rId17"/>
    <p:sldId id="284" r:id="rId18"/>
    <p:sldId id="289" r:id="rId19"/>
    <p:sldId id="272" r:id="rId20"/>
    <p:sldId id="290" r:id="rId21"/>
    <p:sldId id="291" r:id="rId22"/>
    <p:sldId id="292" r:id="rId23"/>
    <p:sldId id="294" r:id="rId24"/>
    <p:sldId id="293" r:id="rId25"/>
    <p:sldId id="295" r:id="rId26"/>
    <p:sldId id="296" r:id="rId27"/>
    <p:sldId id="297" r:id="rId28"/>
    <p:sldId id="298" r:id="rId29"/>
    <p:sldId id="299" r:id="rId30"/>
    <p:sldId id="300" r:id="rId31"/>
    <p:sldId id="261" r:id="rId32"/>
    <p:sldId id="286" r:id="rId33"/>
    <p:sldId id="302" r:id="rId34"/>
    <p:sldId id="303" r:id="rId35"/>
    <p:sldId id="301" r:id="rId36"/>
    <p:sldId id="304" r:id="rId37"/>
    <p:sldId id="305" r:id="rId38"/>
    <p:sldId id="306" r:id="rId39"/>
    <p:sldId id="287" r:id="rId40"/>
    <p:sldId id="309" r:id="rId41"/>
    <p:sldId id="307" r:id="rId42"/>
    <p:sldId id="311" r:id="rId43"/>
    <p:sldId id="312" r:id="rId44"/>
    <p:sldId id="313" r:id="rId45"/>
    <p:sldId id="314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FFFF"/>
    <a:srgbClr val="0000CC"/>
    <a:srgbClr val="00FF00"/>
    <a:srgbClr val="006600"/>
    <a:srgbClr val="B3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34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C541C-63D5-4E5C-B19C-361E46F9AC28}" type="doc">
      <dgm:prSet loTypeId="urn:microsoft.com/office/officeart/2005/8/layout/pyramid1" loCatId="pyramid" qsTypeId="urn:microsoft.com/office/officeart/2005/8/quickstyle/3d3" qsCatId="3D" csTypeId="urn:microsoft.com/office/officeart/2005/8/colors/colorful1#1" csCatId="colorful" phldr="1"/>
      <dgm:spPr/>
    </dgm:pt>
    <dgm:pt modelId="{82ABF465-32A9-458E-82C0-01AF1A71AA05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3AD3FCE-B61F-41BA-801A-004FC5BCF81E}" type="parTrans" cxnId="{360DA1A1-5EB0-4A45-9351-B3E898B86262}">
      <dgm:prSet/>
      <dgm:spPr/>
      <dgm:t>
        <a:bodyPr/>
        <a:lstStyle/>
        <a:p>
          <a:endParaRPr lang="ru-RU"/>
        </a:p>
      </dgm:t>
    </dgm:pt>
    <dgm:pt modelId="{E07A5E5A-F4D9-4372-9BB2-879B2E0823FD}" type="sibTrans" cxnId="{360DA1A1-5EB0-4A45-9351-B3E898B86262}">
      <dgm:prSet/>
      <dgm:spPr/>
      <dgm:t>
        <a:bodyPr/>
        <a:lstStyle/>
        <a:p>
          <a:endParaRPr lang="ru-RU"/>
        </a:p>
      </dgm:t>
    </dgm:pt>
    <dgm:pt modelId="{4E3796E8-2250-4062-924D-04F3E024EF54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72F0D92-A274-49E2-AB9D-9BA1C1465383}" type="parTrans" cxnId="{1CE8E442-20D0-401B-92A1-DAC52B6AF1E0}">
      <dgm:prSet/>
      <dgm:spPr/>
      <dgm:t>
        <a:bodyPr/>
        <a:lstStyle/>
        <a:p>
          <a:endParaRPr lang="ru-RU"/>
        </a:p>
      </dgm:t>
    </dgm:pt>
    <dgm:pt modelId="{11468AC9-A630-43B7-A450-C9C9B83AAB6C}" type="sibTrans" cxnId="{1CE8E442-20D0-401B-92A1-DAC52B6AF1E0}">
      <dgm:prSet/>
      <dgm:spPr/>
      <dgm:t>
        <a:bodyPr/>
        <a:lstStyle/>
        <a:p>
          <a:endParaRPr lang="ru-RU"/>
        </a:p>
      </dgm:t>
    </dgm:pt>
    <dgm:pt modelId="{69008A02-9BF8-4BA7-BA3C-542665796861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4FF7F8E-EDDB-4F2A-993C-1330DCD0DF11}" type="parTrans" cxnId="{A8BBC2D9-2B31-4514-9134-48CBF9D994BD}">
      <dgm:prSet/>
      <dgm:spPr/>
      <dgm:t>
        <a:bodyPr/>
        <a:lstStyle/>
        <a:p>
          <a:endParaRPr lang="ru-RU"/>
        </a:p>
      </dgm:t>
    </dgm:pt>
    <dgm:pt modelId="{915595CE-90ED-4C47-A8F1-702E915459E4}" type="sibTrans" cxnId="{A8BBC2D9-2B31-4514-9134-48CBF9D994BD}">
      <dgm:prSet/>
      <dgm:spPr/>
      <dgm:t>
        <a:bodyPr/>
        <a:lstStyle/>
        <a:p>
          <a:endParaRPr lang="ru-RU"/>
        </a:p>
      </dgm:t>
    </dgm:pt>
    <dgm:pt modelId="{EE8F8B28-D900-4707-B4C1-E640E47FA106}" type="pres">
      <dgm:prSet presAssocID="{099C541C-63D5-4E5C-B19C-361E46F9AC28}" presName="Name0" presStyleCnt="0">
        <dgm:presLayoutVars>
          <dgm:dir/>
          <dgm:animLvl val="lvl"/>
          <dgm:resizeHandles val="exact"/>
        </dgm:presLayoutVars>
      </dgm:prSet>
      <dgm:spPr/>
    </dgm:pt>
    <dgm:pt modelId="{C2BD8C88-9DE5-4EE5-AD32-F4E212D484F5}" type="pres">
      <dgm:prSet presAssocID="{82ABF465-32A9-458E-82C0-01AF1A71AA05}" presName="Name8" presStyleCnt="0"/>
      <dgm:spPr/>
    </dgm:pt>
    <dgm:pt modelId="{A20CF2EA-B9FA-4D4B-AAAA-428B9F4A0359}" type="pres">
      <dgm:prSet presAssocID="{82ABF465-32A9-458E-82C0-01AF1A71AA05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3D2BFC-8365-464E-A068-26814F8B492E}" type="pres">
      <dgm:prSet presAssocID="{82ABF465-32A9-458E-82C0-01AF1A71AA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D6EDA-9A25-45D4-A8CD-BF1AE256AC47}" type="pres">
      <dgm:prSet presAssocID="{4E3796E8-2250-4062-924D-04F3E024EF54}" presName="Name8" presStyleCnt="0"/>
      <dgm:spPr/>
    </dgm:pt>
    <dgm:pt modelId="{225AD034-B9C4-472A-9F76-00D8AE4774A2}" type="pres">
      <dgm:prSet presAssocID="{4E3796E8-2250-4062-924D-04F3E024EF5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6D180-9DD4-4F7B-9461-6D9E50B19213}" type="pres">
      <dgm:prSet presAssocID="{4E3796E8-2250-4062-924D-04F3E024EF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20C17-83E2-4241-8D15-8877F066D29D}" type="pres">
      <dgm:prSet presAssocID="{69008A02-9BF8-4BA7-BA3C-542665796861}" presName="Name8" presStyleCnt="0"/>
      <dgm:spPr/>
    </dgm:pt>
    <dgm:pt modelId="{1F6F358E-DC45-4397-9284-4F864E9FA808}" type="pres">
      <dgm:prSet presAssocID="{69008A02-9BF8-4BA7-BA3C-542665796861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FB805-73F7-4F3A-8F50-18A252584D1C}" type="pres">
      <dgm:prSet presAssocID="{69008A02-9BF8-4BA7-BA3C-5426657968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CAA37-7C46-4B99-A07D-9BFF48F2FD63}" type="presOf" srcId="{099C541C-63D5-4E5C-B19C-361E46F9AC28}" destId="{EE8F8B28-D900-4707-B4C1-E640E47FA106}" srcOrd="0" destOrd="0" presId="urn:microsoft.com/office/officeart/2005/8/layout/pyramid1"/>
    <dgm:cxn modelId="{A8BBC2D9-2B31-4514-9134-48CBF9D994BD}" srcId="{099C541C-63D5-4E5C-B19C-361E46F9AC28}" destId="{69008A02-9BF8-4BA7-BA3C-542665796861}" srcOrd="2" destOrd="0" parTransId="{44FF7F8E-EDDB-4F2A-993C-1330DCD0DF11}" sibTransId="{915595CE-90ED-4C47-A8F1-702E915459E4}"/>
    <dgm:cxn modelId="{D94B13DC-2A7F-4F2D-A579-6151FD7FED27}" type="presOf" srcId="{69008A02-9BF8-4BA7-BA3C-542665796861}" destId="{1EDFB805-73F7-4F3A-8F50-18A252584D1C}" srcOrd="1" destOrd="0" presId="urn:microsoft.com/office/officeart/2005/8/layout/pyramid1"/>
    <dgm:cxn modelId="{1CE8E442-20D0-401B-92A1-DAC52B6AF1E0}" srcId="{099C541C-63D5-4E5C-B19C-361E46F9AC28}" destId="{4E3796E8-2250-4062-924D-04F3E024EF54}" srcOrd="1" destOrd="0" parTransId="{772F0D92-A274-49E2-AB9D-9BA1C1465383}" sibTransId="{11468AC9-A630-43B7-A450-C9C9B83AAB6C}"/>
    <dgm:cxn modelId="{86083F9B-635E-4BAF-9F78-974FA2DCB925}" type="presOf" srcId="{82ABF465-32A9-458E-82C0-01AF1A71AA05}" destId="{A20CF2EA-B9FA-4D4B-AAAA-428B9F4A0359}" srcOrd="0" destOrd="0" presId="urn:microsoft.com/office/officeart/2005/8/layout/pyramid1"/>
    <dgm:cxn modelId="{360DA1A1-5EB0-4A45-9351-B3E898B86262}" srcId="{099C541C-63D5-4E5C-B19C-361E46F9AC28}" destId="{82ABF465-32A9-458E-82C0-01AF1A71AA05}" srcOrd="0" destOrd="0" parTransId="{C3AD3FCE-B61F-41BA-801A-004FC5BCF81E}" sibTransId="{E07A5E5A-F4D9-4372-9BB2-879B2E0823FD}"/>
    <dgm:cxn modelId="{59B6D51B-5BF4-44BA-B930-AB322DC88FF1}" type="presOf" srcId="{4E3796E8-2250-4062-924D-04F3E024EF54}" destId="{225AD034-B9C4-472A-9F76-00D8AE4774A2}" srcOrd="0" destOrd="0" presId="urn:microsoft.com/office/officeart/2005/8/layout/pyramid1"/>
    <dgm:cxn modelId="{5424BE60-8786-40D5-B3F5-13A503264371}" type="presOf" srcId="{69008A02-9BF8-4BA7-BA3C-542665796861}" destId="{1F6F358E-DC45-4397-9284-4F864E9FA808}" srcOrd="0" destOrd="0" presId="urn:microsoft.com/office/officeart/2005/8/layout/pyramid1"/>
    <dgm:cxn modelId="{7C123F45-5F5C-4597-9AD6-2E94F2D85B46}" type="presOf" srcId="{82ABF465-32A9-458E-82C0-01AF1A71AA05}" destId="{B43D2BFC-8365-464E-A068-26814F8B492E}" srcOrd="1" destOrd="0" presId="urn:microsoft.com/office/officeart/2005/8/layout/pyramid1"/>
    <dgm:cxn modelId="{9369F3AF-32CF-41CB-BD0A-D57570738F80}" type="presOf" srcId="{4E3796E8-2250-4062-924D-04F3E024EF54}" destId="{C956D180-9DD4-4F7B-9461-6D9E50B19213}" srcOrd="1" destOrd="0" presId="urn:microsoft.com/office/officeart/2005/8/layout/pyramid1"/>
    <dgm:cxn modelId="{C2924026-A728-4C03-B503-6D3E9E7C2FBC}" type="presParOf" srcId="{EE8F8B28-D900-4707-B4C1-E640E47FA106}" destId="{C2BD8C88-9DE5-4EE5-AD32-F4E212D484F5}" srcOrd="0" destOrd="0" presId="urn:microsoft.com/office/officeart/2005/8/layout/pyramid1"/>
    <dgm:cxn modelId="{05F5BD1E-1D07-4E81-B031-32D3BAD4D482}" type="presParOf" srcId="{C2BD8C88-9DE5-4EE5-AD32-F4E212D484F5}" destId="{A20CF2EA-B9FA-4D4B-AAAA-428B9F4A0359}" srcOrd="0" destOrd="0" presId="urn:microsoft.com/office/officeart/2005/8/layout/pyramid1"/>
    <dgm:cxn modelId="{FD841543-EF05-4570-9DF4-AE86ED8EEADE}" type="presParOf" srcId="{C2BD8C88-9DE5-4EE5-AD32-F4E212D484F5}" destId="{B43D2BFC-8365-464E-A068-26814F8B492E}" srcOrd="1" destOrd="0" presId="urn:microsoft.com/office/officeart/2005/8/layout/pyramid1"/>
    <dgm:cxn modelId="{B1A09A9C-F7B7-4593-AD31-69DF775A6568}" type="presParOf" srcId="{EE8F8B28-D900-4707-B4C1-E640E47FA106}" destId="{B23D6EDA-9A25-45D4-A8CD-BF1AE256AC47}" srcOrd="1" destOrd="0" presId="urn:microsoft.com/office/officeart/2005/8/layout/pyramid1"/>
    <dgm:cxn modelId="{3605A178-8537-455B-BCF4-39EA8F933CBB}" type="presParOf" srcId="{B23D6EDA-9A25-45D4-A8CD-BF1AE256AC47}" destId="{225AD034-B9C4-472A-9F76-00D8AE4774A2}" srcOrd="0" destOrd="0" presId="urn:microsoft.com/office/officeart/2005/8/layout/pyramid1"/>
    <dgm:cxn modelId="{3CF48CF1-EC07-49A5-A50F-8805CFEF274C}" type="presParOf" srcId="{B23D6EDA-9A25-45D4-A8CD-BF1AE256AC47}" destId="{C956D180-9DD4-4F7B-9461-6D9E50B19213}" srcOrd="1" destOrd="0" presId="urn:microsoft.com/office/officeart/2005/8/layout/pyramid1"/>
    <dgm:cxn modelId="{A7AE1010-AF4B-4B21-9134-3AF9BF5D7FEA}" type="presParOf" srcId="{EE8F8B28-D900-4707-B4C1-E640E47FA106}" destId="{C7A20C17-83E2-4241-8D15-8877F066D29D}" srcOrd="2" destOrd="0" presId="urn:microsoft.com/office/officeart/2005/8/layout/pyramid1"/>
    <dgm:cxn modelId="{377B68AC-AE02-46B1-B20B-8500A763AA1A}" type="presParOf" srcId="{C7A20C17-83E2-4241-8D15-8877F066D29D}" destId="{1F6F358E-DC45-4397-9284-4F864E9FA808}" srcOrd="0" destOrd="0" presId="urn:microsoft.com/office/officeart/2005/8/layout/pyramid1"/>
    <dgm:cxn modelId="{E8D3F12F-E8B2-4E1C-9821-0A2C849A8BAA}" type="presParOf" srcId="{C7A20C17-83E2-4241-8D15-8877F066D29D}" destId="{1EDFB805-73F7-4F3A-8F50-18A252584D1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0CF2EA-B9FA-4D4B-AAAA-428B9F4A0359}">
      <dsp:nvSpPr>
        <dsp:cNvPr id="0" name=""/>
        <dsp:cNvSpPr/>
      </dsp:nvSpPr>
      <dsp:spPr>
        <a:xfrm>
          <a:off x="1712077" y="0"/>
          <a:ext cx="1712077" cy="1205391"/>
        </a:xfrm>
        <a:prstGeom prst="trapezoid">
          <a:avLst>
            <a:gd name="adj" fmla="val 7101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1712077" y="0"/>
        <a:ext cx="1712077" cy="1205391"/>
      </dsp:txXfrm>
    </dsp:sp>
    <dsp:sp modelId="{225AD034-B9C4-472A-9F76-00D8AE4774A2}">
      <dsp:nvSpPr>
        <dsp:cNvPr id="0" name=""/>
        <dsp:cNvSpPr/>
      </dsp:nvSpPr>
      <dsp:spPr>
        <a:xfrm>
          <a:off x="856038" y="1205392"/>
          <a:ext cx="3424154" cy="1205391"/>
        </a:xfrm>
        <a:prstGeom prst="trapezoid">
          <a:avLst>
            <a:gd name="adj" fmla="val 7101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1455265" y="1205392"/>
        <a:ext cx="2225700" cy="1205391"/>
      </dsp:txXfrm>
    </dsp:sp>
    <dsp:sp modelId="{1F6F358E-DC45-4397-9284-4F864E9FA808}">
      <dsp:nvSpPr>
        <dsp:cNvPr id="0" name=""/>
        <dsp:cNvSpPr/>
      </dsp:nvSpPr>
      <dsp:spPr>
        <a:xfrm>
          <a:off x="0" y="2410784"/>
          <a:ext cx="5136231" cy="1205391"/>
        </a:xfrm>
        <a:prstGeom prst="trapezoid">
          <a:avLst>
            <a:gd name="adj" fmla="val 7101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898840" y="2410784"/>
        <a:ext cx="3338550" cy="1205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19FB0-D0C0-40CD-B991-3C8368B8DEE6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52A85-A3ED-43C0-BD27-83B29A639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314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52A85-A3ED-43C0-BD27-83B29A639A9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318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2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 fontScale="90000"/>
          </a:bodyPr>
          <a:lstStyle/>
          <a:p>
            <a:r>
              <a:rPr lang="ru-RU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Правоотношения </a:t>
            </a:r>
            <a:br>
              <a:rPr lang="ru-RU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сфере образования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5536" y="460673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54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Школа для бедных в Индии</a:t>
            </a:r>
            <a:endParaRPr lang="ru-RU" dirty="0">
              <a:effectLst>
                <a:glow rad="254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67494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a_DomInoRevObl" pitchFamily="66" charset="-52"/>
              </a:rPr>
              <a:t>Доклад ЮНЕСКО, апрель 2015 г.</a:t>
            </a:r>
            <a:endParaRPr lang="ru-RU" sz="2600" dirty="0">
              <a:solidFill>
                <a:schemeClr val="bg1"/>
              </a:solidFill>
              <a:latin typeface="a_DomInoRevObl" pitchFamily="66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27179"/>
            <a:ext cx="8136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58 млн. детей школьного возраста никогда не посещали школу.</a:t>
            </a:r>
            <a:endParaRPr lang="ru-RU" sz="2600" dirty="0">
              <a:gradFill flip="none" rotWithShape="1">
                <a:gsLst>
                  <a:gs pos="57000">
                    <a:srgbClr val="FFF200"/>
                  </a:gs>
                  <a:gs pos="92000">
                    <a:srgbClr val="FF0000"/>
                  </a:gs>
                  <a:gs pos="74000">
                    <a:srgbClr val="FF7A00"/>
                  </a:gs>
                </a:gsLst>
                <a:lin ang="5400000" scaled="1"/>
                <a:tileRect/>
              </a:gradFill>
              <a:latin typeface="a_DomInoRevObl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607190"/>
            <a:ext cx="5688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25 млн. из них, скорее всего, никогда не смогут </a:t>
            </a:r>
          </a:p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её посещать.</a:t>
            </a:r>
            <a:endParaRPr lang="ru-RU" sz="2600" dirty="0">
              <a:gradFill flip="none" rotWithShape="1">
                <a:gsLst>
                  <a:gs pos="57000">
                    <a:srgbClr val="FFF200"/>
                  </a:gs>
                  <a:gs pos="92000">
                    <a:srgbClr val="FF0000"/>
                  </a:gs>
                  <a:gs pos="74000">
                    <a:srgbClr val="FF7A00"/>
                  </a:gs>
                </a:gsLst>
                <a:lin ang="5400000" scaled="1"/>
                <a:tileRect/>
              </a:gra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534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03664">
            <a:off x="5542492" y="776549"/>
            <a:ext cx="2926907" cy="380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95536" y="395010"/>
            <a:ext cx="4824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Всемирная программа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«Образование для всех»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обеспечить к 2015 году начальное 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первую ступень среднего образования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всех детей.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достижения цели к 2030 году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необходимо выделять ежегодно</a:t>
            </a:r>
          </a:p>
          <a:p>
            <a:r>
              <a:rPr lang="en-US" sz="200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600" dirty="0" smtClean="0">
                <a:latin typeface="Arial" pitchFamily="34" charset="0"/>
                <a:cs typeface="Arial" pitchFamily="34" charset="0"/>
              </a:rPr>
              <a:t>                         </a:t>
            </a: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3316288"/>
            <a:endParaRPr lang="ru-RU" sz="700" dirty="0">
              <a:latin typeface="Arial" pitchFamily="34" charset="0"/>
              <a:cs typeface="Arial" pitchFamily="34" charset="0"/>
            </a:endParaRPr>
          </a:p>
          <a:p>
            <a:pPr marL="3232150"/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2931790"/>
            <a:ext cx="3096344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  ДОСТИГНУТА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4083918"/>
            <a:ext cx="2376264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22 млрд.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$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845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19" b="3255"/>
          <a:stretch/>
        </p:blipFill>
        <p:spPr>
          <a:xfrm>
            <a:off x="4564473" y="-27034"/>
            <a:ext cx="4579527" cy="51705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19" b="14834"/>
          <a:stretch/>
        </p:blipFill>
        <p:spPr>
          <a:xfrm>
            <a:off x="2332" y="-27034"/>
            <a:ext cx="4569668" cy="5170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575" y="3003798"/>
            <a:ext cx="41554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Всеобщее образование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способствует раскрытию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творческого начала, присущего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каждому человеку.</a:t>
            </a:r>
            <a:endParaRPr lang="ru-RU" sz="2600" dirty="0">
              <a:effectLst>
                <a:glow rad="1905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5" y="195486"/>
            <a:ext cx="40833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Идея спасения «чистой верой».</a:t>
            </a:r>
            <a:endParaRPr lang="ru-RU" sz="2600" dirty="0">
              <a:effectLst>
                <a:glow rad="1905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1281" y="3003797"/>
            <a:ext cx="41554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Единственный источник веры –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Священные книги.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Каждый христианин должен уметь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их читать.</a:t>
            </a:r>
            <a:endParaRPr lang="ru-RU" sz="2600" dirty="0">
              <a:effectLst>
                <a:glow rad="1905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246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кругленная прямоугольная выноска 4"/>
          <p:cNvSpPr/>
          <p:nvPr/>
        </p:nvSpPr>
        <p:spPr>
          <a:xfrm>
            <a:off x="3707904" y="555526"/>
            <a:ext cx="4464496" cy="1656184"/>
          </a:xfrm>
          <a:prstGeom prst="wedgeRoundRectCallout">
            <a:avLst>
              <a:gd name="adj1" fmla="val -59005"/>
              <a:gd name="adj2" fmla="val 37151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1496 г. – в Шотландии принят закон </a:t>
            </a:r>
          </a:p>
          <a:p>
            <a:pPr marL="92075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 образовании: дети дворян и фри-</a:t>
            </a:r>
          </a:p>
          <a:p>
            <a:pPr marL="92075"/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гольдеров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должны посещать школу.</a:t>
            </a:r>
          </a:p>
          <a:p>
            <a:pPr marL="92075"/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92075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1616 г. – школы должны создаваться </a:t>
            </a:r>
          </a:p>
          <a:p>
            <a:pPr marL="92075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каждом церковном приходе.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316740"/>
            <a:ext cx="2664296" cy="264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816558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кругленная прямоугольная выноска 4"/>
          <p:cNvSpPr/>
          <p:nvPr/>
        </p:nvSpPr>
        <p:spPr>
          <a:xfrm>
            <a:off x="1907704" y="555526"/>
            <a:ext cx="4121161" cy="1774555"/>
          </a:xfrm>
          <a:custGeom>
            <a:avLst/>
            <a:gdLst>
              <a:gd name="connsiteX0" fmla="*/ 0 w 4104456"/>
              <a:gd name="connsiteY0" fmla="*/ 239657 h 1437911"/>
              <a:gd name="connsiteX1" fmla="*/ 239657 w 4104456"/>
              <a:gd name="connsiteY1" fmla="*/ 0 h 1437911"/>
              <a:gd name="connsiteX2" fmla="*/ 2394266 w 4104456"/>
              <a:gd name="connsiteY2" fmla="*/ 0 h 1437911"/>
              <a:gd name="connsiteX3" fmla="*/ 2394266 w 4104456"/>
              <a:gd name="connsiteY3" fmla="*/ 0 h 1437911"/>
              <a:gd name="connsiteX4" fmla="*/ 3420380 w 4104456"/>
              <a:gd name="connsiteY4" fmla="*/ 0 h 1437911"/>
              <a:gd name="connsiteX5" fmla="*/ 3864799 w 4104456"/>
              <a:gd name="connsiteY5" fmla="*/ 0 h 1437911"/>
              <a:gd name="connsiteX6" fmla="*/ 4104456 w 4104456"/>
              <a:gd name="connsiteY6" fmla="*/ 239657 h 1437911"/>
              <a:gd name="connsiteX7" fmla="*/ 4104456 w 4104456"/>
              <a:gd name="connsiteY7" fmla="*/ 838781 h 1437911"/>
              <a:gd name="connsiteX8" fmla="*/ 4104456 w 4104456"/>
              <a:gd name="connsiteY8" fmla="*/ 838781 h 1437911"/>
              <a:gd name="connsiteX9" fmla="*/ 4104456 w 4104456"/>
              <a:gd name="connsiteY9" fmla="*/ 1198259 h 1437911"/>
              <a:gd name="connsiteX10" fmla="*/ 4104456 w 4104456"/>
              <a:gd name="connsiteY10" fmla="*/ 1198254 h 1437911"/>
              <a:gd name="connsiteX11" fmla="*/ 3864799 w 4104456"/>
              <a:gd name="connsiteY11" fmla="*/ 1437911 h 1437911"/>
              <a:gd name="connsiteX12" fmla="*/ 3420380 w 4104456"/>
              <a:gd name="connsiteY12" fmla="*/ 1437911 h 1437911"/>
              <a:gd name="connsiteX13" fmla="*/ 4121161 w 4104456"/>
              <a:gd name="connsiteY13" fmla="*/ 1774555 h 1437911"/>
              <a:gd name="connsiteX14" fmla="*/ 2394266 w 4104456"/>
              <a:gd name="connsiteY14" fmla="*/ 1437911 h 1437911"/>
              <a:gd name="connsiteX15" fmla="*/ 239657 w 4104456"/>
              <a:gd name="connsiteY15" fmla="*/ 1437911 h 1437911"/>
              <a:gd name="connsiteX16" fmla="*/ 0 w 4104456"/>
              <a:gd name="connsiteY16" fmla="*/ 1198254 h 1437911"/>
              <a:gd name="connsiteX17" fmla="*/ 0 w 4104456"/>
              <a:gd name="connsiteY17" fmla="*/ 1198259 h 1437911"/>
              <a:gd name="connsiteX18" fmla="*/ 0 w 4104456"/>
              <a:gd name="connsiteY18" fmla="*/ 838781 h 1437911"/>
              <a:gd name="connsiteX19" fmla="*/ 0 w 4104456"/>
              <a:gd name="connsiteY19" fmla="*/ 838781 h 1437911"/>
              <a:gd name="connsiteX20" fmla="*/ 0 w 4104456"/>
              <a:gd name="connsiteY20" fmla="*/ 239657 h 1437911"/>
              <a:gd name="connsiteX0" fmla="*/ 0 w 4121161"/>
              <a:gd name="connsiteY0" fmla="*/ 239657 h 1774555"/>
              <a:gd name="connsiteX1" fmla="*/ 239657 w 4121161"/>
              <a:gd name="connsiteY1" fmla="*/ 0 h 1774555"/>
              <a:gd name="connsiteX2" fmla="*/ 2394266 w 4121161"/>
              <a:gd name="connsiteY2" fmla="*/ 0 h 1774555"/>
              <a:gd name="connsiteX3" fmla="*/ 2394266 w 4121161"/>
              <a:gd name="connsiteY3" fmla="*/ 0 h 1774555"/>
              <a:gd name="connsiteX4" fmla="*/ 3420380 w 4121161"/>
              <a:gd name="connsiteY4" fmla="*/ 0 h 1774555"/>
              <a:gd name="connsiteX5" fmla="*/ 3864799 w 4121161"/>
              <a:gd name="connsiteY5" fmla="*/ 0 h 1774555"/>
              <a:gd name="connsiteX6" fmla="*/ 4104456 w 4121161"/>
              <a:gd name="connsiteY6" fmla="*/ 239657 h 1774555"/>
              <a:gd name="connsiteX7" fmla="*/ 4104456 w 4121161"/>
              <a:gd name="connsiteY7" fmla="*/ 838781 h 1774555"/>
              <a:gd name="connsiteX8" fmla="*/ 4104456 w 4121161"/>
              <a:gd name="connsiteY8" fmla="*/ 838781 h 1774555"/>
              <a:gd name="connsiteX9" fmla="*/ 4104456 w 4121161"/>
              <a:gd name="connsiteY9" fmla="*/ 1198259 h 1774555"/>
              <a:gd name="connsiteX10" fmla="*/ 4104456 w 4121161"/>
              <a:gd name="connsiteY10" fmla="*/ 1198254 h 1774555"/>
              <a:gd name="connsiteX11" fmla="*/ 3864799 w 4121161"/>
              <a:gd name="connsiteY11" fmla="*/ 1437911 h 1774555"/>
              <a:gd name="connsiteX12" fmla="*/ 3916326 w 4121161"/>
              <a:gd name="connsiteY12" fmla="*/ 1430162 h 1774555"/>
              <a:gd name="connsiteX13" fmla="*/ 4121161 w 4121161"/>
              <a:gd name="connsiteY13" fmla="*/ 1774555 h 1774555"/>
              <a:gd name="connsiteX14" fmla="*/ 2394266 w 4121161"/>
              <a:gd name="connsiteY14" fmla="*/ 1437911 h 1774555"/>
              <a:gd name="connsiteX15" fmla="*/ 239657 w 4121161"/>
              <a:gd name="connsiteY15" fmla="*/ 1437911 h 1774555"/>
              <a:gd name="connsiteX16" fmla="*/ 0 w 4121161"/>
              <a:gd name="connsiteY16" fmla="*/ 1198254 h 1774555"/>
              <a:gd name="connsiteX17" fmla="*/ 0 w 4121161"/>
              <a:gd name="connsiteY17" fmla="*/ 1198259 h 1774555"/>
              <a:gd name="connsiteX18" fmla="*/ 0 w 4121161"/>
              <a:gd name="connsiteY18" fmla="*/ 838781 h 1774555"/>
              <a:gd name="connsiteX19" fmla="*/ 0 w 4121161"/>
              <a:gd name="connsiteY19" fmla="*/ 838781 h 1774555"/>
              <a:gd name="connsiteX20" fmla="*/ 0 w 4121161"/>
              <a:gd name="connsiteY20" fmla="*/ 239657 h 1774555"/>
              <a:gd name="connsiteX0" fmla="*/ 0 w 4121161"/>
              <a:gd name="connsiteY0" fmla="*/ 239657 h 1774555"/>
              <a:gd name="connsiteX1" fmla="*/ 239657 w 4121161"/>
              <a:gd name="connsiteY1" fmla="*/ 0 h 1774555"/>
              <a:gd name="connsiteX2" fmla="*/ 2394266 w 4121161"/>
              <a:gd name="connsiteY2" fmla="*/ 0 h 1774555"/>
              <a:gd name="connsiteX3" fmla="*/ 2394266 w 4121161"/>
              <a:gd name="connsiteY3" fmla="*/ 0 h 1774555"/>
              <a:gd name="connsiteX4" fmla="*/ 3420380 w 4121161"/>
              <a:gd name="connsiteY4" fmla="*/ 0 h 1774555"/>
              <a:gd name="connsiteX5" fmla="*/ 3864799 w 4121161"/>
              <a:gd name="connsiteY5" fmla="*/ 0 h 1774555"/>
              <a:gd name="connsiteX6" fmla="*/ 4104456 w 4121161"/>
              <a:gd name="connsiteY6" fmla="*/ 239657 h 1774555"/>
              <a:gd name="connsiteX7" fmla="*/ 4104456 w 4121161"/>
              <a:gd name="connsiteY7" fmla="*/ 838781 h 1774555"/>
              <a:gd name="connsiteX8" fmla="*/ 4104456 w 4121161"/>
              <a:gd name="connsiteY8" fmla="*/ 838781 h 1774555"/>
              <a:gd name="connsiteX9" fmla="*/ 4104456 w 4121161"/>
              <a:gd name="connsiteY9" fmla="*/ 1198259 h 1774555"/>
              <a:gd name="connsiteX10" fmla="*/ 4104456 w 4121161"/>
              <a:gd name="connsiteY10" fmla="*/ 1198254 h 1774555"/>
              <a:gd name="connsiteX11" fmla="*/ 3864799 w 4121161"/>
              <a:gd name="connsiteY11" fmla="*/ 1437911 h 1774555"/>
              <a:gd name="connsiteX12" fmla="*/ 3916326 w 4121161"/>
              <a:gd name="connsiteY12" fmla="*/ 1430162 h 1774555"/>
              <a:gd name="connsiteX13" fmla="*/ 4121161 w 4121161"/>
              <a:gd name="connsiteY13" fmla="*/ 1774555 h 1774555"/>
              <a:gd name="connsiteX14" fmla="*/ 3393907 w 4121161"/>
              <a:gd name="connsiteY14" fmla="*/ 1476657 h 1774555"/>
              <a:gd name="connsiteX15" fmla="*/ 239657 w 4121161"/>
              <a:gd name="connsiteY15" fmla="*/ 1437911 h 1774555"/>
              <a:gd name="connsiteX16" fmla="*/ 0 w 4121161"/>
              <a:gd name="connsiteY16" fmla="*/ 1198254 h 1774555"/>
              <a:gd name="connsiteX17" fmla="*/ 0 w 4121161"/>
              <a:gd name="connsiteY17" fmla="*/ 1198259 h 1774555"/>
              <a:gd name="connsiteX18" fmla="*/ 0 w 4121161"/>
              <a:gd name="connsiteY18" fmla="*/ 838781 h 1774555"/>
              <a:gd name="connsiteX19" fmla="*/ 0 w 4121161"/>
              <a:gd name="connsiteY19" fmla="*/ 838781 h 1774555"/>
              <a:gd name="connsiteX20" fmla="*/ 0 w 4121161"/>
              <a:gd name="connsiteY20" fmla="*/ 239657 h 177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21161" h="1774555">
                <a:moveTo>
                  <a:pt x="0" y="239657"/>
                </a:moveTo>
                <a:cubicBezTo>
                  <a:pt x="0" y="107298"/>
                  <a:pt x="107298" y="0"/>
                  <a:pt x="239657" y="0"/>
                </a:cubicBezTo>
                <a:lnTo>
                  <a:pt x="2394266" y="0"/>
                </a:lnTo>
                <a:lnTo>
                  <a:pt x="2394266" y="0"/>
                </a:lnTo>
                <a:lnTo>
                  <a:pt x="3420380" y="0"/>
                </a:lnTo>
                <a:lnTo>
                  <a:pt x="3864799" y="0"/>
                </a:lnTo>
                <a:cubicBezTo>
                  <a:pt x="3997158" y="0"/>
                  <a:pt x="4104456" y="107298"/>
                  <a:pt x="4104456" y="239657"/>
                </a:cubicBezTo>
                <a:lnTo>
                  <a:pt x="4104456" y="838781"/>
                </a:lnTo>
                <a:lnTo>
                  <a:pt x="4104456" y="838781"/>
                </a:lnTo>
                <a:lnTo>
                  <a:pt x="4104456" y="1198259"/>
                </a:lnTo>
                <a:lnTo>
                  <a:pt x="4104456" y="1198254"/>
                </a:lnTo>
                <a:cubicBezTo>
                  <a:pt x="4104456" y="1330613"/>
                  <a:pt x="3997158" y="1437911"/>
                  <a:pt x="3864799" y="1437911"/>
                </a:cubicBezTo>
                <a:lnTo>
                  <a:pt x="3916326" y="1430162"/>
                </a:lnTo>
                <a:lnTo>
                  <a:pt x="4121161" y="1774555"/>
                </a:lnTo>
                <a:lnTo>
                  <a:pt x="3393907" y="1476657"/>
                </a:lnTo>
                <a:lnTo>
                  <a:pt x="239657" y="1437911"/>
                </a:lnTo>
                <a:cubicBezTo>
                  <a:pt x="107298" y="1437911"/>
                  <a:pt x="0" y="1330613"/>
                  <a:pt x="0" y="1198254"/>
                </a:cubicBezTo>
                <a:lnTo>
                  <a:pt x="0" y="1198259"/>
                </a:lnTo>
                <a:lnTo>
                  <a:pt x="0" y="838781"/>
                </a:lnTo>
                <a:lnTo>
                  <a:pt x="0" y="838781"/>
                </a:lnTo>
                <a:lnTo>
                  <a:pt x="0" y="2396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92075" algn="just" defTabSz="796925">
              <a:tabLst>
                <a:tab pos="3673475" algn="l"/>
              </a:tabLst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1647 г. – верховный суд Плимут-</a:t>
            </a:r>
          </a:p>
          <a:p>
            <a:pPr marL="92075" algn="just" defTabSz="796925">
              <a:tabLst>
                <a:tab pos="3673475" algn="l"/>
              </a:tabLst>
            </a:pP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ской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колонии принял закон об от-</a:t>
            </a:r>
          </a:p>
          <a:p>
            <a:pPr marL="92075" algn="just" defTabSz="796925">
              <a:tabLst>
                <a:tab pos="3673475" algn="l"/>
              </a:tabLst>
            </a:pP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крытии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каждом городе грамма-</a:t>
            </a:r>
          </a:p>
          <a:p>
            <a:pPr marL="92075" algn="just" defTabSz="796925">
              <a:tabLst>
                <a:tab pos="3673475" algn="l"/>
              </a:tabLst>
            </a:pP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тической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школы.</a:t>
            </a:r>
          </a:p>
          <a:p>
            <a:pPr marL="92075" algn="just" defTabSz="796925">
              <a:tabLst>
                <a:tab pos="3673475" algn="l"/>
              </a:tabLst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556120"/>
            <a:ext cx="369598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099554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2035" y="1779662"/>
            <a:ext cx="1698655" cy="2127751"/>
          </a:xfrm>
          <a:prstGeom prst="wedgeEllipseCallout">
            <a:avLst>
              <a:gd name="adj1" fmla="val -52767"/>
              <a:gd name="adj2" fmla="val 2171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353" y="990188"/>
            <a:ext cx="1811253" cy="2217694"/>
          </a:xfrm>
          <a:prstGeom prst="wedgeEllipseCallout">
            <a:avLst>
              <a:gd name="adj1" fmla="val 49332"/>
              <a:gd name="adj2" fmla="val 3314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47292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70229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0180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1870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13" b="9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00575" y="3435846"/>
            <a:ext cx="8742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Всестороннее развитие человека – основа, на которой формируются </a:t>
            </a:r>
          </a:p>
          <a:p>
            <a:pPr algn="ctr"/>
            <a:r>
              <a:rPr lang="ru-RU" sz="2600" dirty="0" smtClean="0">
                <a:effectLst>
                  <a:glow rad="190500">
                    <a:schemeClr val="bg1"/>
                  </a:glow>
                </a:effectLst>
                <a:latin typeface="a_DomInoRevObl" pitchFamily="66" charset="-52"/>
              </a:rPr>
              <a:t>высокие гражданские качества.</a:t>
            </a:r>
            <a:endParaRPr lang="ru-RU" sz="2600" dirty="0">
              <a:effectLst>
                <a:glow rad="1905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483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719572" y="408682"/>
            <a:ext cx="770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_DomInoRevObl" pitchFamily="66" charset="-52"/>
              </a:rPr>
              <a:t>Каждый человек имеет право на образование. </a:t>
            </a:r>
          </a:p>
          <a:p>
            <a:r>
              <a:rPr lang="ru-RU" sz="3200" dirty="0" smtClean="0">
                <a:latin typeface="a_DomInoRevObl" pitchFamily="66" charset="-52"/>
              </a:rPr>
              <a:t>Образование должно быть бесплатным по меньшей </a:t>
            </a:r>
          </a:p>
          <a:p>
            <a:r>
              <a:rPr lang="ru-RU" sz="3200" dirty="0" smtClean="0">
                <a:latin typeface="a_DomInoRevObl" pitchFamily="66" charset="-52"/>
              </a:rPr>
              <a:t>мере в том, что касается начального и общего </a:t>
            </a:r>
          </a:p>
          <a:p>
            <a:r>
              <a:rPr lang="ru-RU" sz="3200" dirty="0" smtClean="0">
                <a:latin typeface="a_DomInoRevObl" pitchFamily="66" charset="-52"/>
              </a:rPr>
              <a:t>образования. </a:t>
            </a:r>
            <a:r>
              <a:rPr lang="ru-RU" sz="3200" dirty="0" smtClean="0">
                <a:noFill/>
                <a:latin typeface="a_DomInoRevObl" pitchFamily="66" charset="-52"/>
              </a:rPr>
              <a:t>Начальное образование должно быть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58" y="186739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noFill/>
                <a:latin typeface="a_DomInoRevObl" pitchFamily="66" charset="-52"/>
              </a:rPr>
              <a:t>образования.</a:t>
            </a:r>
            <a:r>
              <a:rPr lang="ru-RU" sz="3200" dirty="0" smtClean="0">
                <a:latin typeface="a_DomInoRevObl" pitchFamily="66" charset="-52"/>
              </a:rPr>
              <a:t> Начальное образование должно быть </a:t>
            </a:r>
          </a:p>
          <a:p>
            <a:r>
              <a:rPr lang="ru-RU" sz="3200" dirty="0" smtClean="0">
                <a:latin typeface="a_DomInoRevObl" pitchFamily="66" charset="-52"/>
              </a:rPr>
              <a:t>обязательным. </a:t>
            </a:r>
            <a:r>
              <a:rPr lang="ru-RU" sz="3200" dirty="0" smtClean="0">
                <a:noFill/>
                <a:latin typeface="a_DomInoRevObl" pitchFamily="66" charset="-52"/>
              </a:rPr>
              <a:t>Техническое и  профессиональное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58" y="235572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noFill/>
                <a:latin typeface="a_DomInoRevObl" pitchFamily="66" charset="-52"/>
              </a:rPr>
              <a:t>обязательным.</a:t>
            </a:r>
            <a:r>
              <a:rPr lang="ru-RU" sz="3200" dirty="0" smtClean="0">
                <a:latin typeface="a_DomInoRevObl" pitchFamily="66" charset="-52"/>
              </a:rPr>
              <a:t> Техническое и  профессиональное </a:t>
            </a:r>
          </a:p>
          <a:p>
            <a:r>
              <a:rPr lang="ru-RU" sz="3200" dirty="0" smtClean="0">
                <a:latin typeface="a_DomInoRevObl" pitchFamily="66" charset="-52"/>
              </a:rPr>
              <a:t>образование должно быть общедоступным, </a:t>
            </a:r>
            <a:r>
              <a:rPr lang="ru-RU" sz="3200" dirty="0" smtClean="0">
                <a:noFill/>
                <a:latin typeface="a_DomInoRevObl" pitchFamily="66" charset="-52"/>
              </a:rPr>
              <a:t>и высшее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58" y="2859782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noFill/>
                <a:latin typeface="a_DomInoRevObl" pitchFamily="66" charset="-52"/>
              </a:rPr>
              <a:t>образование должно быть общедоступным, </a:t>
            </a:r>
            <a:r>
              <a:rPr lang="ru-RU" sz="3200" dirty="0" smtClean="0">
                <a:latin typeface="a_DomInoRevObl" pitchFamily="66" charset="-52"/>
              </a:rPr>
              <a:t>и высшее </a:t>
            </a:r>
          </a:p>
          <a:p>
            <a:r>
              <a:rPr lang="ru-RU" sz="3200" dirty="0" smtClean="0">
                <a:latin typeface="a_DomInoRevObl" pitchFamily="66" charset="-52"/>
              </a:rPr>
              <a:t>образование должно быть одинаково доступным для </a:t>
            </a:r>
          </a:p>
          <a:p>
            <a:r>
              <a:rPr lang="ru-RU" sz="3200" dirty="0" smtClean="0">
                <a:latin typeface="a_DomInoRevObl" pitchFamily="66" charset="-52"/>
              </a:rPr>
              <a:t>всех на основе способностей каждого.</a:t>
            </a:r>
            <a:endParaRPr lang="ru-RU" sz="3200" dirty="0"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7345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9452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4569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18000" r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98365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40937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454771"/>
            <a:ext cx="1945043" cy="271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6552633" y="3075806"/>
            <a:ext cx="187220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Владимир Святославович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257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564231"/>
            <a:ext cx="1945043" cy="249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6552633" y="3075806"/>
            <a:ext cx="187220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Ярослав Мудрый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494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542795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-3956"/>
            <a:ext cx="3491880" cy="514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51520" y="451596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032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1687 г. – Славяно - греко - латинская    Академия</a:t>
            </a:r>
            <a:endParaRPr lang="ru-RU" dirty="0">
              <a:effectLst>
                <a:glow rad="2032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67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67544" y="451596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032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1755 г. – Московский университет</a:t>
            </a:r>
            <a:endParaRPr lang="ru-RU" dirty="0">
              <a:effectLst>
                <a:glow rad="2032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421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67544" y="451596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032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Владимирская мужская гимназия, физический кабинет</a:t>
            </a:r>
            <a:endParaRPr lang="ru-RU" dirty="0">
              <a:effectLst>
                <a:glow rad="2032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055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0"/>
            <a:ext cx="3923928" cy="514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715058" y="408682"/>
            <a:ext cx="7709370" cy="4020760"/>
            <a:chOff x="715058" y="408682"/>
            <a:chExt cx="7709370" cy="4020760"/>
          </a:xfrm>
        </p:grpSpPr>
        <p:sp>
          <p:nvSpPr>
            <p:cNvPr id="5" name="TextBox 4"/>
            <p:cNvSpPr txBox="1"/>
            <p:nvPr/>
          </p:nvSpPr>
          <p:spPr>
            <a:xfrm>
              <a:off x="719572" y="408682"/>
              <a:ext cx="770485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Каждый человек имеет право на образование.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Образование должно быть бесплатным по меньшей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мере в том, что касается начального и общего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образования. </a:t>
              </a:r>
              <a:r>
                <a:rPr lang="ru-RU" sz="3200" dirty="0" smtClean="0">
                  <a:noFill/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Начальное образование должно быть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5058" y="1867396"/>
              <a:ext cx="77048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noFill/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образования.</a:t>
              </a:r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 Начальное образование должно быть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обязательным. </a:t>
              </a:r>
              <a:r>
                <a:rPr lang="ru-RU" sz="3200" dirty="0" smtClean="0">
                  <a:noFill/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Техническое и  профессиональное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5058" y="2355726"/>
              <a:ext cx="77048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noFill/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обязательным.</a:t>
              </a:r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 Техническое и  профессиональное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образование должно быть общедоступным, </a:t>
              </a:r>
              <a:r>
                <a:rPr lang="ru-RU" sz="3200" dirty="0" smtClean="0">
                  <a:noFill/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и высшее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5058" y="2859782"/>
              <a:ext cx="77048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noFill/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образование должно быть общедоступным, </a:t>
              </a:r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и высшее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образование должно быть одинаково доступным для </a:t>
              </a:r>
            </a:p>
            <a:p>
              <a:r>
                <a:rPr lang="ru-RU" sz="3200" dirty="0" smtClean="0">
                  <a:effectLst>
                    <a:glow rad="127000">
                      <a:schemeClr val="bg1"/>
                    </a:glow>
                  </a:effectLst>
                  <a:latin typeface="a_DomInoRevObl" pitchFamily="66" charset="-52"/>
                </a:rPr>
                <a:t>всех на основе способностей каждого.</a:t>
              </a:r>
              <a:endParaRPr lang="ru-RU" sz="3200" dirty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70964" y="3723878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Статья 26, пункт 1</a:t>
            </a:r>
            <a:endParaRPr lang="ru-RU" sz="105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049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74584E-6 L 0.37049 0.155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7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7919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2 5"/>
          <p:cNvSpPr/>
          <p:nvPr/>
        </p:nvSpPr>
        <p:spPr>
          <a:xfrm>
            <a:off x="2771800" y="807554"/>
            <a:ext cx="5904656" cy="3528392"/>
          </a:xfrm>
          <a:prstGeom prst="borderCallout2">
            <a:avLst>
              <a:gd name="adj1" fmla="val 48662"/>
              <a:gd name="adj2" fmla="val -2260"/>
              <a:gd name="adj3" fmla="val 48686"/>
              <a:gd name="adj4" fmla="val -6799"/>
              <a:gd name="adj5" fmla="val 26507"/>
              <a:gd name="adj6" fmla="val -1241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Статья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43</a:t>
            </a:r>
          </a:p>
          <a:p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71463" indent="-271463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Гарантируются общедоступность и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бесплат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271463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ность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дошкольного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основного общего и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71463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среднего профессионального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Каждый вправе на конкурсной основе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бес-</a:t>
            </a:r>
          </a:p>
          <a:p>
            <a:pPr marL="271463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платно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получить высшее образование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Основное общее образование обязательно.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71463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Родители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или лица, их заменяющие,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271463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чивают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получение детьми основного общего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71463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48089"/>
            <a:ext cx="164413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707904" y="617271"/>
            <a:ext cx="1656184" cy="3672408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586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Type-SemiBold" pitchFamily="2" charset="0"/>
              </a:rPr>
              <a:t>?</a:t>
            </a:r>
            <a:endParaRPr lang="ru-RU" sz="2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Type-SemiBol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771550"/>
            <a:ext cx="33483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latin typeface="AdverGothic" pitchFamily="2" charset="0"/>
                <a:cs typeface="Arial" pitchFamily="34" charset="0"/>
              </a:rPr>
              <a:t>Статья 43, </a:t>
            </a:r>
          </a:p>
          <a:p>
            <a:r>
              <a:rPr lang="ru-RU" sz="3200" u="sng" dirty="0" smtClean="0">
                <a:latin typeface="AdverGothic" pitchFamily="2" charset="0"/>
                <a:cs typeface="Arial" pitchFamily="34" charset="0"/>
              </a:rPr>
              <a:t>пункт 1:</a:t>
            </a:r>
          </a:p>
          <a:p>
            <a:endParaRPr lang="ru-RU" sz="1600" dirty="0" smtClean="0">
              <a:latin typeface="AdverGothic" pitchFamily="2" charset="0"/>
              <a:cs typeface="Arial" pitchFamily="34" charset="0"/>
            </a:endParaRPr>
          </a:p>
          <a:p>
            <a:r>
              <a:rPr lang="ru-RU" sz="3200" dirty="0" smtClean="0">
                <a:latin typeface="AdverGothic" pitchFamily="2" charset="0"/>
                <a:cs typeface="Arial" pitchFamily="34" charset="0"/>
              </a:rPr>
              <a:t>Каждый имеет </a:t>
            </a:r>
          </a:p>
          <a:p>
            <a:r>
              <a:rPr lang="ru-RU" sz="3200" dirty="0" smtClean="0">
                <a:latin typeface="AdverGothic" pitchFamily="2" charset="0"/>
                <a:cs typeface="Arial" pitchFamily="34" charset="0"/>
              </a:rPr>
              <a:t>право на образование.</a:t>
            </a:r>
            <a:endParaRPr lang="ru-RU" sz="3200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7924" y="808546"/>
            <a:ext cx="33483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u="sng" dirty="0" smtClean="0">
                <a:latin typeface="AdverGothic" pitchFamily="2" charset="0"/>
                <a:cs typeface="Arial" pitchFamily="34" charset="0"/>
              </a:rPr>
              <a:t>Статья 43, пункт 4:</a:t>
            </a:r>
          </a:p>
          <a:p>
            <a:pPr algn="r"/>
            <a:endParaRPr lang="ru-RU" sz="1600" dirty="0" smtClean="0">
              <a:latin typeface="AdverGothic" pitchFamily="2" charset="0"/>
              <a:cs typeface="Arial" pitchFamily="34" charset="0"/>
            </a:endParaRPr>
          </a:p>
          <a:p>
            <a:pPr algn="r"/>
            <a:r>
              <a:rPr lang="ru-RU" sz="3200" dirty="0" smtClean="0">
                <a:latin typeface="AdverGothic" pitchFamily="2" charset="0"/>
                <a:cs typeface="Arial" pitchFamily="34" charset="0"/>
              </a:rPr>
              <a:t>Основное общее образование обязательно.</a:t>
            </a:r>
            <a:endParaRPr lang="ru-RU" sz="3200" dirty="0"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10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25882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6588224" y="3639696"/>
            <a:ext cx="1656184" cy="1109472"/>
            <a:chOff x="5436097" y="3635526"/>
            <a:chExt cx="1656184" cy="110947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436097" y="3635526"/>
              <a:ext cx="1656184" cy="110947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05379" y="3696990"/>
              <a:ext cx="1317619" cy="988728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401041" y="411510"/>
            <a:ext cx="2376264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Политика в сфере образования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17346"/>
            <a:ext cx="21602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Российская Федерация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2915816" y="524115"/>
            <a:ext cx="242032" cy="49434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588224" y="417346"/>
            <a:ext cx="21602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Субъекты Федерации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10800000">
            <a:off x="6084168" y="524115"/>
            <a:ext cx="242032" cy="49434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1354640" y="1149448"/>
            <a:ext cx="242032" cy="49434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5536" y="1635646"/>
            <a:ext cx="2160241" cy="17543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Федеральный закон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«Об образовании в Российской Федерации»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2012 г.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1039" y="1635646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Структура системы образования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1040" y="2049045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Формы получения образования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0087" y="2489646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Основные образовательные ресурсы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0086" y="2930986"/>
            <a:ext cx="534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Права и обязанности участников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образовательной деятельности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 flipH="1">
            <a:off x="3025668" y="1716639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 flipH="1">
            <a:off x="3025668" y="213003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 flipH="1">
            <a:off x="3025182" y="2570639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 flipH="1">
            <a:off x="3025668" y="3011979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007854" y="3635526"/>
            <a:ext cx="1580370" cy="1107603"/>
            <a:chOff x="3216215" y="3593408"/>
            <a:chExt cx="1580370" cy="110760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216215" y="3593408"/>
              <a:ext cx="1580370" cy="1107603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1770" y="3696989"/>
              <a:ext cx="1189260" cy="972220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3537812" y="3645079"/>
            <a:ext cx="1470042" cy="1104089"/>
            <a:chOff x="7524328" y="3623449"/>
            <a:chExt cx="1470042" cy="1104089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524328" y="3623449"/>
              <a:ext cx="1470042" cy="110408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892"/>
            <a:stretch/>
          </p:blipFill>
          <p:spPr>
            <a:xfrm>
              <a:off x="7688058" y="3635526"/>
              <a:ext cx="1170293" cy="1066224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1663458" y="3616561"/>
            <a:ext cx="1874354" cy="1132607"/>
            <a:chOff x="539552" y="3577953"/>
            <a:chExt cx="1874354" cy="113260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39552" y="3606471"/>
              <a:ext cx="1874354" cy="110408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42"/>
            <a:stretch/>
          </p:blipFill>
          <p:spPr>
            <a:xfrm>
              <a:off x="611559" y="3577953"/>
              <a:ext cx="1730339" cy="1123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9731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uiExpand="1" build="p"/>
      <p:bldP spid="16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6876256" y="393890"/>
            <a:ext cx="1874354" cy="1132607"/>
            <a:chOff x="539552" y="3577953"/>
            <a:chExt cx="1874354" cy="113260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39552" y="3606471"/>
              <a:ext cx="1874354" cy="110408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42"/>
            <a:stretch/>
          </p:blipFill>
          <p:spPr>
            <a:xfrm>
              <a:off x="611559" y="3577953"/>
              <a:ext cx="1730339" cy="112379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11560" y="422408"/>
            <a:ext cx="4890784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рава обучающихся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059582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выбор образовательной организации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428914"/>
            <a:ext cx="640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обучение по индивидуальному учебному плану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1798246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выбор факультативных и элективных курсов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6" y="2167578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развитие творческих способностей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2536910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каникулы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5" y="2906729"/>
            <a:ext cx="770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поощрение за успехи в учебной и общественной деятельности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5" y="3276061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уважение человеческого достоинства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68" y="3645393"/>
            <a:ext cx="527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свободу совести, взглядов и убеждений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401472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бесплатное пользование учебными материалами при освоении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федеральных государственных образовательных стандартов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stCxn id="8" idx="1"/>
            <a:endCxn id="9" idx="1"/>
          </p:cNvCxnSpPr>
          <p:nvPr/>
        </p:nvCxnSpPr>
        <p:spPr>
          <a:xfrm rot="10800000" flipH="1" flipV="1">
            <a:off x="611560" y="602428"/>
            <a:ext cx="72008" cy="641820"/>
          </a:xfrm>
          <a:prstGeom prst="bentConnector3">
            <a:avLst>
              <a:gd name="adj1" fmla="val -301591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354886" y="1284898"/>
            <a:ext cx="369332" cy="28803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endCxn id="11" idx="1"/>
          </p:cNvCxnSpPr>
          <p:nvPr/>
        </p:nvCxnSpPr>
        <p:spPr>
          <a:xfrm rot="16200000" flipH="1">
            <a:off x="355859" y="1655204"/>
            <a:ext cx="367382" cy="28803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12" idx="1"/>
          </p:cNvCxnSpPr>
          <p:nvPr/>
        </p:nvCxnSpPr>
        <p:spPr>
          <a:xfrm rot="16200000" flipH="1">
            <a:off x="357221" y="2025898"/>
            <a:ext cx="363571" cy="289119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13" idx="1"/>
          </p:cNvCxnSpPr>
          <p:nvPr/>
        </p:nvCxnSpPr>
        <p:spPr>
          <a:xfrm rot="16200000" flipH="1">
            <a:off x="354341" y="2392348"/>
            <a:ext cx="369333" cy="289121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endCxn id="14" idx="1"/>
          </p:cNvCxnSpPr>
          <p:nvPr/>
        </p:nvCxnSpPr>
        <p:spPr>
          <a:xfrm rot="16200000" flipH="1">
            <a:off x="354640" y="2762470"/>
            <a:ext cx="369820" cy="288029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15" idx="1"/>
          </p:cNvCxnSpPr>
          <p:nvPr/>
        </p:nvCxnSpPr>
        <p:spPr>
          <a:xfrm rot="16200000" flipH="1">
            <a:off x="354886" y="3132048"/>
            <a:ext cx="369330" cy="288027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endCxn id="16" idx="1"/>
          </p:cNvCxnSpPr>
          <p:nvPr/>
        </p:nvCxnSpPr>
        <p:spPr>
          <a:xfrm rot="16200000" flipH="1">
            <a:off x="354886" y="3501377"/>
            <a:ext cx="369332" cy="28803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endCxn id="17" idx="1"/>
          </p:cNvCxnSpPr>
          <p:nvPr/>
        </p:nvCxnSpPr>
        <p:spPr>
          <a:xfrm rot="16200000" flipH="1">
            <a:off x="285637" y="3939959"/>
            <a:ext cx="507831" cy="28803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3074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6876256" y="393890"/>
            <a:ext cx="1874354" cy="1132607"/>
            <a:chOff x="539552" y="3577953"/>
            <a:chExt cx="1874354" cy="113260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39552" y="3606471"/>
              <a:ext cx="1874354" cy="110408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42"/>
            <a:stretch/>
          </p:blipFill>
          <p:spPr>
            <a:xfrm>
              <a:off x="611559" y="3577953"/>
              <a:ext cx="1730339" cy="112379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11559" y="422408"/>
            <a:ext cx="5419431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Обязанности обучающихся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059582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Добросовестно осваивать учебную программу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428914"/>
            <a:ext cx="640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Посещать занятия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1798246"/>
            <a:ext cx="655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Выполнять требования устава учебного заведения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6" y="2167578"/>
            <a:ext cx="723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Уважать честь и достоинство других участников образовательной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деятельности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stCxn id="8" idx="1"/>
            <a:endCxn id="9" idx="1"/>
          </p:cNvCxnSpPr>
          <p:nvPr/>
        </p:nvCxnSpPr>
        <p:spPr>
          <a:xfrm rot="10800000" flipH="1" flipV="1">
            <a:off x="611558" y="602428"/>
            <a:ext cx="72009" cy="641820"/>
          </a:xfrm>
          <a:prstGeom prst="bentConnector3">
            <a:avLst>
              <a:gd name="adj1" fmla="val -301048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354886" y="1284898"/>
            <a:ext cx="369332" cy="28803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endCxn id="11" idx="1"/>
          </p:cNvCxnSpPr>
          <p:nvPr/>
        </p:nvCxnSpPr>
        <p:spPr>
          <a:xfrm rot="16200000" flipH="1">
            <a:off x="355859" y="1655204"/>
            <a:ext cx="367382" cy="28803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12" idx="1"/>
          </p:cNvCxnSpPr>
          <p:nvPr/>
        </p:nvCxnSpPr>
        <p:spPr>
          <a:xfrm rot="16200000" flipH="1">
            <a:off x="287970" y="2095148"/>
            <a:ext cx="502072" cy="28912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299" y="2903198"/>
            <a:ext cx="1119914" cy="206673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35695" y="3075806"/>
            <a:ext cx="2052227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dverGothic" pitchFamily="2" charset="0"/>
              </a:rPr>
              <a:t>ЗАМЕЧАНИЕ</a:t>
            </a:r>
            <a:endParaRPr lang="ru-RU" sz="2000" dirty="0">
              <a:latin typeface="AdverGothic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01231" y="3075806"/>
            <a:ext cx="1854946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dverGothic" pitchFamily="2" charset="0"/>
              </a:rPr>
              <a:t>ВЫГОВОР</a:t>
            </a:r>
            <a:endParaRPr lang="ru-RU" sz="2000" dirty="0">
              <a:latin typeface="AdverGothic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6375" y="3075806"/>
            <a:ext cx="2124235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dverGothic" pitchFamily="2" charset="0"/>
              </a:rPr>
              <a:t>ОТЧИСЛЕНИЕ</a:t>
            </a:r>
            <a:endParaRPr lang="ru-RU" sz="2000" dirty="0">
              <a:latin typeface="AdverGothic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19409" y="3651870"/>
            <a:ext cx="6914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Может быть отчислен обучающийся старше 15 лет, если он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получил основное общее образование (если не получил, с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учётом мнения родителей и согласия комиссии по делам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несовершеннолетних).</a:t>
            </a:r>
          </a:p>
        </p:txBody>
      </p:sp>
    </p:spTree>
    <p:extLst>
      <p:ext uri="{BB962C8B-B14F-4D97-AF65-F5344CB8AC3E}">
        <p14:creationId xmlns:p14="http://schemas.microsoft.com/office/powerpoint/2010/main" xmlns="" val="647097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build="p"/>
      <p:bldP spid="32" grpId="0" animBg="1"/>
      <p:bldP spid="36" grpId="0" animBg="1"/>
      <p:bldP spid="38" grpId="0" animBg="1"/>
      <p:bldP spid="3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11560" y="422408"/>
            <a:ext cx="5976664" cy="78119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рава родителей / законных </a:t>
            </a:r>
          </a:p>
          <a:p>
            <a:r>
              <a:rPr lang="ru-RU" sz="2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представителей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274532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организацию семейного образования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643864"/>
            <a:ext cx="640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знакомство с содержанием образования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2013196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знакомство с методиками обучения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6" y="2382528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знакомство с оценками успеваемости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2751860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защиту прав и законных интересов детей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5" y="3121679"/>
            <a:ext cx="8166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получение информации о проведении психологических или психолого-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педагогических обследований (они не могут проводиться без согласия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родителей или иных законных представителей)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stCxn id="8" idx="1"/>
            <a:endCxn id="9" idx="1"/>
          </p:cNvCxnSpPr>
          <p:nvPr/>
        </p:nvCxnSpPr>
        <p:spPr>
          <a:xfrm rot="10800000" flipH="1" flipV="1">
            <a:off x="611560" y="813002"/>
            <a:ext cx="72008" cy="646195"/>
          </a:xfrm>
          <a:prstGeom prst="bentConnector3">
            <a:avLst>
              <a:gd name="adj1" fmla="val -317465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354886" y="1499848"/>
            <a:ext cx="369332" cy="28803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endCxn id="11" idx="1"/>
          </p:cNvCxnSpPr>
          <p:nvPr/>
        </p:nvCxnSpPr>
        <p:spPr>
          <a:xfrm rot="16200000" flipH="1">
            <a:off x="355859" y="1870154"/>
            <a:ext cx="367382" cy="28803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12" idx="1"/>
          </p:cNvCxnSpPr>
          <p:nvPr/>
        </p:nvCxnSpPr>
        <p:spPr>
          <a:xfrm rot="16200000" flipH="1">
            <a:off x="357221" y="2240848"/>
            <a:ext cx="363571" cy="289119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13" idx="1"/>
          </p:cNvCxnSpPr>
          <p:nvPr/>
        </p:nvCxnSpPr>
        <p:spPr>
          <a:xfrm rot="16200000" flipH="1">
            <a:off x="354341" y="2607298"/>
            <a:ext cx="369333" cy="289121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endCxn id="14" idx="1"/>
          </p:cNvCxnSpPr>
          <p:nvPr/>
        </p:nvCxnSpPr>
        <p:spPr>
          <a:xfrm rot="16200000" flipH="1">
            <a:off x="216141" y="3115919"/>
            <a:ext cx="646819" cy="28803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6929609" y="422408"/>
            <a:ext cx="1758075" cy="1285246"/>
            <a:chOff x="7524328" y="3623449"/>
            <a:chExt cx="1470042" cy="110408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7524328" y="3623449"/>
              <a:ext cx="1470042" cy="110408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892"/>
            <a:stretch/>
          </p:blipFill>
          <p:spPr>
            <a:xfrm>
              <a:off x="7688058" y="3635526"/>
              <a:ext cx="1170293" cy="1066224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395535" y="4218642"/>
            <a:ext cx="82921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могут вмешиваться в профессиональную деятельность педагогов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902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/>
      <p:bldP spid="11" grpId="0"/>
      <p:bldP spid="12" grpId="0"/>
      <p:bldP spid="13" grpId="0"/>
      <p:bldP spid="14" grpId="0" build="p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11560" y="422408"/>
            <a:ext cx="4320480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рава педагогов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915566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свободу преподавания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284898"/>
            <a:ext cx="640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выбор средств и </a:t>
            </a:r>
            <a:r>
              <a:rPr lang="ru-RU" smtClean="0">
                <a:latin typeface="Arial" pitchFamily="34" charset="0"/>
                <a:cs typeface="Arial" pitchFamily="34" charset="0"/>
              </a:rPr>
              <a:t>методов обучения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1654230"/>
            <a:ext cx="534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участие в управлении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236" y="2023562"/>
            <a:ext cx="534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сокращённую продолжительность рабочего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времени, на удлинённый отпуск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2669893"/>
            <a:ext cx="604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досрочное назначение страховой пенсии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236" y="4093493"/>
            <a:ext cx="790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Уважение чести и достоинства участников образовательного процесса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68" y="4473777"/>
            <a:ext cx="527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Соблюдение трудовой дисциплины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stCxn id="8" idx="1"/>
            <a:endCxn id="9" idx="1"/>
          </p:cNvCxnSpPr>
          <p:nvPr/>
        </p:nvCxnSpPr>
        <p:spPr>
          <a:xfrm rot="10800000" flipH="1" flipV="1">
            <a:off x="611560" y="602428"/>
            <a:ext cx="72008" cy="497804"/>
          </a:xfrm>
          <a:prstGeom prst="bentConnector3">
            <a:avLst>
              <a:gd name="adj1" fmla="val -296300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354886" y="1140882"/>
            <a:ext cx="369332" cy="28803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endCxn id="11" idx="1"/>
          </p:cNvCxnSpPr>
          <p:nvPr/>
        </p:nvCxnSpPr>
        <p:spPr>
          <a:xfrm rot="16200000" flipH="1">
            <a:off x="355859" y="1511188"/>
            <a:ext cx="367382" cy="28803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13" idx="1"/>
          </p:cNvCxnSpPr>
          <p:nvPr/>
        </p:nvCxnSpPr>
        <p:spPr>
          <a:xfrm rot="16200000" flipH="1">
            <a:off x="285472" y="1948963"/>
            <a:ext cx="507831" cy="287698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endCxn id="14" idx="1"/>
          </p:cNvCxnSpPr>
          <p:nvPr/>
        </p:nvCxnSpPr>
        <p:spPr>
          <a:xfrm rot="16200000" flipH="1">
            <a:off x="285637" y="2456628"/>
            <a:ext cx="507832" cy="28803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15" idx="1"/>
          </p:cNvCxnSpPr>
          <p:nvPr/>
        </p:nvCxnSpPr>
        <p:spPr>
          <a:xfrm rot="16200000" flipH="1">
            <a:off x="348011" y="3942934"/>
            <a:ext cx="382502" cy="287948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endCxn id="16" idx="1"/>
          </p:cNvCxnSpPr>
          <p:nvPr/>
        </p:nvCxnSpPr>
        <p:spPr>
          <a:xfrm rot="16200000" flipH="1">
            <a:off x="324174" y="4299048"/>
            <a:ext cx="430509" cy="28828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6732240" y="406823"/>
            <a:ext cx="2116185" cy="1392398"/>
            <a:chOff x="3216215" y="3593408"/>
            <a:chExt cx="1580370" cy="1107603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216215" y="3593408"/>
              <a:ext cx="1580370" cy="1107603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1770" y="3696989"/>
              <a:ext cx="1189260" cy="97222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6732240" y="1925419"/>
            <a:ext cx="2116185" cy="6463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Профессиональ-ное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образование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32240" y="2710145"/>
            <a:ext cx="2116185" cy="6463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Аттестация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 раз в 5 лет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560" y="3219822"/>
            <a:ext cx="5688632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Обязанности педагогов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568" y="3712980"/>
            <a:ext cx="629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Поддержание высокого профессионального уровня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Соединительная линия уступом 38"/>
          <p:cNvCxnSpPr>
            <a:stCxn id="36" idx="1"/>
            <a:endCxn id="38" idx="1"/>
          </p:cNvCxnSpPr>
          <p:nvPr/>
        </p:nvCxnSpPr>
        <p:spPr>
          <a:xfrm rot="10800000" flipH="1" flipV="1">
            <a:off x="611560" y="3399842"/>
            <a:ext cx="72008" cy="497804"/>
          </a:xfrm>
          <a:prstGeom prst="bentConnector3">
            <a:avLst>
              <a:gd name="adj1" fmla="val -296300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6702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build="p"/>
      <p:bldP spid="14" grpId="0"/>
      <p:bldP spid="15" grpId="0"/>
      <p:bldP spid="16" grpId="0"/>
      <p:bldP spid="18" grpId="0" animBg="1"/>
      <p:bldP spid="34" grpId="0" animBg="1"/>
      <p:bldP spid="36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877" b="4725"/>
            <a:stretch/>
          </p:blipFill>
          <p:spPr>
            <a:xfrm>
              <a:off x="4572000" y="2571750"/>
              <a:ext cx="4572000" cy="257175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315" b="18521"/>
            <a:stretch/>
          </p:blipFill>
          <p:spPr>
            <a:xfrm>
              <a:off x="784" y="2571750"/>
              <a:ext cx="4571216" cy="25717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923" b="9701"/>
            <a:stretch/>
          </p:blipFill>
          <p:spPr>
            <a:xfrm>
              <a:off x="4572000" y="0"/>
              <a:ext cx="4572000" cy="25717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502" b="5485"/>
            <a:stretch/>
          </p:blipFill>
          <p:spPr>
            <a:xfrm>
              <a:off x="0" y="0"/>
              <a:ext cx="4571216" cy="2571751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0" y="0"/>
            <a:ext cx="9146445" cy="5143500"/>
            <a:chOff x="1568" y="0"/>
            <a:chExt cx="9146445" cy="51435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72000" y="2571750"/>
              <a:ext cx="4572000" cy="257175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481" b="12481"/>
            <a:stretch/>
          </p:blipFill>
          <p:spPr>
            <a:xfrm>
              <a:off x="1568" y="2571751"/>
              <a:ext cx="4569648" cy="257174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927" b="7804"/>
            <a:stretch/>
          </p:blipFill>
          <p:spPr>
            <a:xfrm>
              <a:off x="4573568" y="0"/>
              <a:ext cx="4574445" cy="257175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762" b="7798"/>
            <a:stretch/>
          </p:blipFill>
          <p:spPr>
            <a:xfrm>
              <a:off x="1568" y="0"/>
              <a:ext cx="4569648" cy="257175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2513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486"/>
            <a:ext cx="9144000" cy="494801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73806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11560" y="411510"/>
            <a:ext cx="7920880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Управление системой образования в РФ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973017544"/>
              </p:ext>
            </p:extLst>
          </p:nvPr>
        </p:nvGraphicFramePr>
        <p:xfrm>
          <a:off x="1553830" y="1059582"/>
          <a:ext cx="5136232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67544" y="1347614"/>
            <a:ext cx="345638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Министерство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образования и науки РФ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2355726"/>
            <a:ext cx="3486884" cy="1021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Министерства и департаменты образования субъектов федерации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3579862"/>
            <a:ext cx="3456384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Департаменты, управления, отделы образования муниципальных образований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15450243">
            <a:off x="4934734" y="2015325"/>
            <a:ext cx="3121081" cy="1243409"/>
          </a:xfrm>
          <a:prstGeom prst="triangl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845144" y="1443340"/>
            <a:ext cx="1831312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Федеральная служба по надзору в сфере образования и науки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0914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20CF2EA-B9FA-4D4B-AAAA-428B9F4A0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>
                                            <p:graphicEl>
                                              <a:dgm id="{A20CF2EA-B9FA-4D4B-AAAA-428B9F4A0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25AD034-B9C4-472A-9F76-00D8AE477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6">
                                            <p:graphicEl>
                                              <a:dgm id="{225AD034-B9C4-472A-9F76-00D8AE477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F6F358E-DC45-4397-9284-4F864E9FA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6">
                                            <p:graphicEl>
                                              <a:dgm id="{1F6F358E-DC45-4397-9284-4F864E9FA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16" grpId="0" uiExpand="1">
        <p:bldSub>
          <a:bldDgm bld="lvlOne"/>
        </p:bldSub>
      </p:bldGraphic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92635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87111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31159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191887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t="-1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87"/>
          <a:stretch/>
        </p:blipFill>
        <p:spPr>
          <a:xfrm>
            <a:off x="2699792" y="21412"/>
            <a:ext cx="3600400" cy="51346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719739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09789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1"/>
            <a:ext cx="9146445" cy="5143500"/>
            <a:chOff x="0" y="1"/>
            <a:chExt cx="9146445" cy="5143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742" b="5329"/>
            <a:stretch/>
          </p:blipFill>
          <p:spPr>
            <a:xfrm>
              <a:off x="0" y="2571751"/>
              <a:ext cx="4572000" cy="257175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071"/>
            <a:stretch/>
          </p:blipFill>
          <p:spPr>
            <a:xfrm>
              <a:off x="4572000" y="2571750"/>
              <a:ext cx="4572000" cy="257175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241" b="5475"/>
            <a:stretch/>
          </p:blipFill>
          <p:spPr>
            <a:xfrm>
              <a:off x="4499992" y="1"/>
              <a:ext cx="4646453" cy="25717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5343"/>
            <a:stretch/>
          </p:blipFill>
          <p:spPr>
            <a:xfrm>
              <a:off x="0" y="1"/>
              <a:ext cx="4572000" cy="257175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19869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003873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57296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5536" y="460673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54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Школа для бедных в Индии</a:t>
            </a:r>
            <a:endParaRPr lang="ru-RU" dirty="0">
              <a:effectLst>
                <a:glow rad="254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67494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a_DomInoRevObl" pitchFamily="66" charset="-52"/>
              </a:rPr>
              <a:t>Доклад ЮНЕСКО, апрель 2015 г.</a:t>
            </a:r>
            <a:endParaRPr lang="ru-RU" sz="2600" dirty="0">
              <a:solidFill>
                <a:schemeClr val="bg1"/>
              </a:solidFill>
              <a:latin typeface="a_DomInoRevObl" pitchFamily="66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771550"/>
            <a:ext cx="8136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Лишь 52% стран мира обеспечивают всеобщее начальное образование.</a:t>
            </a:r>
            <a:endParaRPr lang="ru-RU" sz="2600" dirty="0">
              <a:gradFill flip="none" rotWithShape="1">
                <a:gsLst>
                  <a:gs pos="57000">
                    <a:srgbClr val="FFF200"/>
                  </a:gs>
                  <a:gs pos="92000">
                    <a:srgbClr val="FF0000"/>
                  </a:gs>
                  <a:gs pos="74000">
                    <a:srgbClr val="FF7A00"/>
                  </a:gs>
                </a:gsLst>
                <a:lin ang="5400000" scaled="1"/>
                <a:tileRect/>
              </a:gradFill>
              <a:latin typeface="a_DomInoRevObl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347614"/>
            <a:ext cx="5976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Почти 100 млн. детей не смогут завершить </a:t>
            </a:r>
          </a:p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начальное образование в 2015 г.</a:t>
            </a:r>
            <a:endParaRPr lang="ru-RU" sz="2600" dirty="0">
              <a:gradFill flip="none" rotWithShape="1">
                <a:gsLst>
                  <a:gs pos="57000">
                    <a:srgbClr val="FFF200"/>
                  </a:gs>
                  <a:gs pos="92000">
                    <a:srgbClr val="FF0000"/>
                  </a:gs>
                  <a:gs pos="74000">
                    <a:srgbClr val="FF7A00"/>
                  </a:gs>
                </a:gsLst>
                <a:lin ang="5400000" scaled="1"/>
                <a:tileRect/>
              </a:gradFill>
              <a:latin typeface="a_DomInoRevObl" pitchFamily="66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283718"/>
            <a:ext cx="40684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1/3 подростков не закончит </a:t>
            </a:r>
          </a:p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первую ступень среднего </a:t>
            </a:r>
          </a:p>
          <a:p>
            <a:r>
              <a:rPr lang="ru-RU" sz="2600" dirty="0" smtClean="0">
                <a:gradFill flip="none" rotWithShape="1">
                  <a:gsLst>
                    <a:gs pos="57000">
                      <a:srgbClr val="FFF200"/>
                    </a:gs>
                    <a:gs pos="92000">
                      <a:srgbClr val="FF0000"/>
                    </a:gs>
                    <a:gs pos="74000">
                      <a:srgbClr val="FF7A00"/>
                    </a:gs>
                  </a:gsLst>
                  <a:lin ang="5400000" scaled="1"/>
                  <a:tileRect/>
                </a:gradFill>
                <a:latin typeface="a_DomInoRevObl" pitchFamily="66" charset="-52"/>
              </a:rPr>
              <a:t>образования.</a:t>
            </a:r>
            <a:endParaRPr lang="ru-RU" sz="2600" dirty="0">
              <a:gradFill flip="none" rotWithShape="1">
                <a:gsLst>
                  <a:gs pos="57000">
                    <a:srgbClr val="FFF200"/>
                  </a:gs>
                  <a:gs pos="92000">
                    <a:srgbClr val="FF0000"/>
                  </a:gs>
                  <a:gs pos="74000">
                    <a:srgbClr val="FF7A00"/>
                  </a:gs>
                </a:gsLst>
                <a:lin ang="5400000" scaled="1"/>
                <a:tileRect/>
              </a:gra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88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uild="p"/>
      <p:bldP spid="9" grpId="0" build="p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1053</TotalTime>
  <Words>770</Words>
  <Application>Microsoft Office PowerPoint</Application>
  <PresentationFormat>Экран (16:9)</PresentationFormat>
  <Paragraphs>170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Презентация</vt:lpstr>
      <vt:lpstr>Правоотношения  в сфере образования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CompEdu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333</cp:lastModifiedBy>
  <cp:revision>88</cp:revision>
  <dcterms:created xsi:type="dcterms:W3CDTF">2014-12-01T13:43:52Z</dcterms:created>
  <dcterms:modified xsi:type="dcterms:W3CDTF">2017-12-14T17:28:17Z</dcterms:modified>
</cp:coreProperties>
</file>