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7" r:id="rId2"/>
    <p:sldId id="270" r:id="rId3"/>
    <p:sldId id="273" r:id="rId4"/>
    <p:sldId id="272" r:id="rId5"/>
    <p:sldId id="274" r:id="rId6"/>
    <p:sldId id="275" r:id="rId7"/>
    <p:sldId id="280" r:id="rId8"/>
    <p:sldId id="281" r:id="rId9"/>
    <p:sldId id="282" r:id="rId10"/>
    <p:sldId id="283" r:id="rId11"/>
    <p:sldId id="284" r:id="rId12"/>
    <p:sldId id="285" r:id="rId13"/>
    <p:sldId id="271" r:id="rId14"/>
    <p:sldId id="261" r:id="rId15"/>
    <p:sldId id="277" r:id="rId16"/>
    <p:sldId id="287" r:id="rId17"/>
    <p:sldId id="286" r:id="rId18"/>
    <p:sldId id="278" r:id="rId19"/>
    <p:sldId id="291" r:id="rId20"/>
    <p:sldId id="292" r:id="rId21"/>
    <p:sldId id="279" r:id="rId22"/>
    <p:sldId id="288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294" r:id="rId31"/>
    <p:sldId id="293" r:id="rId32"/>
    <p:sldId id="303" r:id="rId33"/>
    <p:sldId id="304" r:id="rId34"/>
    <p:sldId id="289" r:id="rId35"/>
    <p:sldId id="307" r:id="rId36"/>
    <p:sldId id="308" r:id="rId37"/>
    <p:sldId id="290" r:id="rId38"/>
    <p:sldId id="302" r:id="rId39"/>
    <p:sldId id="309" r:id="rId40"/>
    <p:sldId id="306" r:id="rId41"/>
    <p:sldId id="311" r:id="rId42"/>
    <p:sldId id="313" r:id="rId43"/>
    <p:sldId id="312" r:id="rId44"/>
    <p:sldId id="314" r:id="rId45"/>
    <p:sldId id="315" r:id="rId46"/>
    <p:sldId id="316" r:id="rId47"/>
    <p:sldId id="318" r:id="rId48"/>
    <p:sldId id="310" r:id="rId49"/>
    <p:sldId id="320" r:id="rId50"/>
    <p:sldId id="322" r:id="rId51"/>
    <p:sldId id="321" r:id="rId52"/>
    <p:sldId id="323" r:id="rId53"/>
    <p:sldId id="324" r:id="rId54"/>
    <p:sldId id="325" r:id="rId55"/>
    <p:sldId id="326" r:id="rId56"/>
    <p:sldId id="319" r:id="rId57"/>
    <p:sldId id="327" r:id="rId58"/>
    <p:sldId id="331" r:id="rId59"/>
    <p:sldId id="330" r:id="rId60"/>
    <p:sldId id="328" r:id="rId6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FF00"/>
    <a:srgbClr val="B3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869" y="-192"/>
      </p:cViewPr>
      <p:guideLst>
        <p:guide orient="horz" pos="207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35F54-AE83-4745-9279-A1B0EA9CC658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B9F98-018C-4297-A189-538B89604D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772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B9F98-018C-4297-A189-538B89604DA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49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B9F98-018C-4297-A189-538B89604DA8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223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69451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85850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9201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95169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50933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05468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53953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3001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20169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3016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60509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6EC84-8D0D-4A49-942E-D6B4BC88870F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58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.png"/><Relationship Id="rId4" Type="http://schemas.microsoft.com/office/2007/relationships/hdphoto" Target="../media/hdphoto4.wdp"/><Relationship Id="rId9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gif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microsoft.com/office/2007/relationships/hdphoto" Target="../media/hdphoto2.wdp"/><Relationship Id="rId7" Type="http://schemas.openxmlformats.org/officeDocument/2006/relationships/image" Target="../media/image49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8.wdp"/><Relationship Id="rId4" Type="http://schemas.openxmlformats.org/officeDocument/2006/relationships/image" Target="../media/image48.jpeg"/><Relationship Id="rId9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2.png"/><Relationship Id="rId4" Type="http://schemas.microsoft.com/office/2007/relationships/hdphoto" Target="../media/hdphoto1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microsoft.com/office/2007/relationships/hdphoto" Target="../media/hdphoto12.wdp"/><Relationship Id="rId7" Type="http://schemas.openxmlformats.org/officeDocument/2006/relationships/image" Target="../media/image62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61.png"/><Relationship Id="rId4" Type="http://schemas.openxmlformats.org/officeDocument/2006/relationships/image" Target="../media/image2.png"/><Relationship Id="rId9" Type="http://schemas.openxmlformats.org/officeDocument/2006/relationships/image" Target="../media/image64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2.wdp"/><Relationship Id="rId7" Type="http://schemas.openxmlformats.org/officeDocument/2006/relationships/image" Target="../media/image6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2.wdp"/><Relationship Id="rId7" Type="http://schemas.openxmlformats.org/officeDocument/2006/relationships/image" Target="../media/image6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10" Type="http://schemas.openxmlformats.org/officeDocument/2006/relationships/image" Target="../media/image70.jpg"/><Relationship Id="rId4" Type="http://schemas.openxmlformats.org/officeDocument/2006/relationships/image" Target="../media/image65.jpg"/><Relationship Id="rId9" Type="http://schemas.openxmlformats.org/officeDocument/2006/relationships/image" Target="../media/image6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2.wdp"/><Relationship Id="rId7" Type="http://schemas.openxmlformats.org/officeDocument/2006/relationships/image" Target="../media/image8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3923910" y="1276735"/>
            <a:ext cx="5112528" cy="2383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600" b="1" dirty="0">
              <a:solidFill>
                <a:srgbClr val="00153E"/>
              </a:solidFill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35596" y="339502"/>
            <a:ext cx="7272808" cy="115212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Международное </a:t>
            </a:r>
            <a:b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гуманитарное право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906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1951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3440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034" y="518790"/>
            <a:ext cx="4337927" cy="4160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90299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6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58" b="10238"/>
          <a:stretch/>
        </p:blipFill>
        <p:spPr>
          <a:xfrm>
            <a:off x="0" y="0"/>
            <a:ext cx="915667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0"/>
            <a:ext cx="2339751" cy="3351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7" y="0"/>
            <a:ext cx="2339751" cy="3402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803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1131590"/>
            <a:ext cx="996282" cy="334852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610916"/>
            <a:ext cx="7438246" cy="336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85658" y="495332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_DomInoRevObl" pitchFamily="66" charset="-52"/>
              </a:rPr>
              <a:t>В первобытные времена пленников либо убивали, </a:t>
            </a:r>
          </a:p>
          <a:p>
            <a:pPr marL="1162050"/>
            <a:r>
              <a:rPr lang="ru-RU" sz="2800" dirty="0" smtClean="0">
                <a:latin typeface="a_DomInoRevObl" pitchFamily="66" charset="-52"/>
              </a:rPr>
              <a:t>либо они становились членами общины.</a:t>
            </a:r>
            <a:endParaRPr lang="ru-RU" sz="2800" dirty="0">
              <a:latin typeface="a_DomInoRevObl" pitchFamily="66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88" y="495332"/>
            <a:ext cx="1943267" cy="1439353"/>
          </a:xfrm>
          <a:prstGeom prst="cloudCallout">
            <a:avLst>
              <a:gd name="adj1" fmla="val 62863"/>
              <a:gd name="adj2" fmla="val 7303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956816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6292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466901"/>
            <a:ext cx="5472608" cy="4209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2423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1334" y="0"/>
            <a:ext cx="3934918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58"/>
            <a:ext cx="5201334" cy="514605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463243" y="4323608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effectLst>
                  <a:glow rad="127000">
                    <a:schemeClr val="bg1"/>
                  </a:glow>
                </a:effectLst>
                <a:latin typeface="a_DomInoRevObl" pitchFamily="66" charset="-52"/>
              </a:rPr>
              <a:t>«Живые убитые»</a:t>
            </a:r>
            <a:endParaRPr lang="ru-RU" sz="3600" dirty="0">
              <a:effectLst>
                <a:glow rad="127000">
                  <a:schemeClr val="bg1"/>
                </a:glow>
              </a:effectLst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868904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6330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483768" y="461171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Битва при Пуатье, 1356 г.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892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707904" y="424815"/>
            <a:ext cx="5106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a_DomInoRevObl" pitchFamily="66" charset="-52"/>
              </a:rPr>
              <a:t>Всеобщая декларация прав человека</a:t>
            </a:r>
            <a:endParaRPr lang="ru-RU" sz="2800" dirty="0">
              <a:solidFill>
                <a:srgbClr val="006600"/>
              </a:solidFill>
              <a:effectLst>
                <a:glow rad="127000">
                  <a:schemeClr val="bg1"/>
                </a:glow>
              </a:effectLst>
              <a:latin typeface="a_DomInoRevObl" pitchFamily="66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5152" y="1275606"/>
            <a:ext cx="465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a_DomInoRevObl" pitchFamily="66" charset="-52"/>
              </a:rPr>
              <a:t>Конвенция о правах ребёнка</a:t>
            </a:r>
            <a:endParaRPr lang="ru-RU" sz="2800" dirty="0">
              <a:solidFill>
                <a:srgbClr val="006600"/>
              </a:solidFill>
              <a:effectLst>
                <a:glow rad="127000">
                  <a:schemeClr val="bg1"/>
                </a:glow>
              </a:effectLst>
              <a:latin typeface="a_DomInoRevObl" pitchFamily="66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2139702"/>
            <a:ext cx="5178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a_DomInoRevObl" pitchFamily="66" charset="-52"/>
              </a:rPr>
              <a:t>Международный пакт о гражданских </a:t>
            </a:r>
          </a:p>
          <a:p>
            <a:pPr algn="r"/>
            <a:r>
              <a:rPr lang="ru-RU" sz="2800" dirty="0" smtClean="0"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a_DomInoRevObl" pitchFamily="66" charset="-52"/>
              </a:rPr>
              <a:t>и политических правах</a:t>
            </a:r>
            <a:endParaRPr lang="ru-RU" sz="2800" dirty="0">
              <a:solidFill>
                <a:srgbClr val="006600"/>
              </a:solidFill>
              <a:effectLst>
                <a:glow rad="127000">
                  <a:schemeClr val="bg1"/>
                </a:glow>
              </a:effectLst>
              <a:latin typeface="a_DomInoRevObl" pitchFamily="66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7904" y="3435846"/>
            <a:ext cx="5122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a_DomInoRevObl" pitchFamily="66" charset="-52"/>
              </a:rPr>
              <a:t>Международный пакт об экономических, </a:t>
            </a:r>
          </a:p>
          <a:p>
            <a:pPr algn="r"/>
            <a:r>
              <a:rPr lang="ru-RU" sz="2800" dirty="0" smtClean="0"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a_DomInoRevObl" pitchFamily="66" charset="-52"/>
              </a:rPr>
              <a:t>социальных и культурных правах</a:t>
            </a:r>
            <a:endParaRPr lang="ru-RU" sz="2800" dirty="0">
              <a:solidFill>
                <a:srgbClr val="006600"/>
              </a:solidFill>
              <a:effectLst>
                <a:glow rad="127000">
                  <a:schemeClr val="bg1"/>
                </a:glow>
              </a:effectLst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47345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475161"/>
            <a:ext cx="2118156" cy="3463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sp>
        <p:nvSpPr>
          <p:cNvPr id="6" name="TextBox 5"/>
          <p:cNvSpPr txBox="1"/>
          <p:nvPr/>
        </p:nvSpPr>
        <p:spPr>
          <a:xfrm>
            <a:off x="6588224" y="407462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Иоанн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II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Добрый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9551" y="1808450"/>
            <a:ext cx="1201119" cy="123036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7623" y="926748"/>
            <a:ext cx="1743429" cy="169469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1248" y="2510924"/>
            <a:ext cx="1193370" cy="118562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8095" y="1079148"/>
            <a:ext cx="1743429" cy="169469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43" y="1926495"/>
            <a:ext cx="1743429" cy="169469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8889" y="2798956"/>
            <a:ext cx="1193370" cy="118562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3688" y="1484697"/>
            <a:ext cx="1193370" cy="118562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7543" y="2704285"/>
            <a:ext cx="1201119" cy="123036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6976" y="843558"/>
            <a:ext cx="1201119" cy="123036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198152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2187" flipH="1">
            <a:off x="1965066" y="2435260"/>
            <a:ext cx="3236891" cy="2335956"/>
          </a:xfrm>
          <a:prstGeom prst="snip2DiagRect">
            <a:avLst>
              <a:gd name="adj1" fmla="val 13446"/>
              <a:gd name="adj2" fmla="val 37510"/>
            </a:avLst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554" y="576761"/>
            <a:ext cx="5826943" cy="3989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3347864" y="69954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Битва под </a:t>
            </a:r>
            <a:r>
              <a:rPr lang="ru-RU" dirty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К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лецком, 1506 г.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921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8700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494" y="385296"/>
            <a:ext cx="6247011" cy="437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2951820" y="416293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Битва при Цюрихе, 1799 г.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656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487706" y="338941"/>
            <a:ext cx="5904656" cy="4435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14907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70" y="447514"/>
            <a:ext cx="7117860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2951820" y="416293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Взятие </a:t>
            </a:r>
            <a:r>
              <a:rPr lang="ru-RU" dirty="0" err="1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Яффы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, 1799 г.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01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392" y="447514"/>
            <a:ext cx="6171215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1569740" y="4162934"/>
            <a:ext cx="602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glow rad="2286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Сражение французов и португальских ополченцев</a:t>
            </a:r>
            <a:endParaRPr lang="ru-RU" dirty="0">
              <a:effectLst>
                <a:glow rad="2286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61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137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3444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"/>
                    </a14:imgEffect>
                  </a14:imgLayer>
                </a14:imgProps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6" y="348248"/>
            <a:ext cx="2389430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539552" y="3965381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effectLst/>
                <a:latin typeface="Arial" pitchFamily="34" charset="0"/>
                <a:cs typeface="Arial" pitchFamily="34" charset="0"/>
              </a:rPr>
              <a:t>Ганс фон </a:t>
            </a:r>
            <a:r>
              <a:rPr lang="ru-RU" sz="1600" dirty="0" err="1" smtClean="0">
                <a:effectLst/>
                <a:latin typeface="Arial" pitchFamily="34" charset="0"/>
                <a:cs typeface="Arial" pitchFamily="34" charset="0"/>
              </a:rPr>
              <a:t>Герсдорф</a:t>
            </a:r>
            <a:r>
              <a:rPr lang="ru-RU" sz="1600" dirty="0" smtClean="0">
                <a:effectLst/>
                <a:latin typeface="Arial" pitchFamily="34" charset="0"/>
                <a:cs typeface="Arial" pitchFamily="34" charset="0"/>
              </a:rPr>
              <a:t>. Полевое руководство по обработке ран</a:t>
            </a:r>
            <a:endParaRPr lang="ru-RU" sz="1600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" b="5810"/>
          <a:stretch/>
        </p:blipFill>
        <p:spPr>
          <a:xfrm>
            <a:off x="3707904" y="348247"/>
            <a:ext cx="4812335" cy="3528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3707903" y="4001847"/>
            <a:ext cx="4812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effectLst/>
                <a:latin typeface="Arial" pitchFamily="34" charset="0"/>
                <a:cs typeface="Arial" pitchFamily="34" charset="0"/>
              </a:rPr>
              <a:t>Санитарная палатка во время </a:t>
            </a:r>
          </a:p>
          <a:p>
            <a:pPr algn="ctr"/>
            <a:r>
              <a:rPr lang="ru-RU" sz="1600" dirty="0" smtClean="0">
                <a:effectLst/>
                <a:latin typeface="Arial" pitchFamily="34" charset="0"/>
                <a:cs typeface="Arial" pitchFamily="34" charset="0"/>
              </a:rPr>
              <a:t>Бородинского сражения</a:t>
            </a:r>
            <a:endParaRPr lang="ru-RU" sz="1600" dirty="0"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229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138104" y="1491630"/>
            <a:ext cx="769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rgbClr val="006600"/>
                </a:solidFill>
                <a:effectLst>
                  <a:glow rad="127000">
                    <a:schemeClr val="bg1"/>
                  </a:glow>
                </a:effectLst>
                <a:latin typeface="a_DomInoRevObl" pitchFamily="66" charset="-52"/>
              </a:rPr>
              <a:t>Права человека нуждаются в международной защите</a:t>
            </a:r>
            <a:endParaRPr lang="ru-RU" sz="3200" dirty="0">
              <a:solidFill>
                <a:srgbClr val="006600"/>
              </a:solidFill>
              <a:effectLst>
                <a:glow rad="127000">
                  <a:schemeClr val="bg1"/>
                </a:glow>
              </a:effectLst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2648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13"/>
          <a:stretch/>
        </p:blipFill>
        <p:spPr>
          <a:xfrm>
            <a:off x="0" y="-1"/>
            <a:ext cx="9144001" cy="514350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916" y="699542"/>
            <a:ext cx="2208097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6588224" y="4002618"/>
            <a:ext cx="2101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Анри </a:t>
            </a:r>
            <a:r>
              <a:rPr lang="ru-RU" dirty="0" err="1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Дюнан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9542"/>
            <a:ext cx="2527138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752226" y="4002618"/>
            <a:ext cx="2101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Наполеон </a:t>
            </a:r>
            <a:r>
              <a:rPr lang="en-US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III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2334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967774" y="339502"/>
            <a:ext cx="602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Битва под </a:t>
            </a:r>
            <a:r>
              <a:rPr lang="ru-RU" dirty="0" err="1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Сольферино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, 1859 г.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099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"/>
                    </a14:imgEffect>
                  </a14:imgLayer>
                </a14:imgProps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67" y="440666"/>
            <a:ext cx="5788265" cy="426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22631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"/>
                    </a14:imgEffect>
                  </a14:imgLayer>
                </a14:imgProps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67" y="536210"/>
            <a:ext cx="5788265" cy="4071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61126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1000" r="-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6839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/>
          <a:stretch>
            <a:fillRect l="-1000" t="-11000" r="-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1797"/>
            <a:ext cx="4320480" cy="2822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585" y="2211710"/>
            <a:ext cx="4412847" cy="258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81333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17000" r="-4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8022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/>
          <a:stretch>
            <a:fillRect l="-4000" t="-17000" r="-4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375" r="9725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1510"/>
            <a:ext cx="3960440" cy="29703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7212" y="3651870"/>
            <a:ext cx="3939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/>
                <a:latin typeface="Arial" pitchFamily="34" charset="0"/>
                <a:cs typeface="Arial" pitchFamily="34" charset="0"/>
              </a:rPr>
              <a:t>Женевская конвенция «Об улучшении участи больных и раненых  воюющих армий на </a:t>
            </a:r>
          </a:p>
          <a:p>
            <a:pPr algn="ctr"/>
            <a:r>
              <a:rPr lang="ru-RU" dirty="0" smtClean="0">
                <a:effectLst/>
                <a:latin typeface="Arial" pitchFamily="34" charset="0"/>
                <a:cs typeface="Arial" pitchFamily="34" charset="0"/>
              </a:rPr>
              <a:t>поле боя», 1864 г.</a:t>
            </a:r>
            <a:endParaRPr lang="ru-RU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4" r="27377"/>
          <a:stretch/>
        </p:blipFill>
        <p:spPr>
          <a:xfrm>
            <a:off x="4762509" y="1540130"/>
            <a:ext cx="1951095" cy="16370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4008" y="339502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/>
                <a:latin typeface="Arial" pitchFamily="34" charset="0"/>
                <a:cs typeface="Arial" pitchFamily="34" charset="0"/>
              </a:rPr>
              <a:t>Международный «Комитет Красного Креста»</a:t>
            </a:r>
            <a:endParaRPr lang="ru-RU" sz="2400" b="1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0" r="35217"/>
          <a:stretch/>
        </p:blipFill>
        <p:spPr>
          <a:xfrm>
            <a:off x="7146497" y="1510796"/>
            <a:ext cx="1598041" cy="16370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0" r="28956"/>
          <a:stretch/>
        </p:blipFill>
        <p:spPr>
          <a:xfrm>
            <a:off x="6090195" y="3147814"/>
            <a:ext cx="1813420" cy="164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23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3389" y="0"/>
            <a:ext cx="9152693" cy="5143500"/>
            <a:chOff x="-3389" y="0"/>
            <a:chExt cx="9152693" cy="51435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55" b="2676"/>
            <a:stretch/>
          </p:blipFill>
          <p:spPr>
            <a:xfrm>
              <a:off x="4570084" y="2571750"/>
              <a:ext cx="4573916" cy="257175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" b="15092"/>
            <a:stretch/>
          </p:blipFill>
          <p:spPr>
            <a:xfrm>
              <a:off x="0" y="0"/>
              <a:ext cx="4573916" cy="257175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89" y="2571750"/>
              <a:ext cx="4573473" cy="257175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59" b="2761"/>
            <a:stretch/>
          </p:blipFill>
          <p:spPr>
            <a:xfrm>
              <a:off x="4573916" y="0"/>
              <a:ext cx="4575388" cy="2571750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6334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3389" y="0"/>
            <a:ext cx="9152693" cy="5143500"/>
            <a:chOff x="-3389" y="0"/>
            <a:chExt cx="9152693" cy="51435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55" b="2676"/>
            <a:stretch/>
          </p:blipFill>
          <p:spPr>
            <a:xfrm>
              <a:off x="4570084" y="2571750"/>
              <a:ext cx="4573916" cy="257175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" b="15092"/>
            <a:stretch/>
          </p:blipFill>
          <p:spPr>
            <a:xfrm>
              <a:off x="0" y="0"/>
              <a:ext cx="4573916" cy="257175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89" y="2571750"/>
              <a:ext cx="4573473" cy="257175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59" b="2761"/>
            <a:stretch/>
          </p:blipFill>
          <p:spPr>
            <a:xfrm>
              <a:off x="4573916" y="0"/>
              <a:ext cx="4575388" cy="2571750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7534"/>
            <a:ext cx="2881763" cy="374441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3995936" y="627534"/>
            <a:ext cx="47352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В 1901 г. Анри </a:t>
            </a:r>
            <a:r>
              <a:rPr lang="ru-RU" sz="2000" dirty="0" err="1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Дюнан</a:t>
            </a:r>
            <a:r>
              <a:rPr lang="ru-RU" sz="20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стал </a:t>
            </a:r>
          </a:p>
          <a:p>
            <a:pPr algn="ctr"/>
            <a:r>
              <a:rPr lang="ru-RU" sz="20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первым лауреатом </a:t>
            </a:r>
          </a:p>
          <a:p>
            <a:pPr algn="ctr"/>
            <a:r>
              <a:rPr lang="ru-RU" sz="20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Нобелевской премии мира.</a:t>
            </a:r>
            <a:endParaRPr lang="ru-RU" sz="2000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644" y="1779662"/>
            <a:ext cx="4574627" cy="259228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04815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6687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0000" r="-6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3203848" y="339676"/>
            <a:ext cx="5666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1929 г. – Женевская конвенция об </a:t>
            </a:r>
          </a:p>
          <a:p>
            <a:pPr algn="r"/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обращении с военнопленными</a:t>
            </a:r>
            <a:endParaRPr lang="ru-RU" sz="2400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40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411760" y="339676"/>
            <a:ext cx="645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1907 г. – Гаагская конвенция о законах </a:t>
            </a:r>
          </a:p>
          <a:p>
            <a:pPr algn="r"/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и обычаях сухопутной войны</a:t>
            </a:r>
            <a:endParaRPr lang="ru-RU" sz="2400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50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4925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68814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24000" r="-5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203848" y="339676"/>
            <a:ext cx="5666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Отравление газами</a:t>
            </a:r>
            <a:endParaRPr lang="ru-RU" sz="2000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617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203848" y="339676"/>
            <a:ext cx="5666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Разрушенный в 1945 г. Дрезден</a:t>
            </a:r>
            <a:endParaRPr lang="ru-RU" sz="2000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93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88" b="33606"/>
            <a:stretch/>
          </p:blipFill>
          <p:spPr>
            <a:xfrm>
              <a:off x="0" y="2565170"/>
              <a:ext cx="4572000" cy="257833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85" b="12697"/>
            <a:stretch/>
          </p:blipFill>
          <p:spPr>
            <a:xfrm>
              <a:off x="1" y="1"/>
              <a:ext cx="4579930" cy="256517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84" b="17001"/>
            <a:stretch/>
          </p:blipFill>
          <p:spPr>
            <a:xfrm>
              <a:off x="4576358" y="2571750"/>
              <a:ext cx="4567642" cy="2571750"/>
            </a:xfrm>
            <a:prstGeom prst="rect">
              <a:avLst/>
            </a:prstGeom>
          </p:spPr>
        </p:pic>
        <p:pic>
          <p:nvPicPr>
            <p:cNvPr id="1026" name="Picture 2" descr="http://vremya4e.com/uploads/posts/2015-01/1421962849_marod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3" b="22078"/>
            <a:stretch/>
          </p:blipFill>
          <p:spPr bwMode="auto">
            <a:xfrm>
              <a:off x="4572000" y="0"/>
              <a:ext cx="4572000" cy="257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36203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51520" y="597917"/>
            <a:ext cx="8618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О законах и обычаях сухопутной войны</a:t>
            </a:r>
            <a:endParaRPr lang="ru-RU" sz="2400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492250"/>
            <a:ext cx="8618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О мирном решении международных столкновений</a:t>
            </a:r>
            <a:endParaRPr lang="ru-RU" sz="2400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5615" y="2358132"/>
            <a:ext cx="8618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О правах и обязанностях нейтральных держав</a:t>
            </a:r>
            <a:endParaRPr lang="ru-RU" sz="2400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3292475"/>
            <a:ext cx="8618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О применении к морской войне начал Женевской </a:t>
            </a:r>
          </a:p>
          <a:p>
            <a:pPr algn="ctr"/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конвенции</a:t>
            </a:r>
            <a:endParaRPr lang="ru-RU" sz="2400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131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9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4550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9431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3837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7973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35864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2012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611560" y="411510"/>
            <a:ext cx="8258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effectLst>
                  <a:glow rad="254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1949 г. – Дипломатическая конференция в Женеве</a:t>
            </a:r>
            <a:endParaRPr lang="ru-RU" sz="2400" dirty="0">
              <a:effectLst>
                <a:glow rad="254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9273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95536" y="411511"/>
            <a:ext cx="5256584" cy="36004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b="1" dirty="0" smtClean="0">
                <a:ln>
                  <a:solidFill>
                    <a:srgbClr val="0066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Женевские конвенции</a:t>
            </a:r>
            <a:endParaRPr lang="ru-RU" sz="2400" b="1" dirty="0">
              <a:ln>
                <a:solidFill>
                  <a:srgbClr val="006600"/>
                </a:solidFill>
              </a:ln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Равнобедренный треугольник 5"/>
          <p:cNvSpPr/>
          <p:nvPr/>
        </p:nvSpPr>
        <p:spPr>
          <a:xfrm rot="5400000" flipH="1">
            <a:off x="1087108" y="1088089"/>
            <a:ext cx="264360" cy="207345"/>
          </a:xfrm>
          <a:prstGeom prst="triangle">
            <a:avLst/>
          </a:prstGeom>
          <a:solidFill>
            <a:srgbClr val="00B050"/>
          </a:solidFill>
          <a:ln w="9525"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75656" y="991706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Требуют различать комбатантов (участников военных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действий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) и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некомбатантов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(гражданское население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 rot="5400000" flipH="1">
            <a:off x="1086813" y="1872557"/>
            <a:ext cx="264360" cy="207345"/>
          </a:xfrm>
          <a:prstGeom prst="triangle">
            <a:avLst/>
          </a:prstGeom>
          <a:solidFill>
            <a:srgbClr val="00B050"/>
          </a:solidFill>
          <a:ln w="9525"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75361" y="1776174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Запрещают нападения на мирных жителей.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Равнобедренный треугольник 10"/>
          <p:cNvSpPr/>
          <p:nvPr/>
        </p:nvSpPr>
        <p:spPr>
          <a:xfrm rot="5400000" flipH="1">
            <a:off x="1086813" y="2344675"/>
            <a:ext cx="264360" cy="207345"/>
          </a:xfrm>
          <a:prstGeom prst="triangle">
            <a:avLst/>
          </a:prstGeom>
          <a:solidFill>
            <a:srgbClr val="00B050"/>
          </a:solidFill>
          <a:ln w="9525"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475361" y="2248292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Признают за жителями оккупированных территорий и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военнопленными право на жизнь и уважение достоинства.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 rot="5400000" flipH="1">
            <a:off x="1087108" y="3124569"/>
            <a:ext cx="264360" cy="207345"/>
          </a:xfrm>
          <a:prstGeom prst="triangle">
            <a:avLst/>
          </a:prstGeom>
          <a:solidFill>
            <a:srgbClr val="00B050"/>
          </a:solidFill>
          <a:ln w="9525"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475656" y="3028186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Требуют оказывать медицинскую помощь больным и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раненым всех участвующих в конфликте сторон.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Равнобедренный треугольник 14"/>
          <p:cNvSpPr/>
          <p:nvPr/>
        </p:nvSpPr>
        <p:spPr>
          <a:xfrm rot="5400000" flipH="1">
            <a:off x="1086813" y="3904463"/>
            <a:ext cx="264360" cy="207345"/>
          </a:xfrm>
          <a:prstGeom prst="triangle">
            <a:avLst/>
          </a:prstGeom>
          <a:solidFill>
            <a:srgbClr val="00B050"/>
          </a:solidFill>
          <a:ln w="9525"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475361" y="3808080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Объявляют неприкосновенными объекты Комитета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Красного Креста и Красного Полумесяца.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609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2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25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build="p"/>
      <p:bldP spid="9" grpId="0" animBg="1"/>
      <p:bldP spid="10" grpId="0" build="p"/>
      <p:bldP spid="11" grpId="0" animBg="1"/>
      <p:bldP spid="12" grpId="0" build="p"/>
      <p:bldP spid="13" grpId="0" animBg="1"/>
      <p:bldP spid="14" grpId="0" build="p"/>
      <p:bldP spid="15" grpId="0" animBg="1"/>
      <p:bldP spid="16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95536" y="411511"/>
            <a:ext cx="5256584" cy="36004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b="1" dirty="0" smtClean="0">
                <a:ln>
                  <a:solidFill>
                    <a:srgbClr val="0066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Женевские конвенции</a:t>
            </a:r>
            <a:endParaRPr lang="ru-RU" sz="2400" b="1" dirty="0">
              <a:ln>
                <a:solidFill>
                  <a:srgbClr val="006600"/>
                </a:solidFill>
              </a:ln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Равнобедренный треугольник 5"/>
          <p:cNvSpPr/>
          <p:nvPr/>
        </p:nvSpPr>
        <p:spPr>
          <a:xfrm rot="5400000" flipH="1">
            <a:off x="1087108" y="1088089"/>
            <a:ext cx="264360" cy="207345"/>
          </a:xfrm>
          <a:prstGeom prst="triangle">
            <a:avLst/>
          </a:prstGeom>
          <a:solidFill>
            <a:srgbClr val="00B050"/>
          </a:solidFill>
          <a:ln w="9525"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75656" y="991706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Запрещают к применению некоторые виды оружия и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боеприпасов, в том числе: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 rot="5400000" flipH="1">
            <a:off x="1899259" y="1852199"/>
            <a:ext cx="223644" cy="207345"/>
          </a:xfrm>
          <a:prstGeom prst="triangle">
            <a:avLst/>
          </a:prstGeom>
          <a:solidFill>
            <a:srgbClr val="00B050"/>
          </a:solidFill>
          <a:ln w="9525"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267744" y="177617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п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ули «дум – дум»;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Равнобедренный треугольник 14"/>
          <p:cNvSpPr/>
          <p:nvPr/>
        </p:nvSpPr>
        <p:spPr>
          <a:xfrm rot="5400000" flipH="1">
            <a:off x="1086813" y="3676245"/>
            <a:ext cx="264360" cy="207345"/>
          </a:xfrm>
          <a:prstGeom prst="triangle">
            <a:avLst/>
          </a:prstGeom>
          <a:solidFill>
            <a:srgbClr val="00B050"/>
          </a:solidFill>
          <a:ln w="9525"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475361" y="3579862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Устанавливают личную и командную ответственность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за военные преступления и преступления против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человечности.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 flipH="1">
            <a:off x="1897378" y="2278443"/>
            <a:ext cx="223644" cy="207345"/>
          </a:xfrm>
          <a:prstGeom prst="triangle">
            <a:avLst/>
          </a:prstGeom>
          <a:solidFill>
            <a:srgbClr val="00B050"/>
          </a:solidFill>
          <a:ln w="9525"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265863" y="2202418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ассетные боеприпасы;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Равнобедренный треугольник 18"/>
          <p:cNvSpPr/>
          <p:nvPr/>
        </p:nvSpPr>
        <p:spPr>
          <a:xfrm rot="5400000" flipH="1">
            <a:off x="1899259" y="2722363"/>
            <a:ext cx="223644" cy="207345"/>
          </a:xfrm>
          <a:prstGeom prst="triangle">
            <a:avLst/>
          </a:prstGeom>
          <a:solidFill>
            <a:srgbClr val="00B050"/>
          </a:solidFill>
          <a:ln w="9525"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267744" y="2646338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имическое оружие;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Равнобедренный треугольник 20"/>
          <p:cNvSpPr/>
          <p:nvPr/>
        </p:nvSpPr>
        <p:spPr>
          <a:xfrm rot="5400000" flipH="1">
            <a:off x="1896788" y="3142539"/>
            <a:ext cx="223644" cy="207345"/>
          </a:xfrm>
          <a:prstGeom prst="triangle">
            <a:avLst/>
          </a:prstGeom>
          <a:solidFill>
            <a:srgbClr val="00B050"/>
          </a:solidFill>
          <a:ln w="9525"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2265273" y="306651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б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иологическое оружие.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635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25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25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  <p:bldP spid="9" grpId="0" animBg="1"/>
      <p:bldP spid="10" grpId="0" build="p"/>
      <p:bldP spid="15" grpId="0" animBg="1"/>
      <p:bldP spid="16" grpId="0" build="p"/>
      <p:bldP spid="17" grpId="0" animBg="1"/>
      <p:bldP spid="18" grpId="0" build="p"/>
      <p:bldP spid="19" grpId="0" animBg="1"/>
      <p:bldP spid="20" grpId="0" build="p"/>
      <p:bldP spid="21" grpId="0" animBg="1"/>
      <p:bldP spid="22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993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32404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57883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37079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26164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7379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7400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8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220393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6475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843</TotalTime>
  <Words>313</Words>
  <Application>Microsoft Office PowerPoint</Application>
  <PresentationFormat>Экран (16:9)</PresentationFormat>
  <Paragraphs>63</Paragraphs>
  <Slides>60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Презентация</vt:lpstr>
      <vt:lpstr>Международное  гуманитарное право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CompEdu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Демократия</dc:title>
  <dc:creator>User</dc:creator>
  <cp:lastModifiedBy>User</cp:lastModifiedBy>
  <cp:revision>64</cp:revision>
  <dcterms:created xsi:type="dcterms:W3CDTF">2014-12-01T13:43:52Z</dcterms:created>
  <dcterms:modified xsi:type="dcterms:W3CDTF">2015-05-04T14:49:01Z</dcterms:modified>
</cp:coreProperties>
</file>