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74" r:id="rId4"/>
    <p:sldId id="273" r:id="rId5"/>
    <p:sldId id="271" r:id="rId6"/>
    <p:sldId id="261" r:id="rId7"/>
    <p:sldId id="280" r:id="rId8"/>
    <p:sldId id="281" r:id="rId9"/>
    <p:sldId id="282" r:id="rId10"/>
    <p:sldId id="279" r:id="rId11"/>
    <p:sldId id="278" r:id="rId12"/>
    <p:sldId id="277" r:id="rId13"/>
    <p:sldId id="284" r:id="rId14"/>
    <p:sldId id="283" r:id="rId15"/>
    <p:sldId id="276" r:id="rId16"/>
    <p:sldId id="288" r:id="rId17"/>
    <p:sldId id="290" r:id="rId18"/>
    <p:sldId id="291" r:id="rId19"/>
    <p:sldId id="289" r:id="rId20"/>
    <p:sldId id="294" r:id="rId21"/>
    <p:sldId id="293" r:id="rId22"/>
    <p:sldId id="292" r:id="rId23"/>
    <p:sldId id="285" r:id="rId24"/>
    <p:sldId id="298" r:id="rId25"/>
    <p:sldId id="299" r:id="rId26"/>
    <p:sldId id="275" r:id="rId27"/>
    <p:sldId id="295" r:id="rId28"/>
    <p:sldId id="296" r:id="rId29"/>
    <p:sldId id="297" r:id="rId30"/>
    <p:sldId id="305" r:id="rId31"/>
    <p:sldId id="306" r:id="rId32"/>
    <p:sldId id="307" r:id="rId33"/>
    <p:sldId id="308" r:id="rId34"/>
    <p:sldId id="300" r:id="rId35"/>
    <p:sldId id="301" r:id="rId36"/>
    <p:sldId id="302" r:id="rId37"/>
    <p:sldId id="309" r:id="rId38"/>
    <p:sldId id="303" r:id="rId39"/>
    <p:sldId id="310" r:id="rId40"/>
    <p:sldId id="313" r:id="rId41"/>
    <p:sldId id="304" r:id="rId42"/>
    <p:sldId id="311" r:id="rId43"/>
    <p:sldId id="312" r:id="rId44"/>
    <p:sldId id="314" r:id="rId45"/>
    <p:sldId id="315" r:id="rId4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CC"/>
    <a:srgbClr val="006600"/>
    <a:srgbClr val="B3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869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20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51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093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546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395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016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1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microsoft.com/office/2007/relationships/hdphoto" Target="../media/hdphoto1.wdp"/><Relationship Id="rId7" Type="http://schemas.openxmlformats.org/officeDocument/2006/relationships/image" Target="../media/image18.jpg"/><Relationship Id="rId12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image" Target="../media/image2.png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hdphoto" Target="../media/hdphoto1.wdp"/><Relationship Id="rId7" Type="http://schemas.openxmlformats.org/officeDocument/2006/relationships/image" Target="../media/image2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4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gif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2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35596" y="339502"/>
            <a:ext cx="7272808" cy="11521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Уголовная ответственность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1" y="411511"/>
            <a:ext cx="8496943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Условия уголовной ответственности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699792" y="1662512"/>
            <a:ext cx="5832648" cy="2205382"/>
          </a:xfrm>
          <a:prstGeom prst="wedgeRoundRectCallout">
            <a:avLst>
              <a:gd name="adj1" fmla="val -60714"/>
              <a:gd name="adj2" fmla="val -31449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Статья 19 УК РФ</a:t>
            </a:r>
          </a:p>
          <a:p>
            <a:pPr algn="ctr"/>
            <a:endPara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Уголовной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ответственности подлежит только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вменяемое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физическое лицо, достигшее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воз-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раста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установленного настоящим Кодексом.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014440"/>
            <a:ext cx="1515297" cy="21602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96520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1" y="411511"/>
            <a:ext cx="8496943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Условия уголовной ответственности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36" y="1000880"/>
            <a:ext cx="1296144" cy="3264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347615"/>
            <a:ext cx="32403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Вменяемый челове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к:</a:t>
            </a:r>
          </a:p>
          <a:p>
            <a:pPr marL="358775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понимает, что он </a:t>
            </a: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совершает;</a:t>
            </a:r>
          </a:p>
          <a:p>
            <a:pPr marL="449263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осознает возможные </a:t>
            </a: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последствия своих </a:t>
            </a: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действий.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H="1">
            <a:off x="528401" y="2010840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528399" y="2850561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400600" y="1347614"/>
            <a:ext cx="3563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Невменяемость может </a:t>
            </a:r>
          </a:p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быть связана: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 marL="358775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с временным или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хро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marL="449263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ническим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психическим </a:t>
            </a: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расстройством;</a:t>
            </a:r>
          </a:p>
          <a:p>
            <a:pPr marL="449263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со слабоумием.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 flipH="1">
            <a:off x="5533465" y="2346919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 flipH="1">
            <a:off x="5533463" y="3474672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445" y="417769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Невменяемый человек не подлежит уголовной </a:t>
            </a: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ответственности.</a:t>
            </a:r>
            <a:endParaRPr lang="ru-RU" sz="3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76425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  <p:bldP spid="10" grpId="0" uiExpand="1" build="p"/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1" y="411511"/>
            <a:ext cx="8496943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Условия уголовной ответственности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339188" y="1008316"/>
            <a:ext cx="1438103" cy="2160240"/>
            <a:chOff x="887355" y="1275605"/>
            <a:chExt cx="2172476" cy="328449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887355" y="1275605"/>
              <a:ext cx="2172476" cy="3284494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135" y="1347614"/>
              <a:ext cx="1959081" cy="3212486"/>
            </a:xfrm>
            <a:prstGeom prst="rect">
              <a:avLst/>
            </a:prstGeom>
          </p:spPr>
        </p:pic>
      </p:grpSp>
      <p:sp>
        <p:nvSpPr>
          <p:cNvPr id="10" name="Скругленная прямоугольная выноска 9"/>
          <p:cNvSpPr/>
          <p:nvPr/>
        </p:nvSpPr>
        <p:spPr>
          <a:xfrm>
            <a:off x="2411760" y="1779662"/>
            <a:ext cx="4710350" cy="2832864"/>
          </a:xfrm>
          <a:prstGeom prst="wedgeRoundRectCallout">
            <a:avLst>
              <a:gd name="adj1" fmla="val -57571"/>
              <a:gd name="adj2" fmla="val -32764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148" y="1008316"/>
            <a:ext cx="1515297" cy="21602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2627784" y="2067694"/>
            <a:ext cx="438174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Статья 23 УК РФ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Лицо, совершившее преступление  в состоянии опьянения, вызванном употреблением алкоголя,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наркоти-ческих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средств или других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одурма-нивающих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веществ, подлежит уголовной ответственности.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898520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1" y="411511"/>
            <a:ext cx="8496943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Условия уголовной ответственности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08171"/>
            <a:ext cx="1493054" cy="38678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1563638"/>
            <a:ext cx="3563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Возраст уголовной </a:t>
            </a:r>
          </a:p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ответственности: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 marL="358775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 лет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– за все </a:t>
            </a: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преступления;</a:t>
            </a:r>
          </a:p>
          <a:p>
            <a:pPr marL="449263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 лет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– за тяжкие </a:t>
            </a: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преступления.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 flipH="1">
            <a:off x="456393" y="2562943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 flipH="1">
            <a:off x="456393" y="3411391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83" y="1634452"/>
            <a:ext cx="3619373" cy="24129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84" y="1483645"/>
            <a:ext cx="3619372" cy="27145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40" y="1621591"/>
            <a:ext cx="3630858" cy="24386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84" y="1483645"/>
            <a:ext cx="3618603" cy="27139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12" y="1479337"/>
            <a:ext cx="3624346" cy="27182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68" y="1634965"/>
            <a:ext cx="3618603" cy="24124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39" y="1491753"/>
            <a:ext cx="3621091" cy="27158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37" y="1400595"/>
            <a:ext cx="3621091" cy="29713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67" y="1587059"/>
            <a:ext cx="3491635" cy="25984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>
          <a:xfrm>
            <a:off x="5051336" y="1621591"/>
            <a:ext cx="3615471" cy="25844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39398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1" y="411511"/>
            <a:ext cx="8496943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Условия уголовной ответственности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08171"/>
            <a:ext cx="1493054" cy="3867894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433801" y="1203598"/>
            <a:ext cx="2626031" cy="1080120"/>
          </a:xfrm>
          <a:prstGeom prst="wedgeRoundRectCallout">
            <a:avLst>
              <a:gd name="adj1" fmla="val 64602"/>
              <a:gd name="adj2" fmla="val 15340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  <a:cs typeface="Arial" pitchFamily="34" charset="0"/>
              </a:rPr>
              <a:t>Всё это – не 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cs typeface="Arial" pitchFamily="34" charset="0"/>
              </a:rPr>
              <a:t>шалость, а тяжкие 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cs typeface="Arial" pitchFamily="34" charset="0"/>
              </a:rPr>
              <a:t>преступления!</a:t>
            </a:r>
            <a:endParaRPr lang="ru-RU" sz="2000" i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2"/>
          <a:stretch/>
        </p:blipFill>
        <p:spPr>
          <a:xfrm>
            <a:off x="6624922" y="1139120"/>
            <a:ext cx="2129731" cy="15223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4"/>
          <a:stretch/>
        </p:blipFill>
        <p:spPr>
          <a:xfrm>
            <a:off x="4788025" y="1139120"/>
            <a:ext cx="1903320" cy="15223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53" y="2859781"/>
            <a:ext cx="2631387" cy="1754259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426854" y="2859781"/>
            <a:ext cx="2631386" cy="1754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5426854" y="2859781"/>
            <a:ext cx="2631386" cy="1754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563" y="2846672"/>
            <a:ext cx="2373968" cy="1780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70654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89446"/>
            <a:ext cx="1158635" cy="1493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96" y="1203598"/>
            <a:ext cx="1517043" cy="3515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76" y="1923678"/>
            <a:ext cx="1615595" cy="28470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38" y="399425"/>
            <a:ext cx="1715006" cy="4319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339502"/>
            <a:ext cx="6586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С какого возраста должна наступать уголовная </a:t>
            </a:r>
            <a:endParaRPr lang="ru-RU" sz="3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  <a:p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ответственность</a:t>
            </a: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?</a:t>
            </a:r>
            <a:endParaRPr lang="ru-RU" sz="3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7" y="1452562"/>
            <a:ext cx="3215640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03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0" b="397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992" b="71387" l="42118" r="49179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66687" r="50583" b="28456"/>
          <a:stretch/>
        </p:blipFill>
        <p:spPr>
          <a:xfrm>
            <a:off x="3962400" y="2887980"/>
            <a:ext cx="556260" cy="373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383" b="61133" l="29967" r="40312">
                        <a14:foregroundMark x1="31527" y1="50684" x2="31527" y2="50684"/>
                        <a14:foregroundMark x1="31199" y1="50000" x2="31199" y2="50000"/>
                        <a14:foregroundMark x1="33908" y1="43945" x2="33908" y2="43945"/>
                        <a14:foregroundMark x1="33744" y1="45508" x2="33744" y2="45508"/>
                        <a14:foregroundMark x1="32923" y1="44824" x2="32923" y2="44824"/>
                        <a14:foregroundMark x1="32759" y1="45508" x2="32759" y2="45508"/>
                        <a14:backgroundMark x1="38834" y1="51465" x2="38834" y2="51465"/>
                        <a14:backgroundMark x1="12890" y1="52441" x2="12890" y2="52441"/>
                        <a14:backgroundMark x1="37849" y1="60352" x2="37849" y2="60352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01" t="42699" r="59583" b="38963"/>
          <a:stretch/>
        </p:blipFill>
        <p:spPr>
          <a:xfrm>
            <a:off x="2697480" y="1043940"/>
            <a:ext cx="998220" cy="140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4048" y="1094422"/>
            <a:ext cx="3528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u="sng" dirty="0" smtClean="0">
                <a:uFill>
                  <a:solidFill>
                    <a:srgbClr val="FF0000"/>
                  </a:solidFill>
                </a:uFill>
                <a:latin typeface="a_DomInoRevObl" pitchFamily="66" charset="-52"/>
              </a:rPr>
              <a:t>Швейцария:</a:t>
            </a:r>
          </a:p>
          <a:p>
            <a:pPr marL="358775"/>
            <a:r>
              <a:rPr lang="ru-RU" sz="3000" dirty="0" smtClean="0">
                <a:latin typeface="a_DomInoRevObl" pitchFamily="66" charset="-52"/>
              </a:rPr>
              <a:t>уголовная </a:t>
            </a:r>
          </a:p>
          <a:p>
            <a:pPr marL="358775"/>
            <a:r>
              <a:rPr lang="ru-RU" sz="3000" dirty="0">
                <a:latin typeface="a_DomInoRevObl" pitchFamily="66" charset="-52"/>
              </a:rPr>
              <a:t>о</a:t>
            </a:r>
            <a:r>
              <a:rPr lang="ru-RU" sz="3000" dirty="0" smtClean="0">
                <a:latin typeface="a_DomInoRevObl" pitchFamily="66" charset="-52"/>
              </a:rPr>
              <a:t>тветственность </a:t>
            </a:r>
          </a:p>
          <a:p>
            <a:pPr marL="358775"/>
            <a:r>
              <a:rPr lang="ru-RU" sz="3000" dirty="0" smtClean="0">
                <a:latin typeface="a_DomInoRevObl" pitchFamily="66" charset="-52"/>
              </a:rPr>
              <a:t>детей старше 7 лет</a:t>
            </a:r>
            <a:endParaRPr lang="ru-RU" sz="3000" dirty="0">
              <a:latin typeface="a_DomInoRevObl" pitchFamily="66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538" y="2559556"/>
            <a:ext cx="3528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u="sng" dirty="0" smtClean="0">
                <a:uFill>
                  <a:solidFill>
                    <a:srgbClr val="FF0000"/>
                  </a:solidFill>
                </a:uFill>
                <a:latin typeface="a_DomInoRevObl" pitchFamily="66" charset="-52"/>
              </a:rPr>
              <a:t>Великобритания:</a:t>
            </a:r>
          </a:p>
          <a:p>
            <a:pPr marL="358775"/>
            <a:r>
              <a:rPr lang="ru-RU" sz="3000" dirty="0" smtClean="0">
                <a:latin typeface="a_DomInoRevObl" pitchFamily="66" charset="-52"/>
              </a:rPr>
              <a:t>уголовная </a:t>
            </a:r>
          </a:p>
          <a:p>
            <a:pPr marL="358775"/>
            <a:r>
              <a:rPr lang="ru-RU" sz="3000" dirty="0">
                <a:latin typeface="a_DomInoRevObl" pitchFamily="66" charset="-52"/>
              </a:rPr>
              <a:t>о</a:t>
            </a:r>
            <a:r>
              <a:rPr lang="ru-RU" sz="3000" dirty="0" smtClean="0">
                <a:latin typeface="a_DomInoRevObl" pitchFamily="66" charset="-52"/>
              </a:rPr>
              <a:t>тветственность </a:t>
            </a:r>
          </a:p>
          <a:p>
            <a:pPr marL="358775"/>
            <a:r>
              <a:rPr lang="ru-RU" sz="3000" dirty="0" smtClean="0">
                <a:latin typeface="a_DomInoRevObl" pitchFamily="66" charset="-52"/>
              </a:rPr>
              <a:t>детей старше 10 лет</a:t>
            </a:r>
            <a:endParaRPr lang="ru-RU" sz="3000" dirty="0">
              <a:latin typeface="a_DomInoRevObl" pitchFamily="66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36" y="843558"/>
            <a:ext cx="1381508" cy="1381508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11" name="Выноска-облако 10"/>
          <p:cNvSpPr/>
          <p:nvPr/>
        </p:nvSpPr>
        <p:spPr>
          <a:xfrm>
            <a:off x="583295" y="547916"/>
            <a:ext cx="1641002" cy="1508392"/>
          </a:xfrm>
          <a:prstGeom prst="cloudCallout">
            <a:avLst>
              <a:gd name="adj1" fmla="val 80464"/>
              <a:gd name="adj2" fmla="val -18566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776" y="986556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/>
              <a:t>Увеличить возраст</a:t>
            </a:r>
            <a:r>
              <a:rPr lang="ru-RU" sz="2000" i="1" dirty="0" smtClean="0"/>
              <a:t>!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973105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0" b="397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992" b="71387" l="42118" r="49179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66687" r="50583" b="28456"/>
          <a:stretch/>
        </p:blipFill>
        <p:spPr>
          <a:xfrm>
            <a:off x="3962400" y="2887980"/>
            <a:ext cx="556260" cy="373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383" b="61133" l="29967" r="40312">
                        <a14:foregroundMark x1="31527" y1="50684" x2="31527" y2="50684"/>
                        <a14:foregroundMark x1="31199" y1="50000" x2="31199" y2="50000"/>
                        <a14:foregroundMark x1="33908" y1="43945" x2="33908" y2="43945"/>
                        <a14:foregroundMark x1="33744" y1="45508" x2="33744" y2="45508"/>
                        <a14:foregroundMark x1="32923" y1="44824" x2="32923" y2="44824"/>
                        <a14:foregroundMark x1="32759" y1="45508" x2="32759" y2="45508"/>
                        <a14:backgroundMark x1="38834" y1="51465" x2="38834" y2="51465"/>
                        <a14:backgroundMark x1="12890" y1="52441" x2="12890" y2="52441"/>
                        <a14:backgroundMark x1="37849" y1="60352" x2="37849" y2="60352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01" t="42699" r="59583" b="38963"/>
          <a:stretch/>
        </p:blipFill>
        <p:spPr>
          <a:xfrm>
            <a:off x="2697480" y="1043940"/>
            <a:ext cx="998220" cy="1409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8" y="1033254"/>
            <a:ext cx="4107691" cy="273630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5220072" y="503880"/>
            <a:ext cx="3384376" cy="2067870"/>
          </a:xfrm>
          <a:prstGeom prst="wedgeRoundRectCallout">
            <a:avLst>
              <a:gd name="adj1" fmla="val -63424"/>
              <a:gd name="adj2" fmla="val -9466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  <a:cs typeface="Arial" pitchFamily="34" charset="0"/>
              </a:rPr>
              <a:t>Мы считаем, что дети </a:t>
            </a:r>
            <a:r>
              <a:rPr lang="ru-RU" sz="2000" i="1" smtClean="0">
                <a:solidFill>
                  <a:schemeClr val="tx1"/>
                </a:solidFill>
                <a:cs typeface="Arial" pitchFamily="34" charset="0"/>
              </a:rPr>
              <a:t>в 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cs typeface="Arial" pitchFamily="34" charset="0"/>
              </a:rPr>
              <a:t>возрасте 10 лет вполне 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cs typeface="Arial" pitchFamily="34" charset="0"/>
              </a:rPr>
              <a:t>могут отличить просто 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cs typeface="Arial" pitchFamily="34" charset="0"/>
              </a:rPr>
              <a:t>плохое поведение от 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cs typeface="Arial" pitchFamily="34" charset="0"/>
              </a:rPr>
              <a:t>серьёзного нарушения…</a:t>
            </a:r>
            <a:endParaRPr lang="ru-RU" sz="2000" i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33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89446"/>
            <a:ext cx="1158635" cy="1493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96" y="1203598"/>
            <a:ext cx="1517043" cy="3515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76" y="1923678"/>
            <a:ext cx="1615595" cy="28470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38" y="399425"/>
            <a:ext cx="1715006" cy="4319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339502"/>
            <a:ext cx="6586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С какого возраста должна наступать уголовная </a:t>
            </a:r>
          </a:p>
          <a:p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ответственность?</a:t>
            </a:r>
            <a:endParaRPr lang="ru-RU" sz="3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13541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8" y="1568154"/>
            <a:ext cx="2323218" cy="32282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6672" y="433923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Если ребёнок не достиг возраста уголовной </a:t>
            </a:r>
          </a:p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ответственности, но его поведение общественно опасно: 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3431706" y="1596661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 flipH="1">
            <a:off x="3431707" y="2024193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771234" y="1445037"/>
            <a:ext cx="4914350" cy="317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предупреждение;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необходимость принести публичные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извинения или загладить вред;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передача под надзор родителей;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ограничение досуга;</a:t>
            </a:r>
          </a:p>
          <a:p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помещение в специальное учебно-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воспитательное учреждение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открытого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ли закрытого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типа.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 flipH="1">
            <a:off x="3431707" y="2798080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 flipH="1">
            <a:off x="3431707" y="3248329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 flipH="1">
            <a:off x="3431703" y="3707792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251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animBg="1"/>
      <p:bldP spid="15" grpId="0" animBg="1"/>
      <p:bldP spid="16" grpId="0" uiExpand="1" build="p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0" y="41151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Преступления не должны оставаться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безнаказанными.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47345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3528" y="339502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Специальные школы и училища открытого типа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0980" y="339502"/>
            <a:ext cx="2628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Специальные школы закрытого типа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339502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Специальные училища закрытого типа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76" y="1371933"/>
            <a:ext cx="2724900" cy="1532756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395535" y="1355163"/>
            <a:ext cx="2516619" cy="1549526"/>
            <a:chOff x="395535" y="1355163"/>
            <a:chExt cx="2516619" cy="154952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355163"/>
              <a:ext cx="2299709" cy="1549525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373401"/>
              <a:ext cx="1148466" cy="1531288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0"/>
          <a:stretch/>
        </p:blipFill>
        <p:spPr>
          <a:xfrm>
            <a:off x="6303210" y="1355164"/>
            <a:ext cx="2404314" cy="15495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293179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8 – 18 лет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7844" y="293179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11 – 14 лет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6017" y="3435846"/>
            <a:ext cx="2448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решению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комиссии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по делам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несовер-шеннолетних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1211" y="293179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14 – 18 лет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67844" y="3435845"/>
            <a:ext cx="5724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постановлению суда – для тех, кто не до-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стиг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возраста уголовной ответственности.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приговору суда за совершение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преступле-ний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средней тяжести.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92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3" grpId="0"/>
      <p:bldP spid="14" grpId="0"/>
      <p:bldP spid="15" grpId="0"/>
      <p:bldP spid="16" grpId="0"/>
      <p:bldP spid="1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5" b="3747"/>
          <a:stretch/>
        </p:blipFill>
        <p:spPr>
          <a:xfrm>
            <a:off x="0" y="0"/>
            <a:ext cx="4572000" cy="25717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53" b="10644"/>
          <a:stretch/>
        </p:blipFill>
        <p:spPr>
          <a:xfrm>
            <a:off x="4574445" y="2571964"/>
            <a:ext cx="4569555" cy="25715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6" b="15639"/>
          <a:stretch/>
        </p:blipFill>
        <p:spPr>
          <a:xfrm>
            <a:off x="0" y="2571964"/>
            <a:ext cx="4572000" cy="25715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4"/>
          <a:stretch/>
        </p:blipFill>
        <p:spPr>
          <a:xfrm>
            <a:off x="4572000" y="0"/>
            <a:ext cx="4574444" cy="2571964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23528" y="2134514"/>
            <a:ext cx="8496943" cy="87447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Специальное учебно-воспитательное </a:t>
            </a:r>
          </a:p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учреждение закрытого типа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57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3"/>
          <a:stretch/>
        </p:blipFill>
        <p:spPr>
          <a:xfrm>
            <a:off x="-1" y="-1"/>
            <a:ext cx="9146445" cy="514350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1"/>
            <a:ext cx="8496944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Расследование преступлений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0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1"/>
            <a:ext cx="8496944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Расследование преступлений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34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1"/>
            <a:ext cx="8496944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Расследование преступлений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22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1"/>
            <a:ext cx="8496944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Расследование преступлений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4898"/>
          <a:stretch/>
        </p:blipFill>
        <p:spPr>
          <a:xfrm>
            <a:off x="664187" y="1128452"/>
            <a:ext cx="1714053" cy="2307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8658" y="3644318"/>
            <a:ext cx="1925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Часть 2. Досудебное производство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1203598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Возбуждение уголовного дела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Предварительное следствие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Предъявление предварительного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обвинения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Проведение обыска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Проведение допроса, очной ставки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Проведение судебной экспертизы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3319357" y="1304114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 flipH="1">
            <a:off x="3319357" y="1796333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 flipH="1">
            <a:off x="3319357" y="2341597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 flipH="1">
            <a:off x="3319357" y="3127985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 flipH="1">
            <a:off x="3319356" y="3672826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3319355" y="4180657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48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1"/>
            <a:ext cx="8496944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Расследование преступлений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98757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Статья 191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Особенности проведения допроса, очной ставки,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опознания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 проверки показаний с участием несовершеннолетнего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3" b="-1"/>
          <a:stretch/>
        </p:blipFill>
        <p:spPr>
          <a:xfrm>
            <a:off x="4688944" y="1731278"/>
            <a:ext cx="1746751" cy="1422648"/>
          </a:xfrm>
          <a:prstGeom prst="ellipse">
            <a:avLst/>
          </a:prstGeom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31278"/>
            <a:ext cx="1422648" cy="1422648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51670"/>
            <a:ext cx="2944708" cy="29447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1997661"/>
            <a:ext cx="1962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_DomInoRevObl" pitchFamily="66" charset="-52"/>
              </a:rPr>
              <a:t>Педагог или психолог</a:t>
            </a:r>
            <a:endParaRPr lang="ru-RU" sz="2400" dirty="0">
              <a:latin typeface="a_DomInoRevObl" pitchFamily="66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0257" y="1812994"/>
            <a:ext cx="1962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_DomInoRevObl" pitchFamily="66" charset="-52"/>
              </a:rPr>
              <a:t>Родители (законные представители)</a:t>
            </a:r>
            <a:endParaRPr lang="ru-RU" sz="2400" dirty="0">
              <a:latin typeface="a_DomInoRevObl" pitchFamily="66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336383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До 7 лет – не более 30 минут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4088" y="383799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7 – 14 лет – не более 1 часа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4088" y="4299655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14 – 16 лет – не более 2 часов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30061"/>
            <a:ext cx="1340535" cy="167240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292080" y="3324024"/>
            <a:ext cx="3456384" cy="1378439"/>
          </a:xfrm>
          <a:prstGeom prst="rect">
            <a:avLst/>
          </a:prstGeom>
          <a:solidFill>
            <a:schemeClr val="bg1">
              <a:lumMod val="95000"/>
              <a:alpha val="9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364088" y="3324024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latin typeface="a_DomInoRevObl" pitchFamily="66" charset="-52"/>
              </a:rPr>
              <a:t>При допросе несовершеннолетнего </a:t>
            </a:r>
          </a:p>
          <a:p>
            <a:pPr algn="ctr"/>
            <a:r>
              <a:rPr lang="ru-RU" sz="2100" dirty="0" smtClean="0">
                <a:latin typeface="a_DomInoRevObl" pitchFamily="66" charset="-52"/>
              </a:rPr>
              <a:t>подозреваемого (обвиняемого) </a:t>
            </a:r>
          </a:p>
          <a:p>
            <a:pPr algn="ctr"/>
            <a:r>
              <a:rPr lang="ru-RU" sz="2100" dirty="0" smtClean="0">
                <a:latin typeface="a_DomInoRevObl" pitchFamily="66" charset="-52"/>
              </a:rPr>
              <a:t>обязательно присутствие </a:t>
            </a:r>
          </a:p>
          <a:p>
            <a:pPr algn="ctr"/>
            <a:r>
              <a:rPr lang="ru-RU" sz="2100" dirty="0" smtClean="0">
                <a:latin typeface="a_DomInoRevObl" pitchFamily="66" charset="-52"/>
              </a:rPr>
              <a:t>защитника.</a:t>
            </a:r>
            <a:endParaRPr lang="ru-RU" sz="2100" dirty="0"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0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  <p:bldP spid="12" grpId="0"/>
      <p:bldP spid="13" grpId="0"/>
      <p:bldP spid="14" grpId="0"/>
      <p:bldP spid="15" grpId="0"/>
      <p:bldP spid="19" grpId="0" animBg="1"/>
      <p:bldP spid="2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62851">
            <a:off x="2772722" y="1573398"/>
            <a:ext cx="790735" cy="158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18899" flipH="1">
            <a:off x="7932084" y="1617326"/>
            <a:ext cx="684076" cy="1459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896" y="1188460"/>
            <a:ext cx="790992" cy="1075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3920" y="699683"/>
            <a:ext cx="1962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Судья</a:t>
            </a:r>
            <a:endParaRPr lang="ru-RU" sz="3200" dirty="0"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7528" y="745849"/>
            <a:ext cx="1962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Сторона обвинения</a:t>
            </a:r>
            <a:endParaRPr lang="ru-RU" sz="3200" dirty="0"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6136" y="745849"/>
            <a:ext cx="1962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Сторона защиты</a:t>
            </a:r>
            <a:endParaRPr lang="ru-RU" sz="3200" dirty="0"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23824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23" y="1017561"/>
            <a:ext cx="1280738" cy="3504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915566"/>
            <a:ext cx="2552344" cy="3496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14" y="3939902"/>
            <a:ext cx="9156413" cy="120359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04684"/>
            <a:ext cx="2145689" cy="3384376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>
            <a:off x="2627784" y="411510"/>
            <a:ext cx="2808312" cy="1401066"/>
          </a:xfrm>
          <a:prstGeom prst="wedgeEllipseCallout">
            <a:avLst>
              <a:gd name="adj1" fmla="val -60009"/>
              <a:gd name="adj2" fmla="val 120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525607"/>
            <a:ext cx="2664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Виновен!</a:t>
            </a:r>
          </a:p>
          <a:p>
            <a:endParaRPr lang="ru-RU" sz="900" i="1" dirty="0"/>
          </a:p>
          <a:p>
            <a:pPr algn="ctr"/>
            <a:r>
              <a:rPr lang="ru-RU" sz="2200" i="1" dirty="0" smtClean="0"/>
              <a:t>Приговаривается </a:t>
            </a:r>
          </a:p>
          <a:p>
            <a:pPr algn="ctr"/>
            <a:r>
              <a:rPr lang="ru-RU" sz="2200" i="1" dirty="0" smtClean="0"/>
              <a:t>к…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417985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411510"/>
            <a:ext cx="7920880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исключающие преступность деяния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9622"/>
            <a:ext cx="5166017" cy="3723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2200" y="1851669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Состояние необходимой обороны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54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259632" y="41151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_DomInoRevObl" pitchFamily="66" charset="-52"/>
                <a:cs typeface="Arial" pitchFamily="34" charset="0"/>
              </a:rPr>
              <a:t>Каин убивает Авеля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_DomInoRevObl" pitchFamily="66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929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411510"/>
            <a:ext cx="7920880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исключающие преступность деяния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500133"/>
            <a:ext cx="5166017" cy="337857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6372200" y="1851669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Причинение вреда при задержании преступника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1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411510"/>
            <a:ext cx="7920880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исключающие преступность деяния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635646"/>
            <a:ext cx="5465970" cy="294588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6372200" y="1851669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Действия в условиях крайней необходимости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100000" l="17220" r="91909">
                        <a14:foregroundMark x1="21784" y1="42236" x2="21784" y2="42236"/>
                        <a14:foregroundMark x1="23444" y1="39441" x2="23444" y2="39441"/>
                        <a14:foregroundMark x1="25519" y1="38509" x2="25519" y2="38509"/>
                        <a14:foregroundMark x1="22614" y1="44099" x2="22614" y2="44099"/>
                        <a14:foregroundMark x1="77593" y1="36646" x2="77593" y2="36646"/>
                        <a14:foregroundMark x1="70539" y1="98447" x2="70539" y2="98447"/>
                        <a14:foregroundMark x1="51867" y1="36025" x2="20539" y2="38509"/>
                        <a14:backgroundMark x1="32158" y1="36957" x2="32158" y2="36957"/>
                        <a14:backgroundMark x1="25104" y1="31988" x2="25104" y2="31988"/>
                        <a14:backgroundMark x1="36929" y1="36025" x2="36929" y2="36025"/>
                        <a14:backgroundMark x1="37967" y1="36335" x2="37967" y2="36335"/>
                        <a14:backgroundMark x1="40041" y1="36335" x2="40041" y2="36335"/>
                        <a14:backgroundMark x1="41494" y1="36335" x2="41494" y2="36335"/>
                        <a14:backgroundMark x1="40664" y1="36335" x2="40664" y2="36335"/>
                        <a14:backgroundMark x1="45021" y1="36025" x2="45021" y2="36025"/>
                        <a14:backgroundMark x1="49793" y1="35714" x2="49793" y2="35714"/>
                        <a14:backgroundMark x1="23237" y1="37578" x2="23237" y2="37578"/>
                        <a14:backgroundMark x1="27801" y1="37578" x2="27801" y2="37578"/>
                        <a14:backgroundMark x1="20539" y1="37888" x2="20539" y2="37888"/>
                        <a14:backgroundMark x1="20954" y1="38199" x2="20954" y2="38199"/>
                        <a14:backgroundMark x1="21992" y1="38199" x2="21992" y2="38199"/>
                        <a14:backgroundMark x1="20124" y1="38820" x2="20124" y2="38820"/>
                        <a14:backgroundMark x1="22407" y1="37888" x2="22407" y2="37888"/>
                        <a14:backgroundMark x1="23859" y1="37888" x2="23859" y2="37888"/>
                        <a14:backgroundMark x1="24274" y1="37888" x2="24274" y2="37888"/>
                        <a14:backgroundMark x1="25519" y1="37888" x2="25519" y2="37888"/>
                        <a14:backgroundMark x1="26349" y1="37888" x2="26349" y2="37888"/>
                        <a14:backgroundMark x1="26971" y1="37888" x2="26971" y2="37888"/>
                        <a14:backgroundMark x1="46058" y1="36025" x2="46058" y2="36025"/>
                        <a14:backgroundMark x1="46473" y1="35714" x2="46473" y2="35714"/>
                        <a14:backgroundMark x1="52075" y1="35093" x2="19710" y2="37578"/>
                        <a14:backgroundMark x1="51867" y1="35404" x2="19917" y2="37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7" r="7562"/>
          <a:stretch/>
        </p:blipFill>
        <p:spPr>
          <a:xfrm flipH="1">
            <a:off x="179512" y="1883464"/>
            <a:ext cx="2127965" cy="1839327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48224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411510"/>
            <a:ext cx="7920880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исключающие преступность деяния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r="4131"/>
          <a:stretch/>
        </p:blipFill>
        <p:spPr>
          <a:xfrm>
            <a:off x="485359" y="1851669"/>
            <a:ext cx="5659145" cy="266429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6372200" y="1851669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Действия под физическим или психическим принуждением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3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411510"/>
            <a:ext cx="7920880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исключающие преступность деяния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 b="12820"/>
          <a:stretch/>
        </p:blipFill>
        <p:spPr>
          <a:xfrm>
            <a:off x="679771" y="1563638"/>
            <a:ext cx="5116365" cy="316073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6372200" y="1851669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Исполнение обязательного приказа или распоряжения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50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411510"/>
            <a:ext cx="7632848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смягчающие наказание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57" y="1514189"/>
            <a:ext cx="1175941" cy="3217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98" y="1665576"/>
            <a:ext cx="2009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Совершил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преступление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впервые по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случайному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стечению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обстоятельств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0526" y="3723878"/>
            <a:ext cx="2565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Несовершенно-</a:t>
            </a:r>
          </a:p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летний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9"/>
          <a:stretch/>
        </p:blipFill>
        <p:spPr>
          <a:xfrm flipH="1">
            <a:off x="6794771" y="1557688"/>
            <a:ext cx="2384767" cy="31308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99078" y="3723878"/>
            <a:ext cx="2565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Беременная </a:t>
            </a:r>
          </a:p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женщина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6559" y="1682837"/>
            <a:ext cx="301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Наличие на иждивении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малолетних детей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1399" y="2466251"/>
            <a:ext cx="301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Тяжёлые жизненные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обстоятельства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896" y="3232016"/>
            <a:ext cx="301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Наличие мотива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сострадания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82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 build="p"/>
      <p:bldP spid="10" grpId="0" build="p"/>
      <p:bldP spid="11" grpId="0" build="p"/>
      <p:bldP spid="12" grpId="0" build="p"/>
      <p:bldP spid="1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39552" y="411510"/>
            <a:ext cx="7632848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смягчающие наказание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59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39552" y="411510"/>
            <a:ext cx="7632848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смягчающие наказание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394873"/>
            <a:ext cx="2342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Противоправное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или аморальное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поведение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потерпевшего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63002"/>
            <a:ext cx="4749040" cy="28494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04" y="1663002"/>
            <a:ext cx="1894681" cy="28494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r="219"/>
          <a:stretch/>
        </p:blipFill>
        <p:spPr>
          <a:xfrm>
            <a:off x="4548145" y="1663002"/>
            <a:ext cx="3904091" cy="28345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09138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826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411510"/>
            <a:ext cx="7632848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смягчающие наказание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63638"/>
            <a:ext cx="5189485" cy="302433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325597" y="1655391"/>
            <a:ext cx="3238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Явка с повинной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599" y="2099633"/>
            <a:ext cx="3238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Раскаяние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соверше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algn="r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нии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преступления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867333"/>
            <a:ext cx="324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Помощь следствию в 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раскрытии преступления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66406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Заглаживание вреда, при-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чинённого потерпевшему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09"/>
          <a:stretch/>
        </p:blipFill>
        <p:spPr>
          <a:xfrm>
            <a:off x="3707903" y="1606394"/>
            <a:ext cx="5115271" cy="28375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38231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  <p:bldP spid="10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411510"/>
            <a:ext cx="7632848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Обстоятельства, отягчающие  наказание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1336" y="1419622"/>
            <a:ext cx="6671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Особая жестокость преступления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1336" y="1903353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Групповое преступление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4891" y="2371695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Против беспомощного или беззащитного человека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4891" y="2844838"/>
            <a:ext cx="8105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Привлечение малолетних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 недееспособных лиц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4892" y="3323768"/>
            <a:ext cx="7561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условиях стихийного бедствия, по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мотивам национальной,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религиозной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или политической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вражды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4890" y="4096112"/>
            <a:ext cx="7705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Совершение умышленного преступления работником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правоохранительных органов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 flipH="1">
            <a:off x="799076" y="1516004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 flipH="1">
            <a:off x="799078" y="1984123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798352" y="2499506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 flipH="1">
            <a:off x="798352" y="2957187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 flipH="1">
            <a:off x="798352" y="3404539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 flipH="1">
            <a:off x="798352" y="4188127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011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6109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23" y="1017561"/>
            <a:ext cx="1280738" cy="3504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14" y="3939902"/>
            <a:ext cx="9156413" cy="120359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04684"/>
            <a:ext cx="2145689" cy="3384376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>
            <a:off x="2627784" y="411510"/>
            <a:ext cx="2808312" cy="1401066"/>
          </a:xfrm>
          <a:prstGeom prst="wedgeEllipseCallout">
            <a:avLst>
              <a:gd name="adj1" fmla="val -60009"/>
              <a:gd name="adj2" fmla="val 120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264" y="604211"/>
            <a:ext cx="2174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Виновен </a:t>
            </a:r>
          </a:p>
          <a:p>
            <a:pPr algn="ctr"/>
            <a:r>
              <a:rPr lang="ru-RU" sz="2000" i="1" dirty="0" smtClean="0"/>
              <a:t>или </a:t>
            </a:r>
          </a:p>
          <a:p>
            <a:pPr algn="ctr"/>
            <a:r>
              <a:rPr lang="ru-RU" sz="2000" i="1" dirty="0" smtClean="0"/>
              <a:t>не виновен?</a:t>
            </a:r>
            <a:endParaRPr lang="ru-RU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51820" y="604211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cs typeface="Arial" pitchFamily="34" charset="0"/>
              </a:rPr>
              <a:t>Какое наказание </a:t>
            </a:r>
          </a:p>
          <a:p>
            <a:pPr algn="ctr"/>
            <a:r>
              <a:rPr lang="ru-RU" sz="2000" i="1" dirty="0" smtClean="0">
                <a:cs typeface="Arial" pitchFamily="34" charset="0"/>
              </a:rPr>
              <a:t>будет </a:t>
            </a:r>
          </a:p>
          <a:p>
            <a:pPr algn="ctr"/>
            <a:r>
              <a:rPr lang="ru-RU" sz="2000" i="1" dirty="0" smtClean="0">
                <a:cs typeface="Arial" pitchFamily="34" charset="0"/>
              </a:rPr>
              <a:t>справедливым?</a:t>
            </a:r>
            <a:endParaRPr lang="ru-RU" sz="2000" i="1" dirty="0"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915566"/>
            <a:ext cx="2552344" cy="34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59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build="p"/>
      <p:bldP spid="11" grpId="1" build="allAtOnce"/>
      <p:bldP spid="1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27584" y="411511"/>
            <a:ext cx="7344816" cy="3600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Уголовные наказания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14" y="1169121"/>
            <a:ext cx="2417571" cy="3616199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5400000" flipH="1">
            <a:off x="550635" y="1388059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71600" y="1291676"/>
            <a:ext cx="1846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Штраф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550635" y="2028905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1600" y="1932522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Лишение права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заниматься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определённой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деятельностью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 flipH="1">
            <a:off x="550635" y="3616431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71600" y="3520048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Арест (на срок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до 6 месяцев)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 flipH="1">
            <a:off x="5904947" y="1299981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325912" y="1203598"/>
            <a:ext cx="2566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Исправительные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работы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 flipH="1">
            <a:off x="5904947" y="2110683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325912" y="2014300"/>
            <a:ext cx="2566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Принудительные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работы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 flipH="1">
            <a:off x="5904947" y="2896823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325912" y="2800440"/>
            <a:ext cx="2566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Ограничение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свободы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 flipH="1">
            <a:off x="5904947" y="3672828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325912" y="3576445"/>
            <a:ext cx="256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Лишение свободы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400000" flipH="1">
            <a:off x="5904947" y="4212239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325912" y="4115856"/>
            <a:ext cx="256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Смертная казнь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325913" y="4115856"/>
            <a:ext cx="2062511" cy="400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325914" y="4115856"/>
            <a:ext cx="2062510" cy="472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30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build="p"/>
      <p:bldP spid="9" grpId="0" animBg="1"/>
      <p:bldP spid="10" grpId="0" build="p"/>
      <p:bldP spid="11" grpId="0" animBg="1"/>
      <p:bldP spid="12" grpId="0" build="p"/>
      <p:bldP spid="13" grpId="0" animBg="1"/>
      <p:bldP spid="14" grpId="0" build="p"/>
      <p:bldP spid="17" grpId="0" animBg="1"/>
      <p:bldP spid="18" grpId="0" build="p"/>
      <p:bldP spid="19" grpId="0" animBg="1"/>
      <p:bldP spid="20" grpId="0" build="p"/>
      <p:bldP spid="21" grpId="0" animBg="1"/>
      <p:bldP spid="22" grpId="0" build="p"/>
      <p:bldP spid="23" grpId="0" animBg="1"/>
      <p:bldP spid="2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27584" y="411511"/>
            <a:ext cx="7344816" cy="3600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Уголовные наказания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779912" y="1131590"/>
            <a:ext cx="1584176" cy="2268829"/>
            <a:chOff x="3779912" y="1239025"/>
            <a:chExt cx="1584176" cy="226882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779912" y="1239025"/>
              <a:ext cx="1584176" cy="2268829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5" t="3539" r="19387" b="11168"/>
            <a:stretch/>
          </p:blipFill>
          <p:spPr>
            <a:xfrm>
              <a:off x="3779912" y="1295400"/>
              <a:ext cx="1584176" cy="221245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 rot="455743">
            <a:off x="504137" y="1686246"/>
            <a:ext cx="3024336" cy="120032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36916"/>
              </a:avLst>
            </a:prstTxWarp>
            <a:spAutoFit/>
          </a:bodyPr>
          <a:lstStyle/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Исправительные </a:t>
            </a:r>
          </a:p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работы – не более </a:t>
            </a:r>
          </a:p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чем на 1 год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169776">
            <a:off x="5588990" y="1545492"/>
            <a:ext cx="3166989" cy="134329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>
                <a:gd name="adj" fmla="val 41804"/>
              </a:avLst>
            </a:prstTxWarp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Лишение свободы –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не более чем на 10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лет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3651871"/>
            <a:ext cx="6443239" cy="108012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65871"/>
              </a:avLst>
            </a:prstTxWarp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По возможности заменять уголовные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наказания принудительными мерами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воспитательного воздействия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531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9000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95536" y="411511"/>
            <a:ext cx="3888432" cy="12961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Уголовной </a:t>
            </a:r>
          </a:p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ответственности </a:t>
            </a:r>
          </a:p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подлежит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948791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меняемое физическое лицо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251193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остигшее возраста уголовной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ответственности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2394" y="3323767"/>
            <a:ext cx="1152128" cy="32810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 лет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2394" y="3971840"/>
            <a:ext cx="1152128" cy="32810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 лет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7342" y="4299807"/>
            <a:ext cx="3521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(за тяжкие преступления)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 flipH="1">
            <a:off x="412927" y="2045173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 flipH="1">
            <a:off x="412927" y="2630013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799077" y="3416017"/>
            <a:ext cx="264360" cy="207345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 flipH="1">
            <a:off x="803789" y="4064089"/>
            <a:ext cx="264360" cy="207345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88024" y="411509"/>
            <a:ext cx="4032448" cy="17373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Обстоятельства</a:t>
            </a:r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endParaRPr lang="ru-RU" sz="3200" b="1" dirty="0" smtClean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исключающие </a:t>
            </a:r>
          </a:p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преступность </a:t>
            </a:r>
          </a:p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деяния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3402" y="2283718"/>
            <a:ext cx="357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еобходимая оборона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3402" y="2683828"/>
            <a:ext cx="3652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адержание преступника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3402" y="3083938"/>
            <a:ext cx="357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райняя необходимость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2618" y="3484048"/>
            <a:ext cx="357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принуждение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91834" y="3899697"/>
            <a:ext cx="357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боснованный риск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93402" y="4299807"/>
            <a:ext cx="357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сполнение приказа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400000" flipH="1">
            <a:off x="4840200" y="2380101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 flipH="1">
            <a:off x="4840201" y="2780211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5400000" flipH="1">
            <a:off x="4840200" y="3180321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5400000" flipH="1">
            <a:off x="4840202" y="3580431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 rot="5400000" flipH="1">
            <a:off x="4840203" y="3996080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 rot="5400000" flipH="1">
            <a:off x="4840200" y="4396190"/>
            <a:ext cx="264360" cy="207345"/>
          </a:xfrm>
          <a:prstGeom prst="triangle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84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2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7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 build="p"/>
      <p:bldP spid="9" grpId="0" build="p"/>
      <p:bldP spid="10" grpId="0" build="p"/>
      <p:bldP spid="11" grpId="0" build="p"/>
      <p:bldP spid="12" grpId="0" animBg="1"/>
      <p:bldP spid="13" grpId="0" animBg="1"/>
      <p:bldP spid="14" grpId="0" animBg="1"/>
      <p:bldP spid="15" grpId="0" animBg="1"/>
      <p:bldP spid="16" grpId="0" uiExpand="1" build="p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42" y="1347614"/>
            <a:ext cx="1093826" cy="299310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27584" y="411511"/>
            <a:ext cx="7344816" cy="3600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Уголовные наказания</a:t>
            </a:r>
            <a:endParaRPr lang="ru-RU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915" y="1275605"/>
            <a:ext cx="2329079" cy="3190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1127370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При назначении наказания суд должен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учитывать личность преступника и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обстоятельства совершения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преступления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17" y="2571750"/>
            <a:ext cx="1822342" cy="22277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0902024">
            <a:off x="632033" y="2703910"/>
            <a:ext cx="1872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Обстоятельства, </a:t>
            </a:r>
          </a:p>
          <a:p>
            <a:pPr algn="ctr"/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смягчающие </a:t>
            </a:r>
          </a:p>
          <a:p>
            <a:pPr algn="ctr"/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наказание</a:t>
            </a:r>
            <a:endParaRPr lang="ru-RU" sz="2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 rot="697976" flipH="1">
            <a:off x="3696096" y="2605112"/>
            <a:ext cx="1872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Обстоятельства, </a:t>
            </a:r>
          </a:p>
          <a:p>
            <a:pPr algn="ctr"/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отягчающие </a:t>
            </a:r>
          </a:p>
          <a:p>
            <a:pPr algn="ctr"/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наказание</a:t>
            </a:r>
            <a:endParaRPr lang="ru-RU" sz="2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 rot="2480790">
            <a:off x="1843067" y="3651376"/>
            <a:ext cx="242032" cy="49434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/>
          <p:cNvSpPr/>
          <p:nvPr/>
        </p:nvSpPr>
        <p:spPr>
          <a:xfrm rot="19119210" flipH="1">
            <a:off x="4052187" y="3602766"/>
            <a:ext cx="242032" cy="49434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10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  <p:bldP spid="14" grpId="0" build="p"/>
      <p:bldP spid="15" grpId="0" uiExpand="1" build="p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04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4208" y="411510"/>
            <a:ext cx="255016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  <a:cs typeface="Arial" pitchFamily="34" charset="0"/>
              </a:rPr>
              <a:t>Правосудие и Божественное возмездие, преследующие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  <a:cs typeface="Arial" pitchFamily="34" charset="0"/>
              </a:rPr>
              <a:t>Преступление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_DomInoRevObl" pitchFamily="66" charset="-52"/>
                <a:cs typeface="Arial" pitchFamily="34" charset="0"/>
              </a:rPr>
              <a:t>Худ. П</a:t>
            </a:r>
            <a:r>
              <a:rPr lang="ru-RU" sz="2400" dirty="0">
                <a:latin typeface="a_DomInoRevObl" pitchFamily="66" charset="-52"/>
                <a:cs typeface="Arial" pitchFamily="34" charset="0"/>
              </a:rPr>
              <a:t>. </a:t>
            </a:r>
            <a:r>
              <a:rPr lang="ru-RU" sz="2400" dirty="0" err="1">
                <a:latin typeface="a_DomInoRevObl" pitchFamily="66" charset="-52"/>
                <a:cs typeface="Arial" pitchFamily="34" charset="0"/>
              </a:rPr>
              <a:t>Прюдон</a:t>
            </a:r>
            <a:endParaRPr lang="ru-RU" sz="2400" dirty="0">
              <a:latin typeface="a_DomInoRevObl" pitchFamily="66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6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681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8679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484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0" y="41151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Преступления не должны оставаться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безнаказанными.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51520" y="1275606"/>
            <a:ext cx="8614573" cy="2012018"/>
            <a:chOff x="251520" y="1347614"/>
            <a:chExt cx="8614573" cy="201201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224" y="1347614"/>
              <a:ext cx="2277869" cy="201201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920" y="1351782"/>
              <a:ext cx="2677135" cy="200785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1357164"/>
              <a:ext cx="3535955" cy="2002467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-12556" y="35798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Только в этом случае уголовное право будет выполнять </a:t>
            </a:r>
          </a:p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свою важнейшую функцию – предупреждение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преступлений.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85654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1370</TotalTime>
  <Words>730</Words>
  <Application>Microsoft Office PowerPoint</Application>
  <PresentationFormat>Экран (16:9)</PresentationFormat>
  <Paragraphs>251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Презентация</vt:lpstr>
      <vt:lpstr>Уголовная ответственность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User</cp:lastModifiedBy>
  <cp:revision>94</cp:revision>
  <dcterms:created xsi:type="dcterms:W3CDTF">2014-12-01T13:43:52Z</dcterms:created>
  <dcterms:modified xsi:type="dcterms:W3CDTF">2015-04-27T11:24:15Z</dcterms:modified>
</cp:coreProperties>
</file>