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61" r:id="rId4"/>
    <p:sldId id="273" r:id="rId5"/>
    <p:sldId id="272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75" r:id="rId15"/>
    <p:sldId id="274" r:id="rId16"/>
    <p:sldId id="285" r:id="rId17"/>
    <p:sldId id="286" r:id="rId18"/>
    <p:sldId id="284" r:id="rId19"/>
    <p:sldId id="290" r:id="rId20"/>
    <p:sldId id="292" r:id="rId21"/>
    <p:sldId id="291" r:id="rId22"/>
    <p:sldId id="288" r:id="rId23"/>
    <p:sldId id="294" r:id="rId24"/>
    <p:sldId id="295" r:id="rId25"/>
    <p:sldId id="293" r:id="rId26"/>
    <p:sldId id="296" r:id="rId27"/>
    <p:sldId id="287" r:id="rId28"/>
    <p:sldId id="298" r:id="rId29"/>
    <p:sldId id="297" r:id="rId30"/>
    <p:sldId id="301" r:id="rId31"/>
    <p:sldId id="302" r:id="rId32"/>
    <p:sldId id="300" r:id="rId33"/>
    <p:sldId id="303" r:id="rId34"/>
    <p:sldId id="271" r:id="rId35"/>
    <p:sldId id="308" r:id="rId36"/>
    <p:sldId id="309" r:id="rId37"/>
    <p:sldId id="310" r:id="rId38"/>
    <p:sldId id="311" r:id="rId39"/>
    <p:sldId id="305" r:id="rId40"/>
    <p:sldId id="307" r:id="rId41"/>
    <p:sldId id="306" r:id="rId42"/>
    <p:sldId id="315" r:id="rId43"/>
    <p:sldId id="316" r:id="rId44"/>
    <p:sldId id="317" r:id="rId45"/>
    <p:sldId id="318" r:id="rId46"/>
    <p:sldId id="314" r:id="rId47"/>
    <p:sldId id="319" r:id="rId48"/>
    <p:sldId id="312" r:id="rId49"/>
    <p:sldId id="313" r:id="rId50"/>
    <p:sldId id="320" r:id="rId51"/>
    <p:sldId id="321" r:id="rId52"/>
    <p:sldId id="304" r:id="rId53"/>
    <p:sldId id="324" r:id="rId5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006600"/>
    <a:srgbClr val="B3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howGuides="1">
      <p:cViewPr>
        <p:scale>
          <a:sx n="99" d="100"/>
          <a:sy n="99" d="100"/>
        </p:scale>
        <p:origin x="-922" y="-312"/>
      </p:cViewPr>
      <p:guideLst>
        <p:guide orient="horz" pos="849"/>
        <p:guide pos="55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69451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85850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49201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95169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50933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05468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53953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3001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20169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23016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60509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6EC84-8D0D-4A49-942E-D6B4BC88870F}" type="datetimeFigureOut">
              <a:rPr lang="ru-RU" smtClean="0"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58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1.wdp"/><Relationship Id="rId7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4.png"/><Relationship Id="rId12" Type="http://schemas.microsoft.com/office/2007/relationships/hdphoto" Target="../media/hdphoto5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eg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1.wdp"/><Relationship Id="rId7" Type="http://schemas.openxmlformats.org/officeDocument/2006/relationships/image" Target="../media/image5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jpeg"/><Relationship Id="rId5" Type="http://schemas.openxmlformats.org/officeDocument/2006/relationships/image" Target="../media/image57.png"/><Relationship Id="rId10" Type="http://schemas.openxmlformats.org/officeDocument/2006/relationships/image" Target="../media/image62.gif"/><Relationship Id="rId4" Type="http://schemas.openxmlformats.org/officeDocument/2006/relationships/image" Target="../media/image2.png"/><Relationship Id="rId9" Type="http://schemas.openxmlformats.org/officeDocument/2006/relationships/image" Target="../media/image61.gi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1.wdp"/><Relationship Id="rId7" Type="http://schemas.openxmlformats.org/officeDocument/2006/relationships/image" Target="../media/image61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10" Type="http://schemas.openxmlformats.org/officeDocument/2006/relationships/image" Target="../media/image67.jpeg"/><Relationship Id="rId4" Type="http://schemas.openxmlformats.org/officeDocument/2006/relationships/image" Target="../media/image2.png"/><Relationship Id="rId9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3" Type="http://schemas.openxmlformats.org/officeDocument/2006/relationships/image" Target="../media/image69.png"/><Relationship Id="rId7" Type="http://schemas.openxmlformats.org/officeDocument/2006/relationships/image" Target="../media/image72.gif"/><Relationship Id="rId12" Type="http://schemas.openxmlformats.org/officeDocument/2006/relationships/image" Target="../media/image7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70.gif"/><Relationship Id="rId10" Type="http://schemas.openxmlformats.org/officeDocument/2006/relationships/image" Target="../media/image74.png"/><Relationship Id="rId4" Type="http://schemas.openxmlformats.org/officeDocument/2006/relationships/image" Target="../media/image2.png"/><Relationship Id="rId9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.wdp"/><Relationship Id="rId7" Type="http://schemas.openxmlformats.org/officeDocument/2006/relationships/image" Target="../media/image8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.png"/><Relationship Id="rId7" Type="http://schemas.openxmlformats.org/officeDocument/2006/relationships/image" Target="../media/image86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10" Type="http://schemas.microsoft.com/office/2007/relationships/hdphoto" Target="../media/hdphoto9.wdp"/><Relationship Id="rId4" Type="http://schemas.openxmlformats.org/officeDocument/2006/relationships/image" Target="../media/image83.png"/><Relationship Id="rId9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gif"/><Relationship Id="rId5" Type="http://schemas.openxmlformats.org/officeDocument/2006/relationships/image" Target="../media/image2.png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jpe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3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microsoft.com/office/2007/relationships/hdphoto" Target="../media/hdphoto1.wdp"/><Relationship Id="rId7" Type="http://schemas.openxmlformats.org/officeDocument/2006/relationships/image" Target="../media/image9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64.jpeg"/><Relationship Id="rId10" Type="http://schemas.openxmlformats.org/officeDocument/2006/relationships/image" Target="../media/image99.jpeg"/><Relationship Id="rId4" Type="http://schemas.openxmlformats.org/officeDocument/2006/relationships/image" Target="../media/image2.png"/><Relationship Id="rId9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microsoft.com/office/2007/relationships/hdphoto" Target="../media/hdphoto1.wdp"/><Relationship Id="rId7" Type="http://schemas.openxmlformats.org/officeDocument/2006/relationships/image" Target="../media/image9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64.jpeg"/><Relationship Id="rId10" Type="http://schemas.openxmlformats.org/officeDocument/2006/relationships/image" Target="../media/image99.jpeg"/><Relationship Id="rId4" Type="http://schemas.openxmlformats.org/officeDocument/2006/relationships/image" Target="../media/image2.png"/><Relationship Id="rId9" Type="http://schemas.openxmlformats.org/officeDocument/2006/relationships/image" Target="../media/image9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microsoft.com/office/2007/relationships/hdphoto" Target="../media/hdphoto1.wdp"/><Relationship Id="rId7" Type="http://schemas.openxmlformats.org/officeDocument/2006/relationships/image" Target="../media/image9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64.jpeg"/><Relationship Id="rId10" Type="http://schemas.openxmlformats.org/officeDocument/2006/relationships/image" Target="../media/image99.jpeg"/><Relationship Id="rId4" Type="http://schemas.openxmlformats.org/officeDocument/2006/relationships/image" Target="../media/image2.png"/><Relationship Id="rId9" Type="http://schemas.openxmlformats.org/officeDocument/2006/relationships/image" Target="../media/image9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4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g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microsoft.com/office/2007/relationships/hdphoto" Target="../media/hdphoto1.wdp"/><Relationship Id="rId7" Type="http://schemas.openxmlformats.org/officeDocument/2006/relationships/image" Target="../media/image9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64.jpeg"/><Relationship Id="rId10" Type="http://schemas.openxmlformats.org/officeDocument/2006/relationships/image" Target="../media/image99.jpeg"/><Relationship Id="rId4" Type="http://schemas.openxmlformats.org/officeDocument/2006/relationships/image" Target="../media/image2.png"/><Relationship Id="rId9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microsoft.com/office/2007/relationships/hdphoto" Target="../media/hdphoto1.wdp"/><Relationship Id="rId7" Type="http://schemas.openxmlformats.org/officeDocument/2006/relationships/image" Target="../media/image9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64.jpeg"/><Relationship Id="rId10" Type="http://schemas.openxmlformats.org/officeDocument/2006/relationships/image" Target="../media/image99.jpeg"/><Relationship Id="rId4" Type="http://schemas.openxmlformats.org/officeDocument/2006/relationships/image" Target="../media/image2.png"/><Relationship Id="rId9" Type="http://schemas.openxmlformats.org/officeDocument/2006/relationships/image" Target="../media/image9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microsoft.com/office/2007/relationships/hdphoto" Target="../media/hdphoto1.wdp"/><Relationship Id="rId7" Type="http://schemas.openxmlformats.org/officeDocument/2006/relationships/image" Target="../media/image9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8.jpeg"/><Relationship Id="rId10" Type="http://schemas.openxmlformats.org/officeDocument/2006/relationships/image" Target="../media/image100.jpeg"/><Relationship Id="rId4" Type="http://schemas.openxmlformats.org/officeDocument/2006/relationships/image" Target="../media/image2.png"/><Relationship Id="rId9" Type="http://schemas.openxmlformats.org/officeDocument/2006/relationships/image" Target="../media/image9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3923910" y="1276735"/>
            <a:ext cx="5112528" cy="2383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3600" b="1" dirty="0">
              <a:solidFill>
                <a:srgbClr val="00153E"/>
              </a:solidFill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35596" y="339502"/>
            <a:ext cx="7272808" cy="115212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реступление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906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727684" y="267494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dverGothic" pitchFamily="2" charset="0"/>
                <a:cs typeface="Arial" pitchFamily="34" charset="0"/>
              </a:rPr>
              <a:t>Виновное деяние</a:t>
            </a:r>
            <a:endParaRPr lang="ru-RU" sz="2800" b="1" dirty="0"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564" y="843558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деяние, совершённое человеком, способным осознавать его вредные последствия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730" y="1707654"/>
            <a:ext cx="8357958" cy="553998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НЕОСТОРОЖНОСТЬ</a:t>
            </a:r>
            <a:endParaRPr lang="ru-RU" sz="3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9552" y="2427734"/>
            <a:ext cx="44702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dverGothic" pitchFamily="2" charset="0"/>
                <a:cs typeface="Arial" pitchFamily="34" charset="0"/>
              </a:rPr>
              <a:t>Преступное легкомыслие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– правонарушитель мог и должен был предвидеть наступление вредных последствий, но само-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надеянно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рассчитывал их пред-отвратить.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396" y="1573121"/>
            <a:ext cx="1025535" cy="12065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88642" flipH="1">
            <a:off x="5217570" y="2484570"/>
            <a:ext cx="3239362" cy="215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88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4484" y="3654461"/>
            <a:ext cx="610212" cy="11419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375321">
            <a:off x="7822349" y="2882943"/>
            <a:ext cx="276625" cy="45223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727684" y="267494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dverGothic" pitchFamily="2" charset="0"/>
                <a:cs typeface="Arial" pitchFamily="34" charset="0"/>
              </a:rPr>
              <a:t>Виновное деяние</a:t>
            </a:r>
            <a:endParaRPr lang="ru-RU" sz="2800" b="1" dirty="0"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564" y="843558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деяние, совершённое человеком, способным осознавать его вредные последствия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730" y="1707654"/>
            <a:ext cx="8357958" cy="553998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НЕОСТОРОЖНОСТЬ</a:t>
            </a:r>
            <a:endParaRPr lang="ru-RU" sz="3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9552" y="2427734"/>
            <a:ext cx="44702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dverGothic" pitchFamily="2" charset="0"/>
                <a:cs typeface="Arial" pitchFamily="34" charset="0"/>
              </a:rPr>
              <a:t>Преступная небрежность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– правонарушитель не предвидел вредных последствий, хотя мог бы их предвидеть.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770" y="2427733"/>
            <a:ext cx="2343378" cy="15781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808" y="3095820"/>
            <a:ext cx="1556928" cy="15569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7" y="3874284"/>
            <a:ext cx="1211215" cy="7664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917" y="3109061"/>
            <a:ext cx="675707" cy="89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436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7778E-7 4.9475E-6 L 0.09115 0.01853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9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15 0.01853 C 0.09306 0.0071 0.0941 -0.00464 0.09688 -0.01545 C 0.09722 -0.02348 0.09879 -0.03089 0.09913 -0.03892 C 0.10052 -0.06084 0.09688 -0.08648 0.11684 -0.09513 C 0.12569 -0.10285 0.13021 -0.10933 0.14132 -0.11118 C 0.14844 -0.11458 0.15486 -0.11736 0.16233 -0.11891 C 0.16754 -0.12014 0.17778 -0.12138 0.17778 -0.12107 " pathEditMode="relative" rAng="0" ptsTypes="ffffffA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xit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-4.25571E-6 C 0.01198 0.00278 0.02361 -0.00092 0.03437 0.00587 C 0.03715 0.01081 0.0401 0.01606 0.04323 0.02008 C 0.04496 0.02502 0.04982 0.03428 0.04982 0.03459 C 0.05173 0.04448 0.05104 0.03923 0.0526 0.05189 C 0.05295 0.05405 0.05347 0.05776 0.05347 0.05806 C 0.05069 0.09111 0.05468 0.0664 0.04895 0.08154 C 0.04791 0.08432 0.04757 0.09173 0.04757 0.09204 " pathEditMode="relative" rAng="0" ptsTypes="fffffffA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45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17730" y="267494"/>
            <a:ext cx="8502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dverGothic" pitchFamily="2" charset="0"/>
                <a:cs typeface="Arial" pitchFamily="34" charset="0"/>
              </a:rPr>
              <a:t>Деликтоспособность правонарушителя</a:t>
            </a:r>
            <a:endParaRPr lang="ru-RU" sz="2800" b="1" dirty="0"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564" y="843558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способность самостоятельно осознавать возможные последствия своих действий и нести за них ответственность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3345842"/>
            <a:ext cx="1304973" cy="127642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150" y="2197968"/>
            <a:ext cx="1264180" cy="252836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805" y="2354808"/>
            <a:ext cx="1185760" cy="237152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7544" y="2499742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_DomInoRevObl" pitchFamily="66" charset="-52"/>
              </a:rPr>
              <a:t>Он – </a:t>
            </a:r>
            <a:r>
              <a:rPr lang="ru-RU" sz="2400" dirty="0" err="1" smtClean="0">
                <a:latin typeface="a_DomInoRevObl" pitchFamily="66" charset="-52"/>
              </a:rPr>
              <a:t>неделикто</a:t>
            </a:r>
            <a:r>
              <a:rPr lang="ru-RU" sz="2400" dirty="0" smtClean="0">
                <a:latin typeface="a_DomInoRevObl" pitchFamily="66" charset="-52"/>
              </a:rPr>
              <a:t>-способен</a:t>
            </a:r>
            <a:endParaRPr lang="ru-RU" sz="2400" dirty="0">
              <a:latin typeface="a_DomInoRevObl" pitchFamily="66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12160" y="2643666"/>
            <a:ext cx="1770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_DomInoRevObl" pitchFamily="66" charset="-52"/>
              </a:rPr>
              <a:t>Она – </a:t>
            </a:r>
            <a:r>
              <a:rPr lang="ru-RU" sz="2400" dirty="0" err="1" smtClean="0">
                <a:latin typeface="a_DomInoRevObl" pitchFamily="66" charset="-52"/>
              </a:rPr>
              <a:t>деликто</a:t>
            </a:r>
            <a:r>
              <a:rPr lang="ru-RU" sz="2400" dirty="0" smtClean="0">
                <a:latin typeface="a_DomInoRevObl" pitchFamily="66" charset="-52"/>
              </a:rPr>
              <a:t>-способна</a:t>
            </a:r>
            <a:endParaRPr lang="ru-RU" sz="2400" dirty="0">
              <a:latin typeface="a_DomInoRevObl" pitchFamily="66" charset="-52"/>
            </a:endParaRPr>
          </a:p>
        </p:txBody>
      </p:sp>
      <p:sp>
        <p:nvSpPr>
          <p:cNvPr id="22" name="Выноска-облако 21"/>
          <p:cNvSpPr/>
          <p:nvPr/>
        </p:nvSpPr>
        <p:spPr>
          <a:xfrm>
            <a:off x="4644008" y="2144384"/>
            <a:ext cx="1152128" cy="710716"/>
          </a:xfrm>
          <a:prstGeom prst="cloudCallout">
            <a:avLst>
              <a:gd name="adj1" fmla="val -62850"/>
              <a:gd name="adj2" fmla="val -11019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_DomInoRevObl" pitchFamily="66" charset="-52"/>
              </a:rPr>
              <a:t>А я?</a:t>
            </a:r>
            <a:endParaRPr lang="ru-RU" sz="2400" dirty="0">
              <a:solidFill>
                <a:schemeClr val="tx1"/>
              </a:solidFill>
              <a:latin typeface="a_DomInoRevObl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21092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0" grpId="0"/>
      <p:bldP spid="21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17730" y="267494"/>
            <a:ext cx="8502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dverGothic" pitchFamily="2" charset="0"/>
                <a:cs typeface="Arial" pitchFamily="34" charset="0"/>
              </a:rPr>
              <a:t>Общественно вредное деяние</a:t>
            </a:r>
            <a:endParaRPr lang="ru-RU" sz="2800" b="1" dirty="0">
              <a:latin typeface="AdverGothic" pitchFamily="2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980" y="1059581"/>
            <a:ext cx="1917196" cy="35875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803672"/>
            <a:ext cx="3864872" cy="3060198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4602194" y="995214"/>
            <a:ext cx="3456046" cy="3680205"/>
            <a:chOff x="4602194" y="995214"/>
            <a:chExt cx="3456046" cy="3680205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4144" y="995214"/>
              <a:ext cx="864096" cy="1616916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0049" y="1026769"/>
              <a:ext cx="864096" cy="161691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1231" y="1038232"/>
              <a:ext cx="864096" cy="1616916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3466" y="1336789"/>
              <a:ext cx="864096" cy="1616916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8950" y="1347614"/>
              <a:ext cx="864096" cy="1616916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5373" y="1336789"/>
              <a:ext cx="864096" cy="1616916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1589" y="1767774"/>
              <a:ext cx="864096" cy="1616916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7421" y="1763292"/>
              <a:ext cx="864096" cy="1616916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9009" y="1775458"/>
              <a:ext cx="864096" cy="1616916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0327" y="2197875"/>
              <a:ext cx="864096" cy="1616916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6159" y="2193393"/>
              <a:ext cx="864096" cy="1616916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7747" y="2205559"/>
              <a:ext cx="864096" cy="1616916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6754" y="2648330"/>
              <a:ext cx="864096" cy="1616916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2586" y="2643848"/>
              <a:ext cx="864096" cy="1616916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4174" y="2656014"/>
              <a:ext cx="864096" cy="1616916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4774" y="3050819"/>
              <a:ext cx="864096" cy="1616916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0606" y="3046337"/>
              <a:ext cx="864096" cy="1616916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2194" y="3058503"/>
              <a:ext cx="864096" cy="1616916"/>
            </a:xfrm>
            <a:prstGeom prst="rect">
              <a:avLst/>
            </a:prstGeom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2097" y="1907685"/>
            <a:ext cx="2027115" cy="294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569619" y="495654"/>
            <a:ext cx="3989626" cy="4092320"/>
            <a:chOff x="1547664" y="2139702"/>
            <a:chExt cx="2808312" cy="2739950"/>
          </a:xfrm>
        </p:grpSpPr>
        <p:sp>
          <p:nvSpPr>
            <p:cNvPr id="6" name="Овал 5"/>
            <p:cNvSpPr/>
            <p:nvPr/>
          </p:nvSpPr>
          <p:spPr>
            <a:xfrm>
              <a:off x="1547664" y="2139702"/>
              <a:ext cx="2808312" cy="273995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50790" y="2639093"/>
              <a:ext cx="2002060" cy="309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latin typeface="Arial" pitchFamily="34" charset="0"/>
                  <a:cs typeface="Arial" pitchFamily="34" charset="0"/>
                </a:rPr>
                <a:t>Правонарушения</a:t>
              </a:r>
              <a:endParaRPr lang="ru-RU" sz="24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173628" y="1819621"/>
            <a:ext cx="2781608" cy="2768352"/>
            <a:chOff x="1809920" y="3003799"/>
            <a:chExt cx="2081412" cy="1875854"/>
          </a:xfrm>
        </p:grpSpPr>
        <p:sp>
          <p:nvSpPr>
            <p:cNvPr id="9" name="Овал 8"/>
            <p:cNvSpPr/>
            <p:nvPr/>
          </p:nvSpPr>
          <p:spPr>
            <a:xfrm>
              <a:off x="1809920" y="3003799"/>
              <a:ext cx="2081412" cy="1875854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13330" y="3723062"/>
              <a:ext cx="2078002" cy="309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latin typeface="Arial" pitchFamily="34" charset="0"/>
                  <a:cs typeface="Arial" pitchFamily="34" charset="0"/>
                </a:rPr>
                <a:t>Преступления </a:t>
              </a:r>
              <a:endParaRPr lang="ru-RU" sz="24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60032" y="373071"/>
            <a:ext cx="3816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Arial" pitchFamily="34" charset="0"/>
                <a:cs typeface="Arial" pitchFamily="34" charset="0"/>
              </a:rPr>
              <a:t>Преступления отличаются от прочих правонарушений степенью общественной опасности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2321" y="533530"/>
            <a:ext cx="2812916" cy="40101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8926490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66893E-6 L 0.47952 0.00308 " pathEditMode="relative" rAng="0" ptsTypes="AA">
                                      <p:cBhvr>
                                        <p:cTn id="14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76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Скругленная прямоугольная выноска 6"/>
          <p:cNvSpPr/>
          <p:nvPr/>
        </p:nvSpPr>
        <p:spPr>
          <a:xfrm>
            <a:off x="2699792" y="1059582"/>
            <a:ext cx="5832648" cy="3132348"/>
          </a:xfrm>
          <a:prstGeom prst="wedgeRoundRectCallout">
            <a:avLst>
              <a:gd name="adj1" fmla="val -60714"/>
              <a:gd name="adj2" fmla="val -31449"/>
              <a:gd name="adj3" fmla="val 16667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915816" y="1348484"/>
            <a:ext cx="55071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Статья 3. Принцип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законности</a:t>
            </a:r>
          </a:p>
          <a:p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eriod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Преступность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деяния, а также его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449263"/>
            <a:r>
              <a:rPr lang="ru-RU" sz="2000" dirty="0" smtClean="0">
                <a:latin typeface="Arial" pitchFamily="34" charset="0"/>
                <a:cs typeface="Arial" pitchFamily="34" charset="0"/>
              </a:rPr>
              <a:t>наказуемость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и иные уголовно-правовые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449263"/>
            <a:r>
              <a:rPr lang="ru-RU" sz="2000" dirty="0" smtClean="0">
                <a:latin typeface="Arial" pitchFamily="34" charset="0"/>
                <a:cs typeface="Arial" pitchFamily="34" charset="0"/>
              </a:rPr>
              <a:t>последствия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определяются только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449263"/>
            <a:r>
              <a:rPr lang="ru-RU" sz="2000" dirty="0" smtClean="0">
                <a:latin typeface="Arial" pitchFamily="34" charset="0"/>
                <a:cs typeface="Arial" pitchFamily="34" charset="0"/>
              </a:rPr>
              <a:t>настоящим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Кодексом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Применение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уголовного закона по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449263"/>
            <a:r>
              <a:rPr lang="ru-RU" sz="2000" dirty="0" smtClean="0">
                <a:latin typeface="Arial" pitchFamily="34" charset="0"/>
                <a:cs typeface="Arial" pitchFamily="34" charset="0"/>
              </a:rPr>
              <a:t>аналогии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не допускается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11510"/>
            <a:ext cx="1515297" cy="21602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661747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224807" y="466120"/>
            <a:ext cx="4680519" cy="70788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Расследование преступления проводится в особом порядке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495" y="466120"/>
            <a:ext cx="1063884" cy="14065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/>
          <p:cNvSpPr txBox="1"/>
          <p:nvPr/>
        </p:nvSpPr>
        <p:spPr>
          <a:xfrm>
            <a:off x="2224806" y="1536184"/>
            <a:ext cx="4680519" cy="70788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2000" dirty="0"/>
              <a:t>Приговор по уголовному делу выносит суд от имени государства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152" y="1895074"/>
            <a:ext cx="1609662" cy="233286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7232637" y="870672"/>
            <a:ext cx="1584177" cy="938944"/>
            <a:chOff x="7232637" y="870672"/>
            <a:chExt cx="1584177" cy="938944"/>
          </a:xfrm>
        </p:grpSpPr>
        <p:sp>
          <p:nvSpPr>
            <p:cNvPr id="9" name="Овальная выноска 8"/>
            <p:cNvSpPr/>
            <p:nvPr/>
          </p:nvSpPr>
          <p:spPr>
            <a:xfrm>
              <a:off x="7232637" y="870672"/>
              <a:ext cx="1584177" cy="938944"/>
            </a:xfrm>
            <a:prstGeom prst="wedgeEllipseCallout">
              <a:avLst>
                <a:gd name="adj1" fmla="val 17141"/>
                <a:gd name="adj2" fmla="val 63583"/>
              </a:avLst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1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32637" y="1016979"/>
              <a:ext cx="15841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i="1" dirty="0" smtClean="0"/>
                <a:t>Именем государства!</a:t>
              </a:r>
              <a:endParaRPr lang="ru-RU" i="1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24806" y="2591797"/>
            <a:ext cx="4680519" cy="1015663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2000" dirty="0"/>
              <a:t>Уголовное наказание – самая строгая мера из всех видов государственного принуждения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312800" y="2906796"/>
            <a:ext cx="1620010" cy="1507663"/>
            <a:chOff x="7041251" y="2067692"/>
            <a:chExt cx="1620010" cy="1507663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41251" y="2067694"/>
              <a:ext cx="1537274" cy="15076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95789" y="2067693"/>
              <a:ext cx="165472" cy="15076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41251" y="2067692"/>
              <a:ext cx="158243" cy="15076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TextBox 15"/>
          <p:cNvSpPr txBox="1"/>
          <p:nvPr/>
        </p:nvSpPr>
        <p:spPr>
          <a:xfrm>
            <a:off x="2224806" y="3939902"/>
            <a:ext cx="4680519" cy="70788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2000" dirty="0" smtClean="0"/>
              <a:t>Только преступление приводит к такому последствию, как судимость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22889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89253" y="267494"/>
            <a:ext cx="8352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dverGothic" pitchFamily="2" charset="0"/>
                <a:cs typeface="Arial" pitchFamily="34" charset="0"/>
              </a:rPr>
              <a:t>Судимость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– особое правовое положение лица,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осуждённо-го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к наказанию за совершенное им преступление,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которое 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характеризуется определенными неблагоприятными для него последствиями социального и уголовно-правового характера.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0019" y="2057538"/>
            <a:ext cx="1080000" cy="2892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2057538"/>
            <a:ext cx="1852800" cy="1843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1997671"/>
            <a:ext cx="2486324" cy="18702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13" y="1779663"/>
            <a:ext cx="1175501" cy="13553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447" y="3503538"/>
            <a:ext cx="909435" cy="13603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736" y="1870582"/>
            <a:ext cx="1215008" cy="11502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2110" y="3279181"/>
            <a:ext cx="1895981" cy="151719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400186">
            <a:off x="1467224" y="2110731"/>
            <a:ext cx="2283665" cy="871705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pPr algn="r"/>
            <a:r>
              <a:rPr lang="ru-RU" b="1" dirty="0" smtClean="0"/>
              <a:t>Административный надзор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 rot="21130113">
            <a:off x="1493878" y="3672080"/>
            <a:ext cx="2312252" cy="861420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7590"/>
              </a:avLst>
            </a:prstTxWarp>
            <a:spAutoFit/>
          </a:bodyPr>
          <a:lstStyle/>
          <a:p>
            <a:pPr algn="r"/>
            <a:r>
              <a:rPr lang="ru-RU" b="1" dirty="0" smtClean="0"/>
              <a:t>Отягчающее вину  обстоятельство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 rot="21097807">
            <a:off x="4728217" y="2263112"/>
            <a:ext cx="2702351" cy="872380"/>
          </a:xfrm>
          <a:prstGeom prst="rect">
            <a:avLst/>
          </a:prstGeom>
          <a:noFill/>
        </p:spPr>
        <p:txBody>
          <a:bodyPr wrap="square" rtlCol="0">
            <a:prstTxWarp prst="textCurveUp">
              <a:avLst>
                <a:gd name="adj" fmla="val 37255"/>
              </a:avLst>
            </a:prstTxWarp>
            <a:spAutoFit/>
          </a:bodyPr>
          <a:lstStyle/>
          <a:p>
            <a:pPr algn="r"/>
            <a:r>
              <a:rPr lang="ru-RU" b="1" dirty="0" smtClean="0"/>
              <a:t>Запрет занимать определённые должности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 rot="400186">
            <a:off x="4735841" y="3665145"/>
            <a:ext cx="2645092" cy="872380"/>
          </a:xfrm>
          <a:prstGeom prst="rect">
            <a:avLst/>
          </a:prstGeom>
          <a:noFill/>
        </p:spPr>
        <p:txBody>
          <a:bodyPr wrap="square" rtlCol="0">
            <a:prstTxWarp prst="textCurveUp">
              <a:avLst>
                <a:gd name="adj" fmla="val 27499"/>
              </a:avLst>
            </a:prstTxWarp>
            <a:spAutoFit/>
          </a:bodyPr>
          <a:lstStyle/>
          <a:p>
            <a:pPr algn="r"/>
            <a:r>
              <a:rPr lang="ru-RU" b="1" dirty="0"/>
              <a:t>З</a:t>
            </a:r>
            <a:r>
              <a:rPr lang="ru-RU" b="1" dirty="0" smtClean="0"/>
              <a:t>апрет усыновлять детей (в некоторых случаях)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55418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2123728" y="886838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аказуемо деяние, прямо запрещённое Уголовным кодексом как преступление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3689" y="335950"/>
            <a:ext cx="684075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Принцип законности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411510"/>
            <a:ext cx="1313257" cy="1872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1060846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411510"/>
            <a:ext cx="1313257" cy="1872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/>
          <p:cNvSpPr txBox="1"/>
          <p:nvPr/>
        </p:nvSpPr>
        <p:spPr>
          <a:xfrm>
            <a:off x="1763689" y="335950"/>
            <a:ext cx="684075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Принцип законности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3688" y="968410"/>
            <a:ext cx="712311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Принцип равенства перед законом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13035" y="2141292"/>
            <a:ext cx="1742065" cy="251675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074" y="2409529"/>
            <a:ext cx="1575299" cy="2356329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2195736" y="1747010"/>
            <a:ext cx="2016224" cy="1544820"/>
            <a:chOff x="2195736" y="1747010"/>
            <a:chExt cx="2016224" cy="1544820"/>
          </a:xfrm>
        </p:grpSpPr>
        <p:sp>
          <p:nvSpPr>
            <p:cNvPr id="16" name="Выноска-облако 15"/>
            <p:cNvSpPr/>
            <p:nvPr/>
          </p:nvSpPr>
          <p:spPr>
            <a:xfrm>
              <a:off x="2195736" y="1747010"/>
              <a:ext cx="2016224" cy="1544820"/>
            </a:xfrm>
            <a:prstGeom prst="cloudCallout">
              <a:avLst>
                <a:gd name="adj1" fmla="val 69928"/>
                <a:gd name="adj2" fmla="val -15675"/>
              </a:avLst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chemeClr val="tx1"/>
                </a:solidFill>
                <a:latin typeface="a_DomInoRevObl" pitchFamily="66" charset="-52"/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4356" y="1957515"/>
              <a:ext cx="958984" cy="1123809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6301035" y="1828551"/>
            <a:ext cx="1775461" cy="1544820"/>
            <a:chOff x="6036899" y="1747009"/>
            <a:chExt cx="1775461" cy="1544820"/>
          </a:xfrm>
        </p:grpSpPr>
        <p:sp>
          <p:nvSpPr>
            <p:cNvPr id="19" name="Выноска-облако 18"/>
            <p:cNvSpPr/>
            <p:nvPr/>
          </p:nvSpPr>
          <p:spPr>
            <a:xfrm>
              <a:off x="6036899" y="1747009"/>
              <a:ext cx="1775461" cy="1544820"/>
            </a:xfrm>
            <a:prstGeom prst="cloudCallout">
              <a:avLst>
                <a:gd name="adj1" fmla="val -79609"/>
                <a:gd name="adj2" fmla="val -15675"/>
              </a:avLst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chemeClr val="tx1"/>
                </a:solidFill>
                <a:latin typeface="a_DomInoRevObl" pitchFamily="66" charset="-52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0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92812" y="1790010"/>
              <a:ext cx="1063634" cy="12913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7851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395536" y="315097"/>
            <a:ext cx="4752528" cy="4564555"/>
            <a:chOff x="467544" y="315097"/>
            <a:chExt cx="4968552" cy="4564555"/>
          </a:xfrm>
        </p:grpSpPr>
        <p:sp>
          <p:nvSpPr>
            <p:cNvPr id="5" name="Овал 4"/>
            <p:cNvSpPr/>
            <p:nvPr/>
          </p:nvSpPr>
          <p:spPr>
            <a:xfrm>
              <a:off x="467544" y="315097"/>
              <a:ext cx="4968552" cy="456455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51620" y="699542"/>
              <a:ext cx="3528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Arial" pitchFamily="34" charset="0"/>
                  <a:cs typeface="Arial" pitchFamily="34" charset="0"/>
                </a:rPr>
                <a:t>Юридические факты</a:t>
              </a:r>
              <a:endParaRPr lang="ru-RU" sz="20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827584" y="1147055"/>
            <a:ext cx="3888432" cy="3725813"/>
            <a:chOff x="971600" y="1161207"/>
            <a:chExt cx="3888432" cy="3725813"/>
          </a:xfrm>
        </p:grpSpPr>
        <p:sp>
          <p:nvSpPr>
            <p:cNvPr id="8" name="Овал 7"/>
            <p:cNvSpPr/>
            <p:nvPr/>
          </p:nvSpPr>
          <p:spPr>
            <a:xfrm>
              <a:off x="971600" y="1161207"/>
              <a:ext cx="3888432" cy="372581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06772" y="1347614"/>
              <a:ext cx="23042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Arial" pitchFamily="34" charset="0"/>
                  <a:cs typeface="Arial" pitchFamily="34" charset="0"/>
                </a:rPr>
                <a:t>Юридические </a:t>
              </a:r>
            </a:p>
            <a:p>
              <a:pPr algn="ctr"/>
              <a:r>
                <a:rPr lang="ru-RU" sz="2000" b="1" dirty="0" smtClean="0">
                  <a:latin typeface="Arial" pitchFamily="34" charset="0"/>
                  <a:cs typeface="Arial" pitchFamily="34" charset="0"/>
                </a:rPr>
                <a:t>действия</a:t>
              </a:r>
              <a:endParaRPr lang="ru-RU" sz="20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374462" y="2123920"/>
            <a:ext cx="2808312" cy="2739950"/>
            <a:chOff x="1547664" y="2139702"/>
            <a:chExt cx="2808312" cy="2739950"/>
          </a:xfrm>
        </p:grpSpPr>
        <p:sp>
          <p:nvSpPr>
            <p:cNvPr id="10" name="Овал 9"/>
            <p:cNvSpPr/>
            <p:nvPr/>
          </p:nvSpPr>
          <p:spPr>
            <a:xfrm>
              <a:off x="1547664" y="2139702"/>
              <a:ext cx="2808312" cy="273995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14524" y="2211710"/>
              <a:ext cx="2002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Arial" pitchFamily="34" charset="0"/>
                  <a:cs typeface="Arial" pitchFamily="34" charset="0"/>
                </a:rPr>
                <a:t>Право-нарушения</a:t>
              </a:r>
              <a:endParaRPr lang="ru-RU" sz="20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737912" y="3003799"/>
            <a:ext cx="2081412" cy="1875854"/>
            <a:chOff x="1809920" y="3003799"/>
            <a:chExt cx="2081412" cy="1875854"/>
          </a:xfrm>
        </p:grpSpPr>
        <p:sp>
          <p:nvSpPr>
            <p:cNvPr id="12" name="Овал 11"/>
            <p:cNvSpPr/>
            <p:nvPr/>
          </p:nvSpPr>
          <p:spPr>
            <a:xfrm>
              <a:off x="1809920" y="3003799"/>
              <a:ext cx="2081412" cy="1875854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13330" y="3723062"/>
              <a:ext cx="20780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Arial" pitchFamily="34" charset="0"/>
                  <a:cs typeface="Arial" pitchFamily="34" charset="0"/>
                </a:rPr>
                <a:t>Преступления </a:t>
              </a:r>
              <a:endParaRPr lang="ru-RU" sz="20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932040" y="1062091"/>
            <a:ext cx="40324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Правонарушение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– </a:t>
            </a:r>
          </a:p>
          <a:p>
            <a:pPr marL="539750"/>
            <a:r>
              <a:rPr lang="ru-RU" sz="2200" dirty="0" smtClean="0">
                <a:latin typeface="Arial" pitchFamily="34" charset="0"/>
                <a:cs typeface="Arial" pitchFamily="34" charset="0"/>
              </a:rPr>
              <a:t>виновное</a:t>
            </a:r>
          </a:p>
          <a:p>
            <a:pPr marL="539750"/>
            <a:r>
              <a:rPr lang="ru-RU" sz="2200" dirty="0" smtClean="0">
                <a:latin typeface="Arial" pitchFamily="34" charset="0"/>
                <a:cs typeface="Arial" pitchFamily="34" charset="0"/>
              </a:rPr>
              <a:t>противоправное</a:t>
            </a:r>
          </a:p>
          <a:p>
            <a:pPr marL="539750"/>
            <a:r>
              <a:rPr lang="ru-RU" sz="2200" dirty="0" smtClean="0">
                <a:latin typeface="Arial" pitchFamily="34" charset="0"/>
                <a:cs typeface="Arial" pitchFamily="34" charset="0"/>
              </a:rPr>
              <a:t>общественно вредное</a:t>
            </a:r>
          </a:p>
          <a:p>
            <a:pPr marL="539750"/>
            <a:r>
              <a:rPr lang="ru-RU" sz="2200" dirty="0" smtClean="0">
                <a:latin typeface="Arial" pitchFamily="34" charset="0"/>
                <a:cs typeface="Arial" pitchFamily="34" charset="0"/>
              </a:rPr>
              <a:t>деяние </a:t>
            </a:r>
          </a:p>
          <a:p>
            <a:pPr marL="539750"/>
            <a:r>
              <a:rPr lang="ru-RU" sz="2200" dirty="0" smtClean="0">
                <a:latin typeface="Arial" pitchFamily="34" charset="0"/>
                <a:cs typeface="Arial" pitchFamily="34" charset="0"/>
              </a:rPr>
              <a:t>деликтоспособного лица.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3456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411510"/>
            <a:ext cx="1313257" cy="1872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/>
          <p:cNvSpPr txBox="1"/>
          <p:nvPr/>
        </p:nvSpPr>
        <p:spPr>
          <a:xfrm>
            <a:off x="1763689" y="335950"/>
            <a:ext cx="684075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Принцип законности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3688" y="968410"/>
            <a:ext cx="712311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Принцип равенства перед законом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4075" y="1563638"/>
            <a:ext cx="6762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у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головная ответственность наступает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незави-симо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от пола, расы, национальности, языка, происхождения, имущественного и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должност-ного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положения и других обстоятельств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285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411510"/>
            <a:ext cx="1313257" cy="1872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/>
          <p:cNvSpPr txBox="1"/>
          <p:nvPr/>
        </p:nvSpPr>
        <p:spPr>
          <a:xfrm>
            <a:off x="1763689" y="335950"/>
            <a:ext cx="684075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Принцип законности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3688" y="968410"/>
            <a:ext cx="712311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Принцип равенства перед законом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3689" y="1616482"/>
            <a:ext cx="504055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Принцип вины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11118" y="2139702"/>
            <a:ext cx="6762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у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головная ответственность не может насту-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пать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за невиновное причинение вреда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520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947" y="1730103"/>
            <a:ext cx="1000256" cy="804259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51" y="-264807"/>
            <a:ext cx="4626503" cy="37012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2616143"/>
            <a:ext cx="1219200" cy="2438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72" t="8942" r="29649" b="6069"/>
          <a:stretch/>
        </p:blipFill>
        <p:spPr>
          <a:xfrm>
            <a:off x="5054972" y="1795819"/>
            <a:ext cx="185917" cy="4503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9" b="89189" l="0" r="98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3692" y="2086812"/>
            <a:ext cx="659284" cy="213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384" y="1532225"/>
            <a:ext cx="627344" cy="12430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3" y="1435937"/>
            <a:ext cx="1656531" cy="19058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38278">
            <a:off x="961610" y="2105841"/>
            <a:ext cx="1801243" cy="1905872"/>
          </a:xfrm>
          <a:prstGeom prst="rect">
            <a:avLst/>
          </a:prstGeom>
          <a:scene3d>
            <a:camera prst="orthographicFront">
              <a:rot lat="1500000" lon="18299965" rev="0"/>
            </a:camera>
            <a:lightRig rig="threePt" dir="t"/>
          </a:scene3d>
          <a:sp3d z="95250"/>
        </p:spPr>
      </p:pic>
      <p:pic>
        <p:nvPicPr>
          <p:cNvPr id="1026" name="Picture 2" descr="http://pngimg.com/upload/blood_PNG6110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4865">
            <a:off x="2108677" y="2764987"/>
            <a:ext cx="278263" cy="58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231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68756E-7 L -0.07466 -0.27385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3" y="-1370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56839E-6 C -0.004 -0.0142 -0.00903 -0.02037 -0.01667 -0.02809 C -0.02309 -0.03457 -0.02882 -0.04384 -0.03594 -0.04847 C -0.04167 -0.05217 -0.04879 -0.05217 -0.05452 -0.0531 C -0.05677 -0.05402 -0.05903 -0.05557 -0.06146 -0.05619 C -0.06615 -0.05711 -0.07552 -0.05927 -0.07552 -0.05927 C -0.10556 -0.05835 -0.1323 -0.05619 -0.16146 -0.0531 C -0.16841 -0.04909 -0.17622 -0.0497 -0.18334 -0.04692 C -0.19618 -0.04198 -0.20903 -0.03797 -0.22205 -0.03427 C -0.22761 -0.0284 -0.23125 -0.02809 -0.23785 -0.02655 C -0.2408 -0.02315 -0.24306 -0.02192 -0.24653 -0.02037 C -0.24705 -0.01883 -0.2474 -0.01698 -0.24827 -0.01574 C -0.24966 -0.01358 -0.25556 -0.01142 -0.25261 -0.00617 " pathEditMode="relative" ptsTypes="ffffffffffffA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.55556E-7 2.26922E-6 L -0.13056 -0.07256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8" y="-36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375148"/>
            <a:ext cx="2145689" cy="33843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1305672"/>
            <a:ext cx="1542197" cy="30557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982507"/>
            <a:ext cx="2552344" cy="34960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414" y="3939902"/>
            <a:ext cx="9156413" cy="1203598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Овальная выноска 12"/>
          <p:cNvSpPr/>
          <p:nvPr/>
        </p:nvSpPr>
        <p:spPr>
          <a:xfrm>
            <a:off x="2627784" y="281974"/>
            <a:ext cx="2664296" cy="1401066"/>
          </a:xfrm>
          <a:prstGeom prst="wedgeEllipseCallout">
            <a:avLst>
              <a:gd name="adj1" fmla="val -60009"/>
              <a:gd name="adj2" fmla="val 12058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86493" y="520842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Смерть произошла в результате несчастного случая.</a:t>
            </a:r>
            <a:endParaRPr lang="ru-RU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86493" y="511486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Гражданин К. причинил вред невиновно.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196176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4" grpId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2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95736" y="1290430"/>
            <a:ext cx="3545839" cy="35059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2175984"/>
            <a:ext cx="1974248" cy="8674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260220">
            <a:off x="5599505" y="1022672"/>
            <a:ext cx="572621" cy="15359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88024" y="722646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Фальшивая купюра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_DomInoRevObl" pitchFamily="66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62275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_DomInoRevObl" pitchFamily="66" charset="-52"/>
              </a:rPr>
              <a:t>Не изготавливала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a_DomInoRevObl" pitchFamily="66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screen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612270">
            <a:off x="1528654" y="1022672"/>
            <a:ext cx="572621" cy="15359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2672" y="2183939"/>
            <a:ext cx="1872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_DomInoRevObl" pitchFamily="66" charset="-52"/>
              </a:rPr>
              <a:t>Не могла распознать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a_DomInoRevObl" pitchFamily="66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screen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694514">
            <a:off x="1837764" y="2773283"/>
            <a:ext cx="572621" cy="15359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11607" y="2407525"/>
            <a:ext cx="22383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a_DomInoRevObl" pitchFamily="66" charset="-52"/>
              </a:rPr>
              <a:t>Вред нанесён невиновно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a_DomInoRevObl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73723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411510"/>
            <a:ext cx="1313257" cy="1872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/>
          <p:cNvSpPr txBox="1"/>
          <p:nvPr/>
        </p:nvSpPr>
        <p:spPr>
          <a:xfrm>
            <a:off x="1763689" y="335950"/>
            <a:ext cx="684075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Принцип законности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3688" y="968410"/>
            <a:ext cx="712311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Принцип равенства перед законом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3689" y="1616482"/>
            <a:ext cx="504055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Принцип вины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3689" y="2264554"/>
            <a:ext cx="733113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Принцип справедливости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4074" y="2787774"/>
            <a:ext cx="6741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аказание должно соответствовать характеру и степени общественной опасности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преступ-ления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949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1983776"/>
            <a:ext cx="932037" cy="24957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08" y="1851670"/>
            <a:ext cx="932037" cy="25503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910510"/>
            <a:ext cx="9144000" cy="123299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546" y="627534"/>
            <a:ext cx="1598492" cy="2736304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395536" y="1101500"/>
            <a:ext cx="1515472" cy="1112772"/>
            <a:chOff x="755576" y="771550"/>
            <a:chExt cx="1515472" cy="1112772"/>
          </a:xfrm>
        </p:grpSpPr>
        <p:sp>
          <p:nvSpPr>
            <p:cNvPr id="9" name="Выноска-облако 8"/>
            <p:cNvSpPr/>
            <p:nvPr/>
          </p:nvSpPr>
          <p:spPr>
            <a:xfrm>
              <a:off x="755576" y="771550"/>
              <a:ext cx="1515472" cy="1112772"/>
            </a:xfrm>
            <a:prstGeom prst="cloudCallout">
              <a:avLst>
                <a:gd name="adj1" fmla="val 61989"/>
                <a:gd name="adj2" fmla="val 17483"/>
              </a:avLst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chemeClr val="tx1"/>
                </a:solidFill>
                <a:latin typeface="a_DomInoRevObl" pitchFamily="66" charset="-5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4730" y="1011555"/>
              <a:ext cx="1368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i="1" dirty="0" smtClean="0"/>
                <a:t>Я поступил ужасно!</a:t>
              </a:r>
              <a:endParaRPr lang="ru-RU" i="1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260313" y="1101500"/>
            <a:ext cx="1515472" cy="1112772"/>
            <a:chOff x="854730" y="764766"/>
            <a:chExt cx="1515472" cy="1112772"/>
          </a:xfrm>
        </p:grpSpPr>
        <p:sp>
          <p:nvSpPr>
            <p:cNvPr id="15" name="Выноска-облако 14"/>
            <p:cNvSpPr/>
            <p:nvPr/>
          </p:nvSpPr>
          <p:spPr>
            <a:xfrm>
              <a:off x="854730" y="764766"/>
              <a:ext cx="1515472" cy="1112772"/>
            </a:xfrm>
            <a:prstGeom prst="cloudCallout">
              <a:avLst>
                <a:gd name="adj1" fmla="val -62392"/>
                <a:gd name="adj2" fmla="val 23970"/>
              </a:avLst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chemeClr val="tx1"/>
                </a:solidFill>
                <a:latin typeface="a_DomInoRevObl" pitchFamily="66" charset="-5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28390" y="997986"/>
              <a:ext cx="1368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i="1" dirty="0" smtClean="0"/>
                <a:t>Больше не попадусь!</a:t>
              </a:r>
              <a:endParaRPr lang="ru-RU" i="1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835696" y="411510"/>
            <a:ext cx="2228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a_DomInoRevObl" pitchFamily="66" charset="-52"/>
              </a:rPr>
              <a:t>Заслуживает снисхождения!</a:t>
            </a:r>
            <a:endParaRPr lang="ru-RU" sz="24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a_DomInoRevObl" pitchFamily="66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20072" y="411510"/>
            <a:ext cx="2228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_DomInoRevObl" pitchFamily="66" charset="-52"/>
              </a:rPr>
              <a:t>Не заслуживает снисхождения!</a:t>
            </a:r>
            <a:endParaRPr lang="ru-RU" sz="24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_DomInoRevObl" pitchFamily="66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3183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630" y="1377159"/>
            <a:ext cx="1357431" cy="3419219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2355726"/>
            <a:ext cx="2664296" cy="22409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238658"/>
            <a:ext cx="2592288" cy="3694978"/>
          </a:xfrm>
          <a:prstGeom prst="rect">
            <a:avLst/>
          </a:prstGeom>
        </p:spPr>
      </p:pic>
      <p:sp>
        <p:nvSpPr>
          <p:cNvPr id="8" name="Овальная выноска 7"/>
          <p:cNvSpPr/>
          <p:nvPr/>
        </p:nvSpPr>
        <p:spPr>
          <a:xfrm>
            <a:off x="1852827" y="526462"/>
            <a:ext cx="3024336" cy="1512168"/>
          </a:xfrm>
          <a:prstGeom prst="wedgeEllipseCallout">
            <a:avLst>
              <a:gd name="adj1" fmla="val -52318"/>
              <a:gd name="adj2" fmla="val 40171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6843" y="915494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Он забрался в мой дом! </a:t>
            </a:r>
          </a:p>
          <a:p>
            <a:pPr algn="ctr"/>
            <a:r>
              <a:rPr lang="ru-RU" i="1" dirty="0" smtClean="0"/>
              <a:t>Он украл мой телевизор! </a:t>
            </a:r>
          </a:p>
          <a:p>
            <a:pPr algn="ctr"/>
            <a:r>
              <a:rPr lang="ru-RU" i="1" dirty="0" smtClean="0"/>
              <a:t>Это ужасно!</a:t>
            </a:r>
            <a:endParaRPr lang="ru-RU" i="1" dirty="0"/>
          </a:p>
        </p:txBody>
      </p:sp>
      <p:sp>
        <p:nvSpPr>
          <p:cNvPr id="10" name="Овальная выноска 9"/>
          <p:cNvSpPr/>
          <p:nvPr/>
        </p:nvSpPr>
        <p:spPr>
          <a:xfrm>
            <a:off x="5283625" y="375869"/>
            <a:ext cx="2815440" cy="1079249"/>
          </a:xfrm>
          <a:prstGeom prst="wedgeEllipseCallout">
            <a:avLst>
              <a:gd name="adj1" fmla="val 35943"/>
              <a:gd name="adj2" fmla="val 61699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7303" y="592327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Вещи – дело наживное. </a:t>
            </a:r>
          </a:p>
          <a:p>
            <a:pPr algn="ctr"/>
            <a:r>
              <a:rPr lang="ru-RU" i="1" dirty="0" smtClean="0"/>
              <a:t>Все живы, здоровы…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5412452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/>
      <p:bldP spid="10" grpId="0" animBg="1"/>
      <p:bldP spid="1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411510"/>
            <a:ext cx="1313257" cy="1872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/>
          <p:cNvSpPr txBox="1"/>
          <p:nvPr/>
        </p:nvSpPr>
        <p:spPr>
          <a:xfrm>
            <a:off x="1763689" y="335950"/>
            <a:ext cx="684075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Принцип законности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3688" y="968410"/>
            <a:ext cx="712311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Принцип равенства перед законом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3689" y="1616482"/>
            <a:ext cx="504055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Принцип вины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3689" y="2264554"/>
            <a:ext cx="733113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Принцип справедливости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4074" y="2787774"/>
            <a:ext cx="6741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аказание должно соответствовать характеру и степени общественной опасности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преступ-ления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2804" y="3526438"/>
            <a:ext cx="6742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noFill/>
                <a:latin typeface="Arial" pitchFamily="34" charset="0"/>
                <a:cs typeface="Arial" pitchFamily="34" charset="0"/>
              </a:rPr>
              <a:t>л</a:t>
            </a:r>
            <a:r>
              <a:rPr lang="ru-RU" sz="2400" dirty="0" err="1" smtClean="0">
                <a:noFill/>
                <a:latin typeface="Arial" pitchFamily="34" charset="0"/>
                <a:cs typeface="Arial" pitchFamily="34" charset="0"/>
              </a:rPr>
              <a:t>ения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никто не может нести уголовную от-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ветственность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дважды за одно и тоже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прес-тупление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7867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411510"/>
            <a:ext cx="1313257" cy="1872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/>
          <p:cNvSpPr txBox="1"/>
          <p:nvPr/>
        </p:nvSpPr>
        <p:spPr>
          <a:xfrm>
            <a:off x="1763689" y="335950"/>
            <a:ext cx="684075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Принцип законности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3688" y="968410"/>
            <a:ext cx="712311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Принцип равенства перед законом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3689" y="1616482"/>
            <a:ext cx="504055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Принцип вины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3689" y="2264554"/>
            <a:ext cx="733113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Принцип справедливости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63689" y="2912626"/>
            <a:ext cx="717873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Принцип гуманизма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4075" y="3435846"/>
            <a:ext cx="6818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аказание не должно иметь своей целью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уни-жение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человеческого достоинства или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причи-нение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физических страданий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7855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671968" y="267494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dverGothic" pitchFamily="2" charset="0"/>
                <a:cs typeface="Arial" pitchFamily="34" charset="0"/>
              </a:rPr>
              <a:t>Деяние</a:t>
            </a:r>
            <a:endParaRPr lang="ru-RU" sz="2800" b="1" dirty="0"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843558"/>
            <a:ext cx="2736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solidFill>
                  <a:schemeClr val="bg2">
                    <a:lumMod val="25000"/>
                  </a:schemeClr>
                </a:solidFill>
                <a:latin typeface="AdverGothic" pitchFamily="2" charset="0"/>
                <a:cs typeface="Arial" pitchFamily="34" charset="0"/>
              </a:rPr>
              <a:t>Действие</a:t>
            </a:r>
            <a:endParaRPr lang="ru-RU" sz="2600" dirty="0">
              <a:solidFill>
                <a:schemeClr val="bg2">
                  <a:lumMod val="25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8104" y="843558"/>
            <a:ext cx="2736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solidFill>
                  <a:schemeClr val="bg2">
                    <a:lumMod val="25000"/>
                  </a:schemeClr>
                </a:solidFill>
                <a:latin typeface="AdverGothic" pitchFamily="2" charset="0"/>
                <a:cs typeface="Arial" pitchFamily="34" charset="0"/>
              </a:rPr>
              <a:t>Бездействие</a:t>
            </a:r>
            <a:endParaRPr lang="ru-RU" sz="2600" dirty="0">
              <a:solidFill>
                <a:schemeClr val="bg2">
                  <a:lumMod val="25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cxnSp>
        <p:nvCxnSpPr>
          <p:cNvPr id="9" name="Прямая со стрелкой 8"/>
          <p:cNvCxnSpPr>
            <a:stCxn id="5" idx="1"/>
            <a:endCxn id="6" idx="0"/>
          </p:cNvCxnSpPr>
          <p:nvPr/>
        </p:nvCxnSpPr>
        <p:spPr>
          <a:xfrm flipH="1">
            <a:off x="2267744" y="529104"/>
            <a:ext cx="1404224" cy="314454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5" idx="3"/>
            <a:endCxn id="7" idx="0"/>
          </p:cNvCxnSpPr>
          <p:nvPr/>
        </p:nvCxnSpPr>
        <p:spPr>
          <a:xfrm>
            <a:off x="5472168" y="529104"/>
            <a:ext cx="1404088" cy="314454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Группа 28"/>
          <p:cNvGrpSpPr/>
          <p:nvPr/>
        </p:nvGrpSpPr>
        <p:grpSpPr>
          <a:xfrm>
            <a:off x="539552" y="1419622"/>
            <a:ext cx="1440160" cy="1646016"/>
            <a:chOff x="611560" y="1717823"/>
            <a:chExt cx="1440160" cy="1646016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611560" y="1717823"/>
              <a:ext cx="1440160" cy="1646016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1011" y="1808841"/>
              <a:ext cx="1041258" cy="1504301"/>
            </a:xfrm>
            <a:prstGeom prst="rect">
              <a:avLst/>
            </a:prstGeom>
          </p:spPr>
        </p:pic>
      </p:grpSp>
      <p:grpSp>
        <p:nvGrpSpPr>
          <p:cNvPr id="30" name="Группа 29"/>
          <p:cNvGrpSpPr/>
          <p:nvPr/>
        </p:nvGrpSpPr>
        <p:grpSpPr>
          <a:xfrm>
            <a:off x="2404723" y="1419622"/>
            <a:ext cx="1404966" cy="1652252"/>
            <a:chOff x="2374946" y="1711587"/>
            <a:chExt cx="1404966" cy="1652252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2374946" y="1711587"/>
              <a:ext cx="1404966" cy="1652252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4" name="Группа 23"/>
            <p:cNvGrpSpPr/>
            <p:nvPr/>
          </p:nvGrpSpPr>
          <p:grpSpPr>
            <a:xfrm>
              <a:off x="2555337" y="1986348"/>
              <a:ext cx="1044183" cy="1149285"/>
              <a:chOff x="1945044" y="3209985"/>
              <a:chExt cx="1541008" cy="1684235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45044" y="3209985"/>
                <a:ext cx="997383" cy="1684235"/>
              </a:xfrm>
              <a:prstGeom prst="rect">
                <a:avLst/>
              </a:prstGeom>
            </p:spPr>
          </p:pic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2684760" y="3975998"/>
                <a:ext cx="801292" cy="803804"/>
              </a:xfrm>
              <a:prstGeom prst="rect">
                <a:avLst/>
              </a:prstGeom>
            </p:spPr>
          </p:pic>
          <p:pic>
            <p:nvPicPr>
              <p:cNvPr id="23" name="Рисунок 22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000" b="85000" l="0" r="958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84760" y="4316509"/>
                <a:ext cx="149468" cy="125107"/>
              </a:xfrm>
              <a:prstGeom prst="rect">
                <a:avLst/>
              </a:prstGeom>
            </p:spPr>
          </p:pic>
        </p:grpSp>
      </p:grpSp>
      <p:grpSp>
        <p:nvGrpSpPr>
          <p:cNvPr id="31" name="Группа 30"/>
          <p:cNvGrpSpPr/>
          <p:nvPr/>
        </p:nvGrpSpPr>
        <p:grpSpPr>
          <a:xfrm>
            <a:off x="1182440" y="3219823"/>
            <a:ext cx="2053038" cy="1475476"/>
            <a:chOff x="1182440" y="3283662"/>
            <a:chExt cx="2053038" cy="1475476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82440" y="3283662"/>
              <a:ext cx="2053038" cy="1469022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8155" y="3290116"/>
              <a:ext cx="1800200" cy="1469022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/>
        </p:nvGrpSpPr>
        <p:grpSpPr>
          <a:xfrm>
            <a:off x="5952596" y="3239983"/>
            <a:ext cx="2053038" cy="1469022"/>
            <a:chOff x="5952596" y="3239983"/>
            <a:chExt cx="2053038" cy="1469022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5952596" y="3239983"/>
              <a:ext cx="2053038" cy="1469022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4325" y="3651870"/>
              <a:ext cx="1256910" cy="901664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8393" y="3380206"/>
              <a:ext cx="883171" cy="1197521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7174879" y="1439782"/>
            <a:ext cx="1404966" cy="1652252"/>
            <a:chOff x="7174879" y="1439782"/>
            <a:chExt cx="1404966" cy="1652252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7174879" y="1439782"/>
              <a:ext cx="1404966" cy="1652252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0126" y="1510640"/>
              <a:ext cx="899776" cy="1510535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7146" y="1520196"/>
              <a:ext cx="706831" cy="673172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8189365" y="2269025"/>
              <a:ext cx="261311" cy="66276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ru-RU" sz="3600" b="1" dirty="0" smtClean="0">
                  <a:solidFill>
                    <a:srgbClr val="FF0000"/>
                  </a:solidFill>
                  <a:latin typeface="a_DomInoRevObl" pitchFamily="66" charset="-52"/>
                </a:rPr>
                <a:t>?</a:t>
              </a:r>
              <a:endParaRPr lang="ru-RU" sz="3600" b="1" dirty="0">
                <a:solidFill>
                  <a:srgbClr val="FF0000"/>
                </a:solidFill>
                <a:latin typeface="a_DomInoRevObl" pitchFamily="66" charset="-52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7835949" y="1520196"/>
              <a:ext cx="706831" cy="673172"/>
            </a:xfrm>
            <a:prstGeom prst="rect">
              <a:avLst/>
            </a:prstGeom>
            <a:solidFill>
              <a:schemeClr val="bg1">
                <a:lumMod val="9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5309708" y="1439782"/>
            <a:ext cx="1461196" cy="1646016"/>
            <a:chOff x="5309708" y="1439782"/>
            <a:chExt cx="1461196" cy="1646016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5309708" y="1439782"/>
              <a:ext cx="1440160" cy="1646016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6914" y="1582232"/>
              <a:ext cx="1413990" cy="1387189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6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 flipH="1">
              <a:off x="5333716" y="2005764"/>
              <a:ext cx="985584" cy="492792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7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693239" y="2449451"/>
              <a:ext cx="518713" cy="295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6816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4315" y="1363038"/>
            <a:ext cx="1672253" cy="238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982"/>
          <a:stretch/>
        </p:blipFill>
        <p:spPr>
          <a:xfrm>
            <a:off x="705272" y="3396039"/>
            <a:ext cx="2064971" cy="140676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7" y="1868369"/>
            <a:ext cx="2064971" cy="140676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5102" y="1869567"/>
            <a:ext cx="2064971" cy="140676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39502"/>
            <a:ext cx="2064970" cy="140676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5102" y="339502"/>
            <a:ext cx="2064971" cy="140676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461" y="3397236"/>
            <a:ext cx="2064971" cy="140676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2" name="TextBox 11"/>
          <p:cNvSpPr txBox="1"/>
          <p:nvPr/>
        </p:nvSpPr>
        <p:spPr>
          <a:xfrm>
            <a:off x="3023828" y="555526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Виды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23827" y="4011910"/>
            <a:ext cx="309634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преступлений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807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4315" y="1363038"/>
            <a:ext cx="1672253" cy="238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982"/>
          <a:stretch/>
        </p:blipFill>
        <p:spPr>
          <a:xfrm>
            <a:off x="705272" y="3396039"/>
            <a:ext cx="2064971" cy="140676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7" y="1868369"/>
            <a:ext cx="2064971" cy="140676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5102" y="1869567"/>
            <a:ext cx="2064971" cy="140676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39502"/>
            <a:ext cx="2064970" cy="140676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5102" y="339502"/>
            <a:ext cx="2064971" cy="140676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461" y="3397236"/>
            <a:ext cx="2064971" cy="140676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2" name="TextBox 11"/>
          <p:cNvSpPr txBox="1"/>
          <p:nvPr/>
        </p:nvSpPr>
        <p:spPr>
          <a:xfrm>
            <a:off x="3023828" y="555526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Виды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23827" y="4011910"/>
            <a:ext cx="309634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преступлений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9585" y="627384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Против </a:t>
            </a:r>
          </a:p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личности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1407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579454" y="364024"/>
            <a:ext cx="654265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Преступления против личности: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1738" y="1203598"/>
            <a:ext cx="756084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против жизни и здоровья;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против свободы, чести и достоинства личности;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против половой неприкосновенности и половой </a:t>
            </a:r>
          </a:p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свободы личности;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против конституционных прав и свобод человека;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против семьи и несовершеннолетних.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48" y="1186468"/>
            <a:ext cx="648072" cy="3977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48" y="1736638"/>
            <a:ext cx="648072" cy="3977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98544"/>
            <a:ext cx="648072" cy="3977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147814"/>
            <a:ext cx="648072" cy="3977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48" y="3723878"/>
            <a:ext cx="648072" cy="39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457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25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4315" y="1363038"/>
            <a:ext cx="1672253" cy="238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982"/>
          <a:stretch/>
        </p:blipFill>
        <p:spPr>
          <a:xfrm>
            <a:off x="705272" y="3396039"/>
            <a:ext cx="2064971" cy="140676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7" y="1868369"/>
            <a:ext cx="2064971" cy="140676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5102" y="1869567"/>
            <a:ext cx="2064971" cy="140676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39502"/>
            <a:ext cx="2064970" cy="140676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5102" y="339502"/>
            <a:ext cx="2064971" cy="140676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461" y="3397236"/>
            <a:ext cx="2064971" cy="140676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2" name="TextBox 11"/>
          <p:cNvSpPr txBox="1"/>
          <p:nvPr/>
        </p:nvSpPr>
        <p:spPr>
          <a:xfrm>
            <a:off x="3023828" y="555526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Виды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23827" y="4011910"/>
            <a:ext cx="309634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преступлений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9585" y="627384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Против </a:t>
            </a:r>
          </a:p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личности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9585" y="2157448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В сфере</a:t>
            </a:r>
          </a:p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экономики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660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579453" y="364024"/>
            <a:ext cx="733944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Преступления в сфере экономики: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1738" y="1203598"/>
            <a:ext cx="770485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кража, разбой, грабёж, вымогательство, мошенничество;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контрабанда;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незаконное предпринимательство;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манипулирование рынком;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подделка денежных купюр;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…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48" y="1186468"/>
            <a:ext cx="648072" cy="3977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48" y="1736638"/>
            <a:ext cx="648072" cy="3977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98544"/>
            <a:ext cx="648072" cy="3977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822052"/>
            <a:ext cx="648072" cy="3977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48" y="3398116"/>
            <a:ext cx="648072" cy="3977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48286"/>
            <a:ext cx="648072" cy="39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2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25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281619" y="1190844"/>
            <a:ext cx="10520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кража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9453" y="364024"/>
            <a:ext cx="733944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Преступления в сфере экономики: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8" name="Правая фигурная скобка 17"/>
          <p:cNvSpPr/>
          <p:nvPr/>
        </p:nvSpPr>
        <p:spPr>
          <a:xfrm rot="5400000">
            <a:off x="1581168" y="2091191"/>
            <a:ext cx="452994" cy="2260172"/>
          </a:xfrm>
          <a:prstGeom prst="rightBrace">
            <a:avLst>
              <a:gd name="adj1" fmla="val 68119"/>
              <a:gd name="adj2" fmla="val 50000"/>
            </a:avLst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46417" y="3530501"/>
            <a:ext cx="312249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AdverGothic" pitchFamily="2" charset="0"/>
                <a:cs typeface="Arial" pitchFamily="34" charset="0"/>
              </a:rPr>
              <a:t>Имущественные преступления</a:t>
            </a:r>
            <a:endParaRPr lang="ru-RU" sz="2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/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67744" y="1198328"/>
            <a:ext cx="41764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– тайное хищение имущества</a:t>
            </a:r>
            <a:endParaRPr lang="ru-RU" sz="2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430" y="1127186"/>
            <a:ext cx="4870857" cy="3316772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Овал 22"/>
          <p:cNvSpPr/>
          <p:nvPr/>
        </p:nvSpPr>
        <p:spPr>
          <a:xfrm>
            <a:off x="6156176" y="1611429"/>
            <a:ext cx="1733518" cy="181735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77577" y="1563638"/>
            <a:ext cx="22601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Arial" pitchFamily="34" charset="0"/>
                <a:cs typeface="Arial" pitchFamily="34" charset="0"/>
              </a:rPr>
              <a:t>грабёж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7577" y="1923678"/>
            <a:ext cx="22601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Arial" pitchFamily="34" charset="0"/>
                <a:cs typeface="Arial" pitchFamily="34" charset="0"/>
              </a:rPr>
              <a:t>разбой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7555" y="2290141"/>
            <a:ext cx="2454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Arial" pitchFamily="34" charset="0"/>
                <a:cs typeface="Arial" pitchFamily="34" charset="0"/>
              </a:rPr>
              <a:t>вымогательство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7544" y="2643758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Arial" pitchFamily="34" charset="0"/>
                <a:cs typeface="Arial" pitchFamily="34" charset="0"/>
              </a:rPr>
              <a:t>мошенничество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0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0" grpId="2"/>
      <p:bldP spid="18" grpId="0" animBg="1"/>
      <p:bldP spid="19" grpId="0"/>
      <p:bldP spid="21" grpId="0"/>
      <p:bldP spid="21" grpId="1"/>
      <p:bldP spid="23" grpId="0" animBg="1"/>
      <p:bldP spid="24" grpId="0"/>
      <p:bldP spid="25" grpId="0"/>
      <p:bldP spid="26" grpId="0"/>
      <p:bldP spid="2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281619" y="1190844"/>
            <a:ext cx="10520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кража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9453" y="364024"/>
            <a:ext cx="733944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Преступления в сфере экономики: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8" name="Правая фигурная скобка 17"/>
          <p:cNvSpPr/>
          <p:nvPr/>
        </p:nvSpPr>
        <p:spPr>
          <a:xfrm rot="5400000">
            <a:off x="1581168" y="2091191"/>
            <a:ext cx="452994" cy="2260172"/>
          </a:xfrm>
          <a:prstGeom prst="rightBrace">
            <a:avLst>
              <a:gd name="adj1" fmla="val 68119"/>
              <a:gd name="adj2" fmla="val 50000"/>
            </a:avLst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46417" y="3530501"/>
            <a:ext cx="312249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AdverGothic" pitchFamily="2" charset="0"/>
                <a:cs typeface="Arial" pitchFamily="34" charset="0"/>
              </a:rPr>
              <a:t>Имущественные преступления</a:t>
            </a:r>
            <a:endParaRPr lang="ru-RU" sz="2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/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39752" y="1563637"/>
            <a:ext cx="48245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– открытое хищение имущества</a:t>
            </a:r>
            <a:endParaRPr lang="ru-RU" sz="2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505" y="1127186"/>
            <a:ext cx="4684706" cy="3316772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Овал 22"/>
          <p:cNvSpPr/>
          <p:nvPr/>
        </p:nvSpPr>
        <p:spPr>
          <a:xfrm>
            <a:off x="5436096" y="1644362"/>
            <a:ext cx="930778" cy="92738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77577" y="1563638"/>
            <a:ext cx="22601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Arial" pitchFamily="34" charset="0"/>
                <a:cs typeface="Arial" pitchFamily="34" charset="0"/>
              </a:rPr>
              <a:t>грабёж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7577" y="1923678"/>
            <a:ext cx="22601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Arial" pitchFamily="34" charset="0"/>
                <a:cs typeface="Arial" pitchFamily="34" charset="0"/>
              </a:rPr>
              <a:t>разбой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7555" y="2290141"/>
            <a:ext cx="2454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Arial" pitchFamily="34" charset="0"/>
                <a:cs typeface="Arial" pitchFamily="34" charset="0"/>
              </a:rPr>
              <a:t>вымогательство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7544" y="2643758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Arial" pitchFamily="34" charset="0"/>
                <a:cs typeface="Arial" pitchFamily="34" charset="0"/>
              </a:rPr>
              <a:t>мошенничество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0626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3" grpId="0" animBg="1"/>
      <p:bldP spid="24" grpId="0"/>
      <p:bldP spid="24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293194" y="1923677"/>
            <a:ext cx="6599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– открытое хищение имущества с применением </a:t>
            </a:r>
          </a:p>
          <a:p>
            <a:pPr marL="3227388"/>
            <a:r>
              <a:rPr lang="ru-RU" sz="2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силы, или угрозы силы</a:t>
            </a:r>
            <a:endParaRPr lang="ru-RU" sz="2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81619" y="1190844"/>
            <a:ext cx="10520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кража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9453" y="364024"/>
            <a:ext cx="733944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Преступления в сфере экономики: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8" name="Правая фигурная скобка 17"/>
          <p:cNvSpPr/>
          <p:nvPr/>
        </p:nvSpPr>
        <p:spPr>
          <a:xfrm rot="5400000">
            <a:off x="1581168" y="2091191"/>
            <a:ext cx="452994" cy="2260172"/>
          </a:xfrm>
          <a:prstGeom prst="rightBrace">
            <a:avLst>
              <a:gd name="adj1" fmla="val 68119"/>
              <a:gd name="adj2" fmla="val 50000"/>
            </a:avLst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46417" y="3530501"/>
            <a:ext cx="312249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AdverGothic" pitchFamily="2" charset="0"/>
                <a:cs typeface="Arial" pitchFamily="34" charset="0"/>
              </a:rPr>
              <a:t>Имущественные преступления</a:t>
            </a:r>
            <a:endParaRPr lang="ru-RU" sz="2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/>
              <a:latin typeface="AdverGothic" pitchFamily="2" charset="0"/>
              <a:cs typeface="Arial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677" y="1127186"/>
            <a:ext cx="4422362" cy="3316772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Овал 22"/>
          <p:cNvSpPr/>
          <p:nvPr/>
        </p:nvSpPr>
        <p:spPr>
          <a:xfrm>
            <a:off x="6691345" y="898438"/>
            <a:ext cx="2201134" cy="182259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77577" y="1563638"/>
            <a:ext cx="22601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Arial" pitchFamily="34" charset="0"/>
                <a:cs typeface="Arial" pitchFamily="34" charset="0"/>
              </a:rPr>
              <a:t>грабёж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7577" y="1923678"/>
            <a:ext cx="22601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Arial" pitchFamily="34" charset="0"/>
                <a:cs typeface="Arial" pitchFamily="34" charset="0"/>
              </a:rPr>
              <a:t>разбой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7555" y="2290141"/>
            <a:ext cx="2454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Arial" pitchFamily="34" charset="0"/>
                <a:cs typeface="Arial" pitchFamily="34" charset="0"/>
              </a:rPr>
              <a:t>вымогательство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7544" y="2643758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Arial" pitchFamily="34" charset="0"/>
                <a:cs typeface="Arial" pitchFamily="34" charset="0"/>
              </a:rPr>
              <a:t>мошенничество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605" y="907129"/>
            <a:ext cx="2161803" cy="1824708"/>
          </a:xfrm>
          <a:prstGeom prst="ellipse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0543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1" grpId="1" build="p"/>
      <p:bldP spid="23" grpId="0" animBg="1"/>
      <p:bldP spid="25" grpId="0"/>
      <p:bldP spid="25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073650" y="2902641"/>
            <a:ext cx="10520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кража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9453" y="364024"/>
            <a:ext cx="733944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Преступления в сфере экономики: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/>
          <p:cNvSpPr txBox="1"/>
          <p:nvPr/>
        </p:nvSpPr>
        <p:spPr>
          <a:xfrm>
            <a:off x="3419872" y="2902640"/>
            <a:ext cx="22601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грабёж</a:t>
            </a:r>
            <a:endParaRPr lang="ru-RU" sz="2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59811" y="2902641"/>
            <a:ext cx="22601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разбой</a:t>
            </a:r>
            <a:endParaRPr lang="ru-RU" sz="2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259811" y="987574"/>
            <a:ext cx="2488653" cy="1944539"/>
            <a:chOff x="4011677" y="898438"/>
            <a:chExt cx="4880802" cy="3545520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1677" y="1127186"/>
              <a:ext cx="4422362" cy="3316772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23" name="Овал 22"/>
            <p:cNvSpPr/>
            <p:nvPr/>
          </p:nvSpPr>
          <p:spPr>
            <a:xfrm>
              <a:off x="6691345" y="898438"/>
              <a:ext cx="2201134" cy="182259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>
              <a:glow rad="635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9605" y="907129"/>
              <a:ext cx="2161803" cy="1824708"/>
            </a:xfrm>
            <a:prstGeom prst="ellipse">
              <a:avLst/>
            </a:prstGeom>
            <a:effectLst>
              <a:softEdge rad="63500"/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323528" y="1098036"/>
            <a:ext cx="2552335" cy="1804604"/>
            <a:chOff x="3787430" y="1127186"/>
            <a:chExt cx="4870857" cy="3316772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7430" y="1127186"/>
              <a:ext cx="4870857" cy="3316772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29" name="Овал 28"/>
            <p:cNvSpPr/>
            <p:nvPr/>
          </p:nvSpPr>
          <p:spPr>
            <a:xfrm>
              <a:off x="6156176" y="1611429"/>
              <a:ext cx="1733518" cy="181735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>
              <a:glow rad="635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289628" y="1105860"/>
            <a:ext cx="2506508" cy="1796780"/>
            <a:chOff x="3880505" y="1127186"/>
            <a:chExt cx="4684706" cy="3316772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505" y="1127186"/>
              <a:ext cx="4684706" cy="3316772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31" name="Овал 30"/>
            <p:cNvSpPr/>
            <p:nvPr/>
          </p:nvSpPr>
          <p:spPr>
            <a:xfrm>
              <a:off x="5436096" y="1644362"/>
              <a:ext cx="930778" cy="92738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>
              <a:glow rad="635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2" name="Правая фигурная скобка 31"/>
          <p:cNvSpPr/>
          <p:nvPr/>
        </p:nvSpPr>
        <p:spPr>
          <a:xfrm rot="5400000">
            <a:off x="4362553" y="-687858"/>
            <a:ext cx="452994" cy="8268354"/>
          </a:xfrm>
          <a:prstGeom prst="rightBrace">
            <a:avLst>
              <a:gd name="adj1" fmla="val 68119"/>
              <a:gd name="adj2" fmla="val 50000"/>
            </a:avLst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268570" y="3653031"/>
            <a:ext cx="8640960" cy="9848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AdverGothic" pitchFamily="2" charset="0"/>
                <a:cs typeface="Arial" pitchFamily="34" charset="0"/>
              </a:rPr>
              <a:t>Разная степень общественной опасности</a:t>
            </a:r>
          </a:p>
          <a:p>
            <a:pPr algn="ctr"/>
            <a:endParaRPr lang="ru-RU" sz="1400" b="1" dirty="0" smtClean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/>
              <a:latin typeface="AdverGothic" pitchFamily="2" charset="0"/>
              <a:cs typeface="Arial" pitchFamily="34" charset="0"/>
            </a:endParaRPr>
          </a:p>
          <a:p>
            <a:pPr algn="ctr"/>
            <a:r>
              <a:rPr lang="ru-RU" sz="2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AdverGothic" pitchFamily="2" charset="0"/>
                <a:cs typeface="Arial" pitchFamily="34" charset="0"/>
              </a:rPr>
              <a:t>Разная ответственность за совершение преступления</a:t>
            </a:r>
            <a:endParaRPr lang="ru-RU" sz="2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/>
              <a:latin typeface="AdverGothic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64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/>
      <p:bldP spid="32" grpId="0" animBg="1"/>
      <p:bldP spid="3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4315" y="1363038"/>
            <a:ext cx="1672253" cy="238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982"/>
          <a:stretch/>
        </p:blipFill>
        <p:spPr>
          <a:xfrm>
            <a:off x="705272" y="3396039"/>
            <a:ext cx="2064971" cy="140676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7" y="1868369"/>
            <a:ext cx="2064971" cy="140676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5102" y="1869567"/>
            <a:ext cx="2064971" cy="140676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39502"/>
            <a:ext cx="2064970" cy="140676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5102" y="339502"/>
            <a:ext cx="2064971" cy="140676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461" y="3397236"/>
            <a:ext cx="2064971" cy="140676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2" name="TextBox 11"/>
          <p:cNvSpPr txBox="1"/>
          <p:nvPr/>
        </p:nvSpPr>
        <p:spPr>
          <a:xfrm>
            <a:off x="3023828" y="555526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Виды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23827" y="4011910"/>
            <a:ext cx="309634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преступлений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9585" y="627384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Против </a:t>
            </a:r>
          </a:p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личности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9585" y="2157448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В сфере</a:t>
            </a:r>
          </a:p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экономики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7880" y="3475552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Против общественной безопасности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83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727684" y="267494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dverGothic" pitchFamily="2" charset="0"/>
                <a:cs typeface="Arial" pitchFamily="34" charset="0"/>
              </a:rPr>
              <a:t>Противоправное деяние</a:t>
            </a:r>
            <a:endParaRPr lang="ru-RU" sz="2800" b="1" dirty="0">
              <a:latin typeface="AdverGothic" pitchFamily="2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2723215"/>
            <a:ext cx="1887846" cy="2229181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467544" y="1392136"/>
            <a:ext cx="3423838" cy="2762726"/>
            <a:chOff x="212058" y="1177176"/>
            <a:chExt cx="3423838" cy="2762726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058" y="1177176"/>
              <a:ext cx="3423838" cy="2762726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552" y="1544662"/>
              <a:ext cx="2556284" cy="2086011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5501867" y="1401294"/>
            <a:ext cx="3168352" cy="2674242"/>
            <a:chOff x="5724128" y="1177177"/>
            <a:chExt cx="3168352" cy="2674242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4128" y="1177177"/>
              <a:ext cx="3168352" cy="2674242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5940152" y="1716130"/>
              <a:ext cx="2736304" cy="1743077"/>
              <a:chOff x="6038393" y="3380206"/>
              <a:chExt cx="1872842" cy="1197521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8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54325" y="3651870"/>
                <a:ext cx="1256910" cy="901664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38393" y="3380206"/>
                <a:ext cx="883171" cy="1197521"/>
              </a:xfrm>
              <a:prstGeom prst="rect">
                <a:avLst/>
              </a:prstGeom>
            </p:spPr>
          </p:pic>
        </p:grpSp>
      </p:grpSp>
      <p:sp>
        <p:nvSpPr>
          <p:cNvPr id="6" name="TextBox 5"/>
          <p:cNvSpPr txBox="1"/>
          <p:nvPr/>
        </p:nvSpPr>
        <p:spPr>
          <a:xfrm>
            <a:off x="647564" y="843558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деяние, прямо запрещённое законом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611560" y="1563638"/>
            <a:ext cx="2952328" cy="23762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649896" y="1585367"/>
            <a:ext cx="2952328" cy="23762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5609879" y="1479643"/>
            <a:ext cx="2952328" cy="23762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605255" y="1563638"/>
            <a:ext cx="2952328" cy="23762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439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grayscl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579453" y="249491"/>
            <a:ext cx="8313027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Преступления против общественной безопасности и общественного порядка: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1738" y="1220728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захват заложника;</a:t>
            </a: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терроризм;</a:t>
            </a: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вандализм;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48" y="1203598"/>
            <a:ext cx="648072" cy="3977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48" y="1635646"/>
            <a:ext cx="648072" cy="3977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9702"/>
            <a:ext cx="648072" cy="39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57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8095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860530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975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0636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4807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grayscl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579453" y="249491"/>
            <a:ext cx="8313027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Преступления против общественной безопасности и общественного порядка: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1738" y="1220728"/>
            <a:ext cx="770485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захват заложника;</a:t>
            </a: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терроризм;</a:t>
            </a: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вандализм;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незаконное хранение или изготовление оружия, </a:t>
            </a:r>
          </a:p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наркотиков, порнографических материалов;</a:t>
            </a: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экологические преступления;</a:t>
            </a: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против безопасности дорожного движения;</a:t>
            </a:r>
          </a:p>
          <a:p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в сфере компьютерной информации.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48" y="1203598"/>
            <a:ext cx="648072" cy="3977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48" y="1635646"/>
            <a:ext cx="648072" cy="3977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9702"/>
            <a:ext cx="648072" cy="3977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43758"/>
            <a:ext cx="648072" cy="3977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48" y="3435846"/>
            <a:ext cx="648072" cy="3977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02172"/>
            <a:ext cx="648072" cy="3977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71950"/>
            <a:ext cx="648072" cy="39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21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25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579453" y="267494"/>
            <a:ext cx="8241019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Преступления против государственной власти: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39552" y="1275606"/>
            <a:ext cx="8457042" cy="3556560"/>
            <a:chOff x="539552" y="1275606"/>
            <a:chExt cx="8457042" cy="3556560"/>
          </a:xfrm>
        </p:grpSpPr>
        <p:sp>
          <p:nvSpPr>
            <p:cNvPr id="6" name="TextBox 5"/>
            <p:cNvSpPr txBox="1"/>
            <p:nvPr/>
          </p:nvSpPr>
          <p:spPr>
            <a:xfrm>
              <a:off x="1291738" y="1292736"/>
              <a:ext cx="7704856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200" dirty="0" smtClean="0">
                  <a:latin typeface="Arial" pitchFamily="34" charset="0"/>
                  <a:cs typeface="Arial" pitchFamily="34" charset="0"/>
                </a:rPr>
                <a:t>шпионаж;</a:t>
              </a:r>
            </a:p>
            <a:p>
              <a:endParaRPr lang="ru-RU" sz="14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ru-RU" sz="2200" dirty="0" smtClean="0">
                  <a:latin typeface="Arial" pitchFamily="34" charset="0"/>
                  <a:cs typeface="Arial" pitchFamily="34" charset="0"/>
                </a:rPr>
                <a:t>государственная измена;</a:t>
              </a:r>
            </a:p>
            <a:p>
              <a:endParaRPr lang="ru-RU" sz="14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ru-RU" sz="2200" dirty="0" smtClean="0">
                  <a:latin typeface="Arial" pitchFamily="34" charset="0"/>
                  <a:cs typeface="Arial" pitchFamily="34" charset="0"/>
                </a:rPr>
                <a:t>вооружённый мятеж;</a:t>
              </a:r>
            </a:p>
            <a:p>
              <a:endParaRPr lang="ru-RU" sz="14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ru-RU" sz="2200" dirty="0" smtClean="0">
                  <a:latin typeface="Arial" pitchFamily="34" charset="0"/>
                  <a:cs typeface="Arial" pitchFamily="34" charset="0"/>
                </a:rPr>
                <a:t>диверсия;</a:t>
              </a:r>
            </a:p>
            <a:p>
              <a:endParaRPr lang="ru-RU" sz="14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ru-RU" sz="2200" dirty="0" smtClean="0">
                  <a:latin typeface="Arial" pitchFamily="34" charset="0"/>
                  <a:cs typeface="Arial" pitchFamily="34" charset="0"/>
                </a:rPr>
                <a:t>злоупотребление должностными полномочиями;</a:t>
              </a:r>
            </a:p>
            <a:p>
              <a:endParaRPr lang="ru-RU" sz="14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ru-RU" sz="2200" dirty="0" smtClean="0">
                  <a:latin typeface="Arial" pitchFamily="34" charset="0"/>
                  <a:cs typeface="Arial" pitchFamily="34" charset="0"/>
                </a:rPr>
                <a:t>посягательство на жизнь сотрудника </a:t>
              </a:r>
              <a:r>
                <a:rPr lang="ru-RU" sz="2200" dirty="0" err="1" smtClean="0">
                  <a:latin typeface="Arial" pitchFamily="34" charset="0"/>
                  <a:cs typeface="Arial" pitchFamily="34" charset="0"/>
                </a:rPr>
                <a:t>правоохрани</a:t>
              </a:r>
              <a:r>
                <a:rPr lang="ru-RU" sz="2200" dirty="0" smtClean="0">
                  <a:latin typeface="Arial" pitchFamily="34" charset="0"/>
                  <a:cs typeface="Arial" pitchFamily="34" charset="0"/>
                </a:rPr>
                <a:t>-</a:t>
              </a:r>
            </a:p>
            <a:p>
              <a:r>
                <a:rPr lang="ru-RU" sz="2200" dirty="0" smtClean="0">
                  <a:latin typeface="Arial" pitchFamily="34" charset="0"/>
                  <a:cs typeface="Arial" pitchFamily="34" charset="0"/>
                </a:rPr>
                <a:t>тельных органов.</a:t>
              </a:r>
              <a:endParaRPr lang="ru-RU" sz="22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48" y="1275606"/>
              <a:ext cx="648072" cy="39777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48" y="1825776"/>
              <a:ext cx="648072" cy="39777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2387682"/>
              <a:ext cx="648072" cy="39777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2911190"/>
              <a:ext cx="648072" cy="397770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48" y="3487254"/>
              <a:ext cx="648072" cy="397770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4037424"/>
              <a:ext cx="648072" cy="397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9065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4315" y="1363038"/>
            <a:ext cx="1672253" cy="238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982"/>
          <a:stretch/>
        </p:blipFill>
        <p:spPr>
          <a:xfrm>
            <a:off x="705272" y="3396039"/>
            <a:ext cx="2064971" cy="140676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7" y="1868369"/>
            <a:ext cx="2064971" cy="140676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5102" y="1869567"/>
            <a:ext cx="2064971" cy="140676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39502"/>
            <a:ext cx="2064970" cy="140676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5102" y="339502"/>
            <a:ext cx="2064971" cy="140676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461" y="3397236"/>
            <a:ext cx="2064971" cy="140676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2" name="TextBox 11"/>
          <p:cNvSpPr txBox="1"/>
          <p:nvPr/>
        </p:nvSpPr>
        <p:spPr>
          <a:xfrm>
            <a:off x="3023828" y="555526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Виды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23827" y="4011910"/>
            <a:ext cx="309634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преступлений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9585" y="627384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Против </a:t>
            </a:r>
          </a:p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личности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9585" y="2157448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В сфере</a:t>
            </a:r>
          </a:p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экономики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7880" y="3475552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Против общественной безопасности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59415" y="442717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Против государственной власти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59415" y="1972782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Против </a:t>
            </a:r>
          </a:p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военной </a:t>
            </a:r>
          </a:p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службы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59415" y="3475551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Против </a:t>
            </a:r>
          </a:p>
          <a:p>
            <a:pPr algn="ctr"/>
            <a:r>
              <a:rPr lang="ru-RU" sz="2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м</a:t>
            </a:r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ира и безопасности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4023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539552" y="339502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889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Апофеоз войны</a:t>
            </a:r>
          </a:p>
          <a:p>
            <a:r>
              <a:rPr lang="ru-RU" dirty="0" smtClean="0">
                <a:effectLst>
                  <a:glow rad="889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Худ. В. Верещагин</a:t>
            </a:r>
            <a:endParaRPr lang="ru-RU" dirty="0">
              <a:effectLst>
                <a:glow rad="889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387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727684" y="267494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dverGothic" pitchFamily="2" charset="0"/>
                <a:cs typeface="Arial" pitchFamily="34" charset="0"/>
              </a:rPr>
              <a:t>Виновное деяние</a:t>
            </a:r>
            <a:endParaRPr lang="ru-RU" sz="2800" b="1" dirty="0"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564" y="843558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деяние, совершённое человеком, способным осознавать его вредные последствия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730" y="1412955"/>
            <a:ext cx="693651" cy="3452614"/>
          </a:xfrm>
          <a:prstGeom prst="rect">
            <a:avLst/>
          </a:prstGeom>
          <a:noFill/>
        </p:spPr>
        <p:txBody>
          <a:bodyPr vert="wordArtVert"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УМЫСЕЛ</a:t>
            </a:r>
            <a:endParaRPr lang="ru-RU" sz="3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1898256"/>
            <a:ext cx="2544082" cy="16816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906630"/>
            <a:ext cx="2520280" cy="167323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6322" y="1898255"/>
            <a:ext cx="2242142" cy="168160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1115616" y="3818533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AdverGothic" pitchFamily="2" charset="0"/>
                <a:cs typeface="Arial" pitchFamily="34" charset="0"/>
              </a:rPr>
              <a:t>Прямой умысел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– правонарушитель сознательно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стре-мился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к наступлению вредных последствий, желал их.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847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588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30327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539552" y="411510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AdverGothic" pitchFamily="2" charset="0"/>
                <a:cs typeface="Arial" pitchFamily="34" charset="0"/>
              </a:rPr>
              <a:t>Правонарушение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/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6" y="1131590"/>
            <a:ext cx="2690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виновное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5" y="1606029"/>
            <a:ext cx="2690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противоправное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6" y="2172801"/>
            <a:ext cx="2838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бщественно вредное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3046189"/>
            <a:ext cx="2690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деяние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6" y="3540953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д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еликтоспособного лица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Соединительная линия уступом 12"/>
          <p:cNvCxnSpPr>
            <a:stCxn id="6" idx="1"/>
            <a:endCxn id="7" idx="1"/>
          </p:cNvCxnSpPr>
          <p:nvPr/>
        </p:nvCxnSpPr>
        <p:spPr>
          <a:xfrm rot="10800000" flipH="1" flipV="1">
            <a:off x="539552" y="673119"/>
            <a:ext cx="288034" cy="689303"/>
          </a:xfrm>
          <a:prstGeom prst="bentConnector3">
            <a:avLst>
              <a:gd name="adj1" fmla="val -74602"/>
            </a:avLst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endCxn id="8" idx="1"/>
          </p:cNvCxnSpPr>
          <p:nvPr/>
        </p:nvCxnSpPr>
        <p:spPr>
          <a:xfrm>
            <a:off x="323528" y="1362422"/>
            <a:ext cx="504057" cy="474440"/>
          </a:xfrm>
          <a:prstGeom prst="bentConnector3">
            <a:avLst>
              <a:gd name="adj1" fmla="val -140"/>
            </a:avLst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оединительная линия уступом 34"/>
          <p:cNvCxnSpPr>
            <a:endCxn id="9" idx="1"/>
          </p:cNvCxnSpPr>
          <p:nvPr/>
        </p:nvCxnSpPr>
        <p:spPr>
          <a:xfrm rot="16200000" flipH="1">
            <a:off x="199837" y="1960550"/>
            <a:ext cx="751439" cy="504059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Соединительная линия уступом 41"/>
          <p:cNvCxnSpPr>
            <a:endCxn id="10" idx="1"/>
          </p:cNvCxnSpPr>
          <p:nvPr/>
        </p:nvCxnSpPr>
        <p:spPr>
          <a:xfrm rot="16200000" flipH="1">
            <a:off x="231195" y="2680632"/>
            <a:ext cx="688723" cy="504056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>
            <a:endCxn id="11" idx="1"/>
          </p:cNvCxnSpPr>
          <p:nvPr/>
        </p:nvCxnSpPr>
        <p:spPr>
          <a:xfrm rot="16200000" flipH="1">
            <a:off x="235842" y="3364707"/>
            <a:ext cx="679431" cy="504058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783133" y="411510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AdverGothic" pitchFamily="2" charset="0"/>
                <a:cs typeface="Arial" pitchFamily="34" charset="0"/>
              </a:rPr>
              <a:t>Преступление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/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27984" y="1131588"/>
            <a:ext cx="3914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latin typeface="Arial" pitchFamily="34" charset="0"/>
                <a:cs typeface="Arial" pitchFamily="34" charset="0"/>
              </a:rPr>
              <a:t>высокая степень общественной опасности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27652" y="2107324"/>
            <a:ext cx="369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пределено УК РФ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716017" y="2676857"/>
            <a:ext cx="3626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собый порядок расследования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139954" y="3547340"/>
            <a:ext cx="4202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latin typeface="Arial" pitchFamily="34" charset="0"/>
                <a:cs typeface="Arial" pitchFamily="34" charset="0"/>
              </a:rPr>
              <a:t>п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риговор выносит суд от имени государства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5" name="Соединительная линия уступом 64"/>
          <p:cNvCxnSpPr>
            <a:stCxn id="47" idx="3"/>
            <a:endCxn id="48" idx="3"/>
          </p:cNvCxnSpPr>
          <p:nvPr/>
        </p:nvCxnSpPr>
        <p:spPr>
          <a:xfrm flipH="1">
            <a:off x="8342567" y="673120"/>
            <a:ext cx="256990" cy="873967"/>
          </a:xfrm>
          <a:prstGeom prst="bentConnector3">
            <a:avLst>
              <a:gd name="adj1" fmla="val -87206"/>
            </a:avLst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Соединительная линия уступом 66"/>
          <p:cNvCxnSpPr>
            <a:endCxn id="61" idx="3"/>
          </p:cNvCxnSpPr>
          <p:nvPr/>
        </p:nvCxnSpPr>
        <p:spPr>
          <a:xfrm rot="5400000">
            <a:off x="8177808" y="1695491"/>
            <a:ext cx="791070" cy="494262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Соединительная линия уступом 77"/>
          <p:cNvCxnSpPr>
            <a:endCxn id="62" idx="3"/>
          </p:cNvCxnSpPr>
          <p:nvPr/>
        </p:nvCxnSpPr>
        <p:spPr>
          <a:xfrm rot="5400000">
            <a:off x="8204421" y="2476305"/>
            <a:ext cx="754200" cy="477903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Соединительная линия уступом 80"/>
          <p:cNvCxnSpPr>
            <a:endCxn id="63" idx="3"/>
          </p:cNvCxnSpPr>
          <p:nvPr/>
        </p:nvCxnSpPr>
        <p:spPr>
          <a:xfrm rot="5400000">
            <a:off x="8146281" y="3288646"/>
            <a:ext cx="870482" cy="477905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Стрелка вправо с вырезом 93"/>
          <p:cNvSpPr/>
          <p:nvPr/>
        </p:nvSpPr>
        <p:spPr>
          <a:xfrm flipH="1">
            <a:off x="4716017" y="472486"/>
            <a:ext cx="321618" cy="462244"/>
          </a:xfrm>
          <a:prstGeom prst="notchedRightArrow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5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75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25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7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48" grpId="0"/>
      <p:bldP spid="61" grpId="0"/>
      <p:bldP spid="62" grpId="0"/>
      <p:bldP spid="6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539552" y="411510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AdverGothic" pitchFamily="2" charset="0"/>
                <a:cs typeface="Arial" pitchFamily="34" charset="0"/>
              </a:rPr>
              <a:t>Принципы уголовного права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/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5" y="1419622"/>
            <a:ext cx="2690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законности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6" y="1995686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р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авенства граждан перед законом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2902173"/>
            <a:ext cx="2690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вины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6" y="3478237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справедливости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Соединительная линия уступом 12"/>
          <p:cNvCxnSpPr>
            <a:stCxn id="6" idx="1"/>
            <a:endCxn id="8" idx="1"/>
          </p:cNvCxnSpPr>
          <p:nvPr/>
        </p:nvCxnSpPr>
        <p:spPr>
          <a:xfrm rot="10800000" flipH="1" flipV="1">
            <a:off x="539551" y="888563"/>
            <a:ext cx="288033" cy="761891"/>
          </a:xfrm>
          <a:prstGeom prst="bentConnector3">
            <a:avLst>
              <a:gd name="adj1" fmla="val -75345"/>
            </a:avLst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оединительная линия уступом 34"/>
          <p:cNvCxnSpPr>
            <a:endCxn id="9" idx="1"/>
          </p:cNvCxnSpPr>
          <p:nvPr/>
        </p:nvCxnSpPr>
        <p:spPr>
          <a:xfrm rot="16200000" flipH="1">
            <a:off x="195190" y="1778788"/>
            <a:ext cx="760731" cy="504061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Соединительная линия уступом 41"/>
          <p:cNvCxnSpPr>
            <a:endCxn id="10" idx="1"/>
          </p:cNvCxnSpPr>
          <p:nvPr/>
        </p:nvCxnSpPr>
        <p:spPr>
          <a:xfrm rot="16200000" flipH="1">
            <a:off x="214644" y="2520066"/>
            <a:ext cx="721820" cy="504060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572000" y="411510"/>
            <a:ext cx="4176713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AdverGothic" pitchFamily="2" charset="0"/>
                <a:cs typeface="Arial" pitchFamily="34" charset="0"/>
              </a:rPr>
              <a:t>Виды </a:t>
            </a:r>
          </a:p>
          <a:p>
            <a:pPr algn="ctr"/>
            <a:r>
              <a:rPr lang="ru-RU" sz="28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AdverGothic" pitchFamily="2" charset="0"/>
                <a:cs typeface="Arial" pitchFamily="34" charset="0"/>
              </a:rPr>
              <a:t>преступлений</a:t>
            </a:r>
            <a:endParaRPr lang="ru-RU" sz="28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/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7584" y="4054301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гуманности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6" name="Соединительная линия уступом 35"/>
          <p:cNvCxnSpPr>
            <a:endCxn id="11" idx="1"/>
          </p:cNvCxnSpPr>
          <p:nvPr/>
        </p:nvCxnSpPr>
        <p:spPr>
          <a:xfrm rot="16200000" flipH="1">
            <a:off x="287523" y="3169006"/>
            <a:ext cx="576065" cy="504062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Соединительная линия уступом 42"/>
          <p:cNvCxnSpPr>
            <a:endCxn id="28" idx="1"/>
          </p:cNvCxnSpPr>
          <p:nvPr/>
        </p:nvCxnSpPr>
        <p:spPr>
          <a:xfrm rot="16200000" flipH="1">
            <a:off x="287520" y="3745070"/>
            <a:ext cx="576066" cy="504061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43"/>
          <p:cNvPicPr>
            <a:picLocks noChangeAspect="1"/>
          </p:cNvPicPr>
          <p:nvPr/>
        </p:nvPicPr>
        <p:blipFill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094" y="1375375"/>
            <a:ext cx="1615905" cy="110083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6" name="TextBox 45"/>
          <p:cNvSpPr txBox="1"/>
          <p:nvPr/>
        </p:nvSpPr>
        <p:spPr>
          <a:xfrm>
            <a:off x="6761560" y="2168434"/>
            <a:ext cx="2064971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1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Против </a:t>
            </a:r>
            <a:r>
              <a:rPr lang="ru-RU" sz="1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личности</a:t>
            </a:r>
            <a:endParaRPr lang="ru-RU" sz="1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094" y="2476211"/>
            <a:ext cx="1610284" cy="109700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982"/>
          <a:stretch/>
        </p:blipFill>
        <p:spPr>
          <a:xfrm>
            <a:off x="6986094" y="3573217"/>
            <a:ext cx="1610284" cy="115154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1" name="TextBox 50"/>
          <p:cNvSpPr txBox="1"/>
          <p:nvPr/>
        </p:nvSpPr>
        <p:spPr>
          <a:xfrm>
            <a:off x="6601756" y="3279311"/>
            <a:ext cx="2378953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1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В </a:t>
            </a:r>
            <a:r>
              <a:rPr lang="ru-RU" sz="1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сфере экономики</a:t>
            </a:r>
            <a:endParaRPr lang="ru-RU" sz="1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511757" y="4201545"/>
            <a:ext cx="255895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1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Против общественной безопасности</a:t>
            </a:r>
            <a:endParaRPr lang="ru-RU" sz="1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8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1365334"/>
            <a:ext cx="1630645" cy="111087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9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2476212"/>
            <a:ext cx="1630645" cy="111087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3613888"/>
            <a:ext cx="1630645" cy="111087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6" name="TextBox 55"/>
          <p:cNvSpPr txBox="1"/>
          <p:nvPr/>
        </p:nvSpPr>
        <p:spPr>
          <a:xfrm>
            <a:off x="4172441" y="1952992"/>
            <a:ext cx="255895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1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Против государственной власти</a:t>
            </a:r>
            <a:endParaRPr lang="ru-RU" sz="1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179853" y="3064009"/>
            <a:ext cx="255895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1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Против </a:t>
            </a:r>
            <a:endParaRPr lang="ru-RU" sz="1400" b="1" dirty="0" smtClean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военной службы</a:t>
            </a:r>
            <a:endParaRPr lang="ru-RU" sz="1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179853" y="4201545"/>
            <a:ext cx="255895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1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Против </a:t>
            </a:r>
          </a:p>
          <a:p>
            <a:pPr algn="ctr"/>
            <a:r>
              <a:rPr lang="ru-RU" sz="14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м</a:t>
            </a:r>
            <a:r>
              <a:rPr lang="ru-RU" sz="1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dverGothic" pitchFamily="2" charset="0"/>
                <a:cs typeface="Arial" pitchFamily="34" charset="0"/>
              </a:rPr>
              <a:t>ира и безопасности</a:t>
            </a:r>
            <a:endParaRPr lang="ru-RU" sz="1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AdverGothic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57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7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25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7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25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32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47" grpId="0"/>
      <p:bldP spid="28" grpId="0"/>
      <p:bldP spid="46" grpId="0"/>
      <p:bldP spid="51" grpId="0"/>
      <p:bldP spid="52" grpId="0"/>
      <p:bldP spid="56" grpId="0"/>
      <p:bldP spid="57" grpId="0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727684" y="267494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dverGothic" pitchFamily="2" charset="0"/>
                <a:cs typeface="Arial" pitchFamily="34" charset="0"/>
              </a:rPr>
              <a:t>Виновное деяние</a:t>
            </a:r>
            <a:endParaRPr lang="ru-RU" sz="2800" b="1" dirty="0"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564" y="843558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деяние, совершённое человеком, способным осознавать его вредные последствия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730" y="1412955"/>
            <a:ext cx="693651" cy="3452614"/>
          </a:xfrm>
          <a:prstGeom prst="rect">
            <a:avLst/>
          </a:prstGeom>
          <a:noFill/>
        </p:spPr>
        <p:txBody>
          <a:bodyPr vert="wordArtVert"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УМЫСЕЛ</a:t>
            </a:r>
            <a:endParaRPr lang="ru-RU" sz="3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468" y="1898256"/>
            <a:ext cx="2428986" cy="16816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848" y="1906630"/>
            <a:ext cx="2509848" cy="167323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7650" y="1898255"/>
            <a:ext cx="2230831" cy="168160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1187624" y="3818533"/>
            <a:ext cx="7625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AdverGothic" pitchFamily="2" charset="0"/>
                <a:cs typeface="Arial" pitchFamily="34" charset="0"/>
              </a:rPr>
              <a:t>Косвенный умысел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– правонарушитель сознательно допускал наступление вредных последствий.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920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727684" y="267494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dverGothic" pitchFamily="2" charset="0"/>
                <a:cs typeface="Arial" pitchFamily="34" charset="0"/>
              </a:rPr>
              <a:t>Виновное деяние</a:t>
            </a:r>
            <a:endParaRPr lang="ru-RU" sz="2800" b="1" dirty="0"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564" y="843558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деяние, совершённое человеком, способным осознавать его вредные последствия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730" y="1707654"/>
            <a:ext cx="8357958" cy="553998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НЕОСТОРОЖНОСТЬ</a:t>
            </a:r>
            <a:endParaRPr lang="ru-RU" sz="3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7" y="1922796"/>
            <a:ext cx="1975144" cy="273718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66" y="2363116"/>
            <a:ext cx="2448050" cy="24480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642259">
            <a:off x="1310649" y="2859051"/>
            <a:ext cx="1167332" cy="11673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32481" y="2994025"/>
            <a:ext cx="632145" cy="18217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5803" y="2538385"/>
            <a:ext cx="461090" cy="4829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338" t="38659"/>
          <a:stretch/>
        </p:blipFill>
        <p:spPr>
          <a:xfrm rot="7642259">
            <a:off x="4567841" y="2559124"/>
            <a:ext cx="684776" cy="71605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642259">
            <a:off x="5689117" y="2681849"/>
            <a:ext cx="329926" cy="25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97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6.17284E-7 L 0.36354 -0.11389 " pathEditMode="relative" rAng="0" ptsTypes="AA">
                                      <p:cBhvr>
                                        <p:cTn id="3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77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727684" y="267494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dverGothic" pitchFamily="2" charset="0"/>
                <a:cs typeface="Arial" pitchFamily="34" charset="0"/>
              </a:rPr>
              <a:t>Виновное деяние</a:t>
            </a:r>
            <a:endParaRPr lang="ru-RU" sz="2800" b="1" dirty="0"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564" y="843558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деяние, совершённое человеком, способным осознавать его вредные последствия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730" y="1707654"/>
            <a:ext cx="8357958" cy="553998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НЕОСТОРОЖНОСТЬ</a:t>
            </a:r>
            <a:endParaRPr lang="ru-RU" sz="3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7" y="1922796"/>
            <a:ext cx="1975144" cy="273718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66" y="2363116"/>
            <a:ext cx="2448050" cy="24480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71158">
            <a:off x="1310649" y="2859051"/>
            <a:ext cx="1167332" cy="11673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32481" y="2994025"/>
            <a:ext cx="632145" cy="18217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5803" y="2538385"/>
            <a:ext cx="461090" cy="4829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78" t="46224" b="-1"/>
          <a:stretch/>
        </p:blipFill>
        <p:spPr>
          <a:xfrm rot="7660683">
            <a:off x="4636964" y="2860111"/>
            <a:ext cx="598166" cy="6482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846931">
            <a:off x="5754876" y="2986151"/>
            <a:ext cx="329926" cy="25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5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8.95615E-7 L 0.3717 -0.05713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76" y="-28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58715" y="2427734"/>
            <a:ext cx="1922062" cy="209079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727684" y="267494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dverGothic" pitchFamily="2" charset="0"/>
                <a:cs typeface="Arial" pitchFamily="34" charset="0"/>
              </a:rPr>
              <a:t>Виновное деяние</a:t>
            </a:r>
            <a:endParaRPr lang="ru-RU" sz="2800" b="1" dirty="0">
              <a:latin typeface="AdverGothic" pitchFamily="2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564" y="843558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деяние, совершённое человеком, способным осознавать его вредные последствия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730" y="1707654"/>
            <a:ext cx="8357958" cy="553998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0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dverGothic" pitchFamily="2" charset="0"/>
                <a:cs typeface="Arial" pitchFamily="34" charset="0"/>
              </a:rPr>
              <a:t>НЕОСТОРОЖНОСТЬ</a:t>
            </a:r>
            <a:endParaRPr lang="ru-RU" sz="30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latin typeface="AdverGothic" pitchFamily="2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7" y="1922796"/>
            <a:ext cx="1975144" cy="273718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9" name="TextBox 18"/>
          <p:cNvSpPr txBox="1"/>
          <p:nvPr/>
        </p:nvSpPr>
        <p:spPr>
          <a:xfrm>
            <a:off x="539552" y="2427734"/>
            <a:ext cx="44702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dverGothic" pitchFamily="2" charset="0"/>
                <a:cs typeface="Arial" pitchFamily="34" charset="0"/>
              </a:rPr>
              <a:t>Преступное легкомыслие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– правонарушитель мог и должен был предвидеть наступление вредных последствий, но само-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надеянно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рассчитывал их пред-отвратить.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2401438"/>
            <a:ext cx="3083135" cy="2117086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512670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Презентац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</Template>
  <TotalTime>1354</TotalTime>
  <Words>869</Words>
  <Application>Microsoft Office PowerPoint</Application>
  <PresentationFormat>Экран (16:9)</PresentationFormat>
  <Paragraphs>265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Презентация</vt:lpstr>
      <vt:lpstr>Преступление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CompEdu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Демократия</dc:title>
  <dc:creator>User</dc:creator>
  <cp:lastModifiedBy>User</cp:lastModifiedBy>
  <cp:revision>104</cp:revision>
  <dcterms:created xsi:type="dcterms:W3CDTF">2014-12-01T13:43:52Z</dcterms:created>
  <dcterms:modified xsi:type="dcterms:W3CDTF">2015-05-12T06:07:21Z</dcterms:modified>
</cp:coreProperties>
</file>