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9" r:id="rId3"/>
    <p:sldId id="260" r:id="rId4"/>
    <p:sldId id="263" r:id="rId5"/>
    <p:sldId id="265" r:id="rId6"/>
    <p:sldId id="266" r:id="rId7"/>
    <p:sldId id="268" r:id="rId8"/>
    <p:sldId id="262" r:id="rId9"/>
    <p:sldId id="267" r:id="rId10"/>
    <p:sldId id="269" r:id="rId11"/>
    <p:sldId id="271" r:id="rId12"/>
    <p:sldId id="270" r:id="rId13"/>
    <p:sldId id="275" r:id="rId14"/>
    <p:sldId id="276" r:id="rId15"/>
    <p:sldId id="274" r:id="rId16"/>
    <p:sldId id="273" r:id="rId17"/>
    <p:sldId id="278" r:id="rId18"/>
    <p:sldId id="279" r:id="rId19"/>
    <p:sldId id="277" r:id="rId20"/>
    <p:sldId id="281" r:id="rId21"/>
    <p:sldId id="283" r:id="rId22"/>
    <p:sldId id="284" r:id="rId23"/>
    <p:sldId id="285" r:id="rId24"/>
    <p:sldId id="280" r:id="rId25"/>
    <p:sldId id="282" r:id="rId26"/>
    <p:sldId id="286" r:id="rId27"/>
    <p:sldId id="287" r:id="rId28"/>
    <p:sldId id="289" r:id="rId29"/>
    <p:sldId id="290" r:id="rId30"/>
    <p:sldId id="291" r:id="rId31"/>
    <p:sldId id="261" r:id="rId32"/>
    <p:sldId id="293" r:id="rId33"/>
    <p:sldId id="292" r:id="rId34"/>
    <p:sldId id="294" r:id="rId35"/>
    <p:sldId id="295" r:id="rId36"/>
    <p:sldId id="288" r:id="rId37"/>
    <p:sldId id="296" r:id="rId38"/>
    <p:sldId id="297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FFF"/>
    <a:srgbClr val="00FF00"/>
    <a:srgbClr val="00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4" autoAdjust="0"/>
  </p:normalViewPr>
  <p:slideViewPr>
    <p:cSldViewPr showGuides="1">
      <p:cViewPr varScale="1">
        <p:scale>
          <a:sx n="106" d="100"/>
          <a:sy n="106" d="100"/>
        </p:scale>
        <p:origin x="-72" y="-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Браки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1215066</c:v>
                </c:pt>
                <c:pt idx="1">
                  <c:v>1316011</c:v>
                </c:pt>
                <c:pt idx="2">
                  <c:v>1213598</c:v>
                </c:pt>
                <c:pt idx="3">
                  <c:v>1225501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639321</c:v>
                </c:pt>
                <c:pt idx="1">
                  <c:v>669376</c:v>
                </c:pt>
                <c:pt idx="2">
                  <c:v>644101</c:v>
                </c:pt>
                <c:pt idx="3">
                  <c:v>667971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34"/>
        <c:axId val="53229440"/>
        <c:axId val="53230976"/>
      </c:barChart>
      <c:catAx>
        <c:axId val="5322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230976"/>
        <c:crosses val="autoZero"/>
        <c:auto val="1"/>
        <c:lblAlgn val="ctr"/>
        <c:lblOffset val="100"/>
        <c:noMultiLvlLbl val="0"/>
      </c:catAx>
      <c:valAx>
        <c:axId val="53230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3229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8284-AFA0-433F-AAB8-926D5617AB04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FE3C0-47E9-480E-B41D-603177744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E3C0-47E9-480E-B41D-6031777443B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8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5.jpe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jpeg"/><Relationship Id="rId12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27.png"/><Relationship Id="rId5" Type="http://schemas.openxmlformats.org/officeDocument/2006/relationships/image" Target="../media/image32.jpe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1.wdp"/><Relationship Id="rId7" Type="http://schemas.openxmlformats.org/officeDocument/2006/relationships/image" Target="../media/image5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56.gi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1.wdp"/><Relationship Id="rId7" Type="http://schemas.openxmlformats.org/officeDocument/2006/relationships/image" Target="../media/image6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microsoft.com/office/2007/relationships/hdphoto" Target="../media/hdphoto1.wdp"/><Relationship Id="rId7" Type="http://schemas.openxmlformats.org/officeDocument/2006/relationships/image" Target="../media/image73.png"/><Relationship Id="rId12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microsoft.com/office/2007/relationships/hdphoto" Target="../media/hdphoto1.wdp"/><Relationship Id="rId7" Type="http://schemas.openxmlformats.org/officeDocument/2006/relationships/image" Target="../media/image8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jpg"/><Relationship Id="rId4" Type="http://schemas.openxmlformats.org/officeDocument/2006/relationships/image" Target="../media/image2.png"/><Relationship Id="rId9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7.jpeg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5596" y="339502"/>
            <a:ext cx="7272808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Семейные правоотношения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8307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0218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Условия и порядок прекращения брака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033659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Брак может быть расторгнут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3204954" y="1388157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01834" y="180876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отделе ЗАГС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33658"/>
            <a:ext cx="1666745" cy="1250059"/>
          </a:xfrm>
          <a:prstGeom prst="rect">
            <a:avLst/>
          </a:prstGeom>
        </p:spPr>
      </p:pic>
      <p:sp>
        <p:nvSpPr>
          <p:cNvPr id="13" name="Стрелка вправо с вырезом 12"/>
          <p:cNvSpPr/>
          <p:nvPr/>
        </p:nvSpPr>
        <p:spPr>
          <a:xfrm rot="5400000">
            <a:off x="5679056" y="1388157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579405" y="1002069"/>
            <a:ext cx="2068014" cy="1352418"/>
            <a:chOff x="6579405" y="1002069"/>
            <a:chExt cx="2068014" cy="135241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2068" y="1158207"/>
              <a:ext cx="1495351" cy="119628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49" l="1455" r="99273">
                          <a14:foregroundMark x1="57818" y1="32819" x2="57818" y2="32819"/>
                          <a14:foregroundMark x1="56182" y1="32819" x2="56182" y2="32819"/>
                          <a14:foregroundMark x1="47273" y1="32432" x2="47273" y2="324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9405" y="1002069"/>
              <a:ext cx="1085410" cy="102225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575936" y="180876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суде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2571750"/>
            <a:ext cx="32403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Оба супруга согласны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Нет общих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несовершен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нолетних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детей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Достигнута договорённость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 разделе имущества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 flipH="1">
            <a:off x="735747" y="2672266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 flipH="1">
            <a:off x="735747" y="3176321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 flipH="1">
            <a:off x="735746" y="3896402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580112" y="2571749"/>
            <a:ext cx="32403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заявлению одного из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супругов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несовершен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нолетних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детей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Имущественные споры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 flipH="1">
            <a:off x="5128235" y="2672265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 flipH="1">
            <a:off x="5128236" y="343035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 flipH="1">
            <a:off x="5128235" y="4199819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45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3" grpId="0" animBg="1"/>
      <p:bldP spid="19" grpId="0"/>
      <p:bldP spid="21" grpId="0" uiExpand="1" build="p"/>
      <p:bldP spid="27" grpId="0" animBg="1"/>
      <p:bldP spid="28" grpId="0" animBg="1"/>
      <p:bldP spid="29" grpId="0" animBg="1"/>
      <p:bldP spid="30" grpId="0" uiExpand="1" build="p"/>
      <p:bldP spid="31" grpId="0" animBg="1"/>
      <p:bldP spid="32" grpId="0" uiExpand="1" animBg="1"/>
      <p:bldP spid="33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Условия и порядок прекращения брака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033659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Брак может быть расторгнут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3204954" y="1388157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01834" y="180876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отделе ЗАГС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33658"/>
            <a:ext cx="1666745" cy="1250059"/>
          </a:xfrm>
          <a:prstGeom prst="rect">
            <a:avLst/>
          </a:prstGeom>
        </p:spPr>
      </p:pic>
      <p:sp>
        <p:nvSpPr>
          <p:cNvPr id="13" name="Стрелка вправо с вырезом 12"/>
          <p:cNvSpPr/>
          <p:nvPr/>
        </p:nvSpPr>
        <p:spPr>
          <a:xfrm rot="5400000">
            <a:off x="5679056" y="1388157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75936" y="180876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суде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2571750"/>
            <a:ext cx="32403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Оба супруга согласны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Нет общих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несовершен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нолетних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детей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Достигнута договорённость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 разделе имущества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 flipH="1">
            <a:off x="735747" y="2672266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 flipH="1">
            <a:off x="735747" y="3176321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 flipH="1">
            <a:off x="735746" y="3896402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580112" y="2571749"/>
            <a:ext cx="32403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заявлению одного из супругов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несовершен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нолетних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детей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Имущественные споры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 flipH="1">
            <a:off x="5128235" y="2672265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 flipH="1">
            <a:off x="5128236" y="343035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 flipH="1">
            <a:off x="5128235" y="4199819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7320" y="2571749"/>
            <a:ext cx="3810664" cy="19082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7320" y="2584953"/>
            <a:ext cx="381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Судья может назначить супругам </a:t>
            </a:r>
          </a:p>
          <a:p>
            <a:r>
              <a:rPr lang="ru-RU" i="1" dirty="0" smtClean="0"/>
              <a:t>срок для примирения (до 3 месяцев)</a:t>
            </a:r>
            <a:endParaRPr lang="ru-RU" i="1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572000" y="2584953"/>
            <a:ext cx="432048" cy="1908216"/>
          </a:xfrm>
          <a:prstGeom prst="leftBrace">
            <a:avLst>
              <a:gd name="adj1" fmla="val 82813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723" y="3232104"/>
            <a:ext cx="1296143" cy="12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55" y="3141074"/>
            <a:ext cx="1080776" cy="1306609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6579405" y="1002069"/>
            <a:ext cx="2068014" cy="1352418"/>
            <a:chOff x="6579405" y="1002069"/>
            <a:chExt cx="2068014" cy="135241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2068" y="1158207"/>
              <a:ext cx="1495351" cy="119628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49" l="1455" r="99273">
                          <a14:foregroundMark x1="57818" y1="32819" x2="57818" y2="32819"/>
                          <a14:foregroundMark x1="56182" y1="32819" x2="56182" y2="32819"/>
                          <a14:foregroundMark x1="47273" y1="32432" x2="47273" y2="324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9405" y="1002069"/>
              <a:ext cx="1085410" cy="1022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216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Условия и порядок прекращения брака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033659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Брак может быть расторгнут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3204954" y="1388157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01834" y="180876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отделе ЗАГС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33658"/>
            <a:ext cx="1666745" cy="1250059"/>
          </a:xfrm>
          <a:prstGeom prst="rect">
            <a:avLst/>
          </a:prstGeom>
        </p:spPr>
      </p:pic>
      <p:sp>
        <p:nvSpPr>
          <p:cNvPr id="13" name="Стрелка вправо с вырезом 12"/>
          <p:cNvSpPr/>
          <p:nvPr/>
        </p:nvSpPr>
        <p:spPr>
          <a:xfrm rot="5400000">
            <a:off x="5679056" y="1388157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75936" y="180876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суде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2571750"/>
            <a:ext cx="32403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Оба супруга согласны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Нет общих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несовершен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нолетних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детей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Достигнута договорённость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 разделе имущества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 flipH="1">
            <a:off x="735747" y="2672266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 flipH="1">
            <a:off x="735747" y="3176321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 flipH="1">
            <a:off x="735746" y="3896402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580112" y="2571749"/>
            <a:ext cx="32403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заявлению одного из супругов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несовершен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нолетних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детей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Имущественные споры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 flipH="1">
            <a:off x="5128235" y="2672265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 flipH="1">
            <a:off x="5128236" y="343035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 flipH="1">
            <a:off x="5128235" y="4199819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7320" y="2571749"/>
            <a:ext cx="3810664" cy="19082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6428" y="3435846"/>
            <a:ext cx="158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беременна </a:t>
            </a:r>
          </a:p>
          <a:p>
            <a:r>
              <a:rPr lang="ru-RU" i="1" dirty="0" smtClean="0"/>
              <a:t>или ребёнку </a:t>
            </a:r>
          </a:p>
          <a:p>
            <a:r>
              <a:rPr lang="ru-RU" i="1" dirty="0" smtClean="0"/>
              <a:t>менее 1 года</a:t>
            </a:r>
            <a:endParaRPr lang="ru-RU" i="1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572000" y="2584953"/>
            <a:ext cx="432048" cy="1908216"/>
          </a:xfrm>
          <a:prstGeom prst="leftBrace">
            <a:avLst>
              <a:gd name="adj1" fmla="val 82813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33926" y="2584953"/>
            <a:ext cx="1416448" cy="18562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945" y="3402455"/>
            <a:ext cx="775072" cy="9901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6428" y="2602527"/>
            <a:ext cx="2642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Необходимо </a:t>
            </a:r>
            <a:r>
              <a:rPr lang="ru-RU" i="1" dirty="0" smtClean="0"/>
              <a:t>согласие </a:t>
            </a:r>
          </a:p>
          <a:p>
            <a:r>
              <a:rPr lang="ru-RU" i="1" dirty="0" smtClean="0"/>
              <a:t>на развод </a:t>
            </a:r>
            <a:r>
              <a:rPr lang="ru-RU" i="1" dirty="0"/>
              <a:t>жены, </a:t>
            </a:r>
          </a:p>
          <a:p>
            <a:r>
              <a:rPr lang="ru-RU" i="1" dirty="0"/>
              <a:t>если она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579405" y="1002069"/>
            <a:ext cx="2068014" cy="1352418"/>
            <a:chOff x="6579405" y="1002069"/>
            <a:chExt cx="2068014" cy="1352418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2068" y="1158207"/>
              <a:ext cx="1495351" cy="119628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49" l="1455" r="99273">
                          <a14:foregroundMark x1="57818" y1="32819" x2="57818" y2="32819"/>
                          <a14:foregroundMark x1="56182" y1="32819" x2="56182" y2="32819"/>
                          <a14:foregroundMark x1="47273" y1="32432" x2="47273" y2="324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9405" y="1002069"/>
              <a:ext cx="1085410" cy="1022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67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03483" y="2427734"/>
            <a:ext cx="28803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Место проживания детей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Участие родителей в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воспитании детей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Участие родителей в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содержании детей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(выплата алиментов)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Условия и порядок прекращения брака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3159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Развод означает прекращение брачных отношений, </a:t>
            </a:r>
          </a:p>
          <a:p>
            <a:pPr defTabSz="85725"/>
            <a:r>
              <a:rPr lang="ru-RU" sz="2000" dirty="0" smtClean="0">
                <a:latin typeface="Arial" pitchFamily="34" charset="0"/>
                <a:cs typeface="Arial" pitchFamily="34" charset="0"/>
              </a:rPr>
              <a:t>но не отменяет родительские права и обязанности.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67694"/>
            <a:ext cx="3531096" cy="2648322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192" y="2069044"/>
            <a:ext cx="1830240" cy="2648322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067694"/>
            <a:ext cx="1765356" cy="2648322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728" y="2571750"/>
            <a:ext cx="931168" cy="1862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168" y="3142140"/>
            <a:ext cx="1035552" cy="1438950"/>
          </a:xfrm>
          <a:prstGeom prst="rect">
            <a:avLst/>
          </a:prstGeom>
        </p:spPr>
      </p:pic>
      <p:sp>
        <p:nvSpPr>
          <p:cNvPr id="17" name="Равнобедренный треугольник 16"/>
          <p:cNvSpPr/>
          <p:nvPr/>
        </p:nvSpPr>
        <p:spPr>
          <a:xfrm rot="5400000" flipH="1">
            <a:off x="5695621" y="2528250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 flipH="1">
            <a:off x="5695621" y="3019868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H="1">
            <a:off x="5695620" y="3789333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6876255" y="1131589"/>
            <a:ext cx="1771163" cy="1222897"/>
            <a:chOff x="6579405" y="1002069"/>
            <a:chExt cx="2068014" cy="135241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2068" y="1158207"/>
              <a:ext cx="1495351" cy="11962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649" l="1455" r="99273">
                          <a14:foregroundMark x1="57818" y1="32819" x2="57818" y2="32819"/>
                          <a14:foregroundMark x1="56182" y1="32819" x2="56182" y2="32819"/>
                          <a14:foregroundMark x1="47273" y1="32432" x2="47273" y2="324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9405" y="1002069"/>
              <a:ext cx="1085410" cy="1022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548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70661E-6 L 0.17865 -0.005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2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6" grpId="0" build="p"/>
      <p:bldP spid="17" grpId="0" animBg="1"/>
      <p:bldP spid="18" grpId="0" uiExpand="1" animBg="1"/>
      <p:bldP spid="19" grpId="0" uiExpan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Условия и порядок прекращения брака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46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Личные права и обязанности супругов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131590"/>
            <a:ext cx="212079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3849" y="1709395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Каждый из супругов свободен в выборе рода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профессии, мест пребывания и жительства.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848" y="2606883"/>
            <a:ext cx="568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Вопросы материнства, отцовства, воспитания,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разования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детей и другие вопросы жизни семьи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решаются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супругами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совместно, </a:t>
            </a:r>
            <a:r>
              <a:rPr lang="ru-RU" dirty="0">
                <a:latin typeface="Arial" pitchFamily="34" charset="0"/>
                <a:cs typeface="Arial" pitchFamily="34" charset="0"/>
              </a:rPr>
              <a:t>исходя из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принци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равенства супругов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9465" y="4013651"/>
            <a:ext cx="56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Супруги обязаны строить свои отношения в семье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основе взаимоуважения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взаимопомощи…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13" idx="1"/>
          </p:cNvCxnSpPr>
          <p:nvPr/>
        </p:nvCxnSpPr>
        <p:spPr>
          <a:xfrm flipH="1">
            <a:off x="2843809" y="4336817"/>
            <a:ext cx="34565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3849" y="1203598"/>
            <a:ext cx="2376264" cy="2880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Статья 31 СК РФ 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stCxn id="11" idx="1"/>
          </p:cNvCxnSpPr>
          <p:nvPr/>
        </p:nvCxnSpPr>
        <p:spPr>
          <a:xfrm flipH="1" flipV="1">
            <a:off x="2843810" y="3206947"/>
            <a:ext cx="360038" cy="10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1"/>
          </p:cNvCxnSpPr>
          <p:nvPr/>
        </p:nvCxnSpPr>
        <p:spPr>
          <a:xfrm flipH="1" flipV="1">
            <a:off x="2843808" y="2032560"/>
            <a:ext cx="360041" cy="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7" idx="1"/>
          </p:cNvCxnSpPr>
          <p:nvPr/>
        </p:nvCxnSpPr>
        <p:spPr>
          <a:xfrm rot="10800000" flipV="1">
            <a:off x="2843809" y="1347613"/>
            <a:ext cx="360040" cy="2989203"/>
          </a:xfrm>
          <a:prstGeom prst="bentConnector2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089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11" grpId="0" build="p"/>
      <p:bldP spid="13" grpId="0" build="p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Личные права и обязанности супругов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550" y="1061834"/>
            <a:ext cx="2526652" cy="373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320" y="1203598"/>
            <a:ext cx="244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a_DomInoRevObl" pitchFamily="66" charset="-52"/>
              </a:rPr>
              <a:t>Я – Соколов </a:t>
            </a:r>
            <a:endParaRPr lang="ru-RU" sz="2800" dirty="0">
              <a:latin typeface="a_DomInoRevObl" pitchFamily="66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563638"/>
            <a:ext cx="244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_DomInoRevObl" pitchFamily="66" charset="-52"/>
              </a:rPr>
              <a:t>Я – Никольская</a:t>
            </a:r>
            <a:endParaRPr lang="ru-RU" sz="2800" dirty="0">
              <a:latin typeface="a_DomInoRevObl" pitchFamily="66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574628"/>
            <a:ext cx="244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_DomInoRevObl" pitchFamily="66" charset="-52"/>
              </a:rPr>
              <a:t>Я – Соколова</a:t>
            </a:r>
            <a:endParaRPr lang="ru-RU" sz="2800" dirty="0">
              <a:latin typeface="a_DomInoRevObl" pitchFamily="66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562918"/>
            <a:ext cx="2447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_DomInoRevObl" pitchFamily="66" charset="-52"/>
              </a:rPr>
              <a:t>Я – Соколова -</a:t>
            </a:r>
          </a:p>
          <a:p>
            <a:pPr marL="539750"/>
            <a:r>
              <a:rPr lang="ru-RU" sz="2800" dirty="0" smtClean="0">
                <a:latin typeface="a_DomInoRevObl" pitchFamily="66" charset="-52"/>
              </a:rPr>
              <a:t>Никольская </a:t>
            </a:r>
            <a:endParaRPr lang="ru-RU" sz="2800" dirty="0">
              <a:latin typeface="a_DomInoRevObl" pitchFamily="66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488" y="1203598"/>
            <a:ext cx="244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a_DomInoRevObl" pitchFamily="66" charset="-52"/>
              </a:rPr>
              <a:t>Я – Никольский</a:t>
            </a:r>
            <a:endParaRPr lang="ru-RU" sz="2800" dirty="0">
              <a:latin typeface="a_DomInoRevObl" pitchFamily="66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203598"/>
            <a:ext cx="2447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a_DomInoRevObl" pitchFamily="66" charset="-52"/>
              </a:rPr>
              <a:t>Я – Соколов -</a:t>
            </a:r>
          </a:p>
          <a:p>
            <a:pPr marL="266700" algn="r"/>
            <a:r>
              <a:rPr lang="ru-RU" sz="2800" dirty="0" smtClean="0">
                <a:latin typeface="a_DomInoRevObl" pitchFamily="66" charset="-52"/>
              </a:rPr>
              <a:t>Никольский </a:t>
            </a:r>
            <a:endParaRPr lang="ru-RU" sz="2800" dirty="0">
              <a:latin typeface="a_DomInoRevObl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86206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8" grpId="0"/>
      <p:bldP spid="8" grpId="1"/>
      <p:bldP spid="8" grpId="2"/>
      <p:bldP spid="8" grpId="3"/>
      <p:bldP spid="9" grpId="0"/>
      <p:bldP spid="9" grpId="1"/>
      <p:bldP spid="10" grpId="0"/>
      <p:bldP spid="11" grpId="0"/>
      <p:bldP spid="11" grpId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Имущественные права супругов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380" y="1595467"/>
            <a:ext cx="4697820" cy="32684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63476" y="101362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Имущество супругов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0800000">
            <a:off x="2460544" y="997281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1600" y="1013624"/>
            <a:ext cx="1224136" cy="42204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общее</a:t>
            </a:r>
            <a:endParaRPr lang="ru-RU" dirty="0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6418200" y="997282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952200" y="1120023"/>
            <a:ext cx="1364216" cy="248865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личное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87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39502"/>
            <a:ext cx="1994712" cy="188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254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0455"/>
            <a:ext cx="3024336" cy="346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131840" y="32942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_DomInoRevObl" pitchFamily="66" charset="-52"/>
              </a:rPr>
              <a:t>Является ли Ваше желание </a:t>
            </a:r>
          </a:p>
          <a:p>
            <a:pPr algn="ctr"/>
            <a:r>
              <a:rPr lang="ru-RU" sz="2400" dirty="0" smtClean="0">
                <a:latin typeface="a_DomInoRevObl" pitchFamily="66" charset="-52"/>
              </a:rPr>
              <a:t>вступить в брак искренним, </a:t>
            </a:r>
          </a:p>
          <a:p>
            <a:pPr algn="ctr"/>
            <a:r>
              <a:rPr lang="ru-RU" sz="2400" dirty="0" smtClean="0">
                <a:latin typeface="a_DomInoRevObl" pitchFamily="66" charset="-52"/>
              </a:rPr>
              <a:t>свободным и хорошо </a:t>
            </a:r>
          </a:p>
          <a:p>
            <a:pPr algn="ctr"/>
            <a:r>
              <a:rPr lang="ru-RU" sz="2400" dirty="0" smtClean="0">
                <a:latin typeface="a_DomInoRevObl" pitchFamily="66" charset="-52"/>
              </a:rPr>
              <a:t>обдуманным?</a:t>
            </a:r>
            <a:endParaRPr lang="ru-RU" sz="2400" dirty="0">
              <a:latin typeface="a_DomInoRevObl" pitchFamily="66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304" y="2337752"/>
            <a:ext cx="648072" cy="4890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ushType-SemiBold" pitchFamily="2" charset="0"/>
              </a:rPr>
              <a:t>ДА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rushType-Semi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327201"/>
            <a:ext cx="648072" cy="4890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ushType-SemiBold" pitchFamily="2" charset="0"/>
              </a:rPr>
              <a:t>ДА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rushType-SemiBold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795" y="2236523"/>
            <a:ext cx="2618550" cy="17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6739E-6 C 0.00712 -0.00494 0.01528 -0.00463 0.02275 -0.00556 C 0.03646 -0.0105 0.04965 -0.01822 0.06215 -0.02934 C 0.06667 -0.03336 0.07118 -0.03521 0.07552 -0.03922 C 0.0783 -0.04169 0.08334 -0.04756 0.08334 -0.04725 C 0.08559 -0.05405 0.0882 -0.0559 0.09045 -0.063 C 0.09462 -0.07597 0.09601 -0.09111 0.1 -0.10377 C 0.10104 -0.13651 0.10469 -0.17202 0.09827 -0.20321 C 0.09705 -0.21773 0.08646 -0.24892 0.07795 -0.25355 C 0.07535 -0.25788 0.07275 -0.25788 0.06927 -0.25911 C 0.06632 -0.26436 0.05417 -0.27023 0.04948 -0.27177 C 0.04566 -0.27641 0.04236 -0.27641 0.03768 -0.27733 C 0.02396 -0.2866 0.00504 -0.28382 -0.00798 -0.28444 C -0.00955 -0.28474 -0.01111 -0.28505 -0.01267 -0.28567 C -0.01458 -0.28629 -0.01823 -0.28845 -0.01823 -0.28814 " pathEditMode="relative" rAng="0" ptsTypes="ffffffffffffff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44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6739E-6 C -0.00851 -0.00185 -0.01545 -0.00525 -0.02378 -0.0071 C -0.02778 -0.01081 -0.03142 -0.01328 -0.03559 -0.01544 C -0.04115 -0.02193 -0.03854 -0.02008 -0.0434 -0.02255 C -0.04896 -0.02965 -0.05608 -0.03397 -0.06146 -0.042 C -0.0724 -0.05806 -0.08368 -0.08184 -0.08906 -0.105 C -0.08976 -0.1118 -0.09045 -0.11828 -0.09149 -0.12477 C -0.09115 -0.13373 -0.09132 -0.14268 -0.09062 -0.15133 C -0.09028 -0.15658 -0.08889 -0.15843 -0.0875 -0.16245 C -0.08194 -0.17789 -0.075 -0.19951 -0.06458 -0.20599 C -0.06233 -0.21032 -0.06076 -0.21248 -0.05764 -0.21433 C -0.05382 -0.21927 -0.05104 -0.21989 -0.04653 -0.22267 C -0.04288 -0.2273 -0.03889 -0.22699 -0.03472 -0.22854 C -0.03125 -0.23255 -0.02031 -0.23935 -0.0158 -0.24089 C -0.01007 -0.24799 -0.00174 -0.24892 0.00469 -0.25355 C 0.01163 -0.25849 0.01788 -0.26776 0.02517 -0.27054 C 0.03629 -0.28474 0.05243 -0.28598 0.06528 -0.28598 " pathEditMode="relative" rAng="0" ptsTypes="ffffffffffffffff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1429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9" grpId="1"/>
      <p:bldP spid="11" grpId="0"/>
      <p:bldP spid="11" grpId="1"/>
      <p:bldP spid="11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Имущественные права супругов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3476" y="101362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Имущество супругов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10800000">
            <a:off x="2460544" y="997281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013624"/>
            <a:ext cx="1224136" cy="42204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общее</a:t>
            </a:r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418200" y="997282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52200" y="1120023"/>
            <a:ext cx="1364216" cy="248865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личное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654805"/>
            <a:ext cx="3456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разделе общего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имущест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доли супругов признаются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равными.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Имущество, нажитое в период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брака является совместной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собственностью супругов.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Размер доли в общем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ществе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зависит от размера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доходов супругов и того, на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чьё имя оно приобреталось.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 flipH="1">
            <a:off x="375706" y="1755321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 flipH="1">
            <a:off x="381469" y="274427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 flipH="1">
            <a:off x="381467" y="3710677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61" y="1699419"/>
            <a:ext cx="4006187" cy="30046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99419"/>
            <a:ext cx="2059181" cy="30046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9" y="1654806"/>
            <a:ext cx="2494747" cy="30492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87846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  <p:bldP spid="14" grpId="0" uiExpand="1" animBg="1"/>
      <p:bldP spid="15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Имущественные права супругов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3476" y="101362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Имущество супругов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10800000">
            <a:off x="2460544" y="997281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013624"/>
            <a:ext cx="1224136" cy="42204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общее</a:t>
            </a:r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418200" y="997282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52200" y="1120023"/>
            <a:ext cx="1364216" cy="248865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личное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654805"/>
            <a:ext cx="3456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разделе общего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имущест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доли супругов признаются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равными.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Имущество, нажитое в период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брака является совместной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собственностью супругов.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Размер доли в общем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ществе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зависит от размера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доходов супругов и того, на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чьё имя оно приобреталось.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 flipH="1">
            <a:off x="375706" y="1755321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 flipH="1">
            <a:off x="381469" y="274427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 flipH="1">
            <a:off x="381467" y="3710677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67378" y="1654804"/>
            <a:ext cx="3897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Личное имущество супругов не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подлежит разделу.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Имущество, приобретённое до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заключения брака, полученное в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дар или по наследству.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Предметы индивидуального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кроме драгоценностей.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 flipH="1">
            <a:off x="4759517" y="1755320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 flipH="1">
            <a:off x="4759516" y="2507568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 flipH="1">
            <a:off x="4759513" y="350645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1654804"/>
            <a:ext cx="3888431" cy="3116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96" y="1758655"/>
            <a:ext cx="2158479" cy="205569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6" y="2359551"/>
            <a:ext cx="2100460" cy="21977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t="7437" r="42392" b="16964"/>
          <a:stretch/>
        </p:blipFill>
        <p:spPr>
          <a:xfrm rot="18633141">
            <a:off x="3266215" y="1578132"/>
            <a:ext cx="351471" cy="136611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27" y="1709846"/>
            <a:ext cx="1106746" cy="15740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14" y="3428880"/>
            <a:ext cx="1550571" cy="14033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25" y="3003798"/>
            <a:ext cx="1121649" cy="7802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13" y="1888750"/>
            <a:ext cx="1085478" cy="20577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7" r="29748"/>
          <a:stretch/>
        </p:blipFill>
        <p:spPr>
          <a:xfrm>
            <a:off x="462938" y="1758655"/>
            <a:ext cx="1156370" cy="29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14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1" grpId="0" animBg="1"/>
      <p:bldP spid="22" grpId="0" uiExpand="1" animBg="1"/>
      <p:bldP spid="23" grpId="0" uiExpand="1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Имущественные права супругов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3476" y="101362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Имущество супругов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10800000">
            <a:off x="2460544" y="997281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013624"/>
            <a:ext cx="1224136" cy="42204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общее</a:t>
            </a:r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418200" y="997282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52200" y="1120023"/>
            <a:ext cx="1364216" cy="248865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личное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654805"/>
            <a:ext cx="3456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разделе общего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имущест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доли супругов признаются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равными.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Имущество, нажитое в период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брака является совместной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собственностью супругов.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Размер доли в общем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ществе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зависит от размера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доходов супругов и того, на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чьё имя оно приобреталось.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 flipH="1">
            <a:off x="375706" y="1755321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 flipH="1">
            <a:off x="381469" y="274427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 flipH="1">
            <a:off x="381467" y="3710677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67378" y="1654804"/>
            <a:ext cx="389711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Личное имущество супругов не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подлежит разделу.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Имущество, приобретённое до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заключения брака, полученное в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дар или по наследству.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Предметы индивидуального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кроме драгоценностей.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 интеллектуальной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тельности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 flipH="1">
            <a:off x="4759517" y="1755320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 flipH="1">
            <a:off x="4759516" y="2507568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 flipH="1">
            <a:off x="4759513" y="350645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 flipH="1">
            <a:off x="4759512" y="4208105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1654804"/>
            <a:ext cx="3888431" cy="3116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2" y="2293327"/>
            <a:ext cx="2084437" cy="2369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40" y="3781359"/>
            <a:ext cx="983536" cy="989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9501" y="1668008"/>
            <a:ext cx="185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DomInoRevObl" pitchFamily="66" charset="-52"/>
              </a:rPr>
              <a:t>Личная собственность</a:t>
            </a:r>
            <a:endParaRPr lang="ru-RU" dirty="0">
              <a:latin typeface="a_DomInoRevObl" pitchFamily="66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736" y="1668008"/>
            <a:ext cx="185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DomInoRevObl" pitchFamily="66" charset="-52"/>
              </a:rPr>
              <a:t>Общая собственность</a:t>
            </a:r>
            <a:endParaRPr lang="ru-RU" dirty="0">
              <a:latin typeface="a_DomInoRevObl" pitchFamily="66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58" y="2316317"/>
            <a:ext cx="692845" cy="69284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36" y="3096988"/>
            <a:ext cx="646441" cy="84954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1" y="2316317"/>
            <a:ext cx="878877" cy="13011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6" y="2158517"/>
            <a:ext cx="3734544" cy="22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4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4" grpId="0" uiExpand="1" animBg="1"/>
      <p:bldP spid="20" grpId="0"/>
      <p:bldP spid="20" grpId="1"/>
      <p:bldP spid="34" grpId="0"/>
      <p:bldP spid="3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Имущественные права супругов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3476" y="101362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Имущество супругов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10800000">
            <a:off x="2460544" y="997281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1013624"/>
            <a:ext cx="1224136" cy="42204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общее</a:t>
            </a:r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418200" y="997282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52200" y="1120023"/>
            <a:ext cx="1364216" cy="248865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>
              <a:defRPr sz="2000" b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личное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654805"/>
            <a:ext cx="3456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разделе общего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имущест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доли супругов признаются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равными.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Имущество, нажитое в период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брака является совместной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собственностью супругов.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Размер доли в общем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ществе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зависит от размера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доходов супругов и того, на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чьё имя оно приобреталось.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 flipH="1">
            <a:off x="375706" y="1755321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 flipH="1">
            <a:off x="381469" y="274427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 flipH="1">
            <a:off x="381467" y="3710677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67378" y="1654804"/>
            <a:ext cx="389711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Личное имущество супругов не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подлежит разделу.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Имущество, приобретённое до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заключения брака, полученное в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дар или по наследству.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Предметы индивидуального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кроме драгоценностей.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 интеллектуальной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тельности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 flipH="1">
            <a:off x="4759517" y="1755320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 flipH="1">
            <a:off x="4759516" y="2507568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 flipH="1">
            <a:off x="4759513" y="3506454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 flipH="1">
            <a:off x="4759512" y="4208105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rot="20760178">
            <a:off x="1448078" y="2171921"/>
            <a:ext cx="5584306" cy="14865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 Законный режим </a:t>
            </a:r>
          </a:p>
          <a:p>
            <a:pPr algn="ctr"/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имущества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41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005992" y="411510"/>
            <a:ext cx="5094566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Брачный договор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276"/>
            <a:ext cx="1621186" cy="2054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16" y="368276"/>
            <a:ext cx="1410156" cy="2037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7458" y="915566"/>
            <a:ext cx="497683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cs typeface="Arial" pitchFamily="34" charset="0"/>
              </a:rPr>
              <a:t>…соглашение </a:t>
            </a:r>
            <a:r>
              <a:rPr lang="ru-RU" sz="1900" b="1" i="1" dirty="0">
                <a:cs typeface="Arial" pitchFamily="34" charset="0"/>
              </a:rPr>
              <a:t>лиц, вступающих в брак, или </a:t>
            </a:r>
            <a:endParaRPr lang="ru-RU" sz="1900" b="1" i="1" dirty="0" smtClean="0">
              <a:cs typeface="Arial" pitchFamily="34" charset="0"/>
            </a:endParaRPr>
          </a:p>
          <a:p>
            <a:r>
              <a:rPr lang="ru-RU" sz="1900" b="1" i="1" dirty="0" smtClean="0">
                <a:cs typeface="Arial" pitchFamily="34" charset="0"/>
              </a:rPr>
              <a:t>соглашение </a:t>
            </a:r>
            <a:r>
              <a:rPr lang="ru-RU" sz="1900" b="1" i="1" dirty="0">
                <a:cs typeface="Arial" pitchFamily="34" charset="0"/>
              </a:rPr>
              <a:t>супругов, определяющее </a:t>
            </a:r>
            <a:r>
              <a:rPr lang="ru-RU" sz="1900" b="1" i="1" dirty="0" err="1" smtClean="0">
                <a:cs typeface="Arial" pitchFamily="34" charset="0"/>
              </a:rPr>
              <a:t>иму</a:t>
            </a:r>
            <a:r>
              <a:rPr lang="ru-RU" sz="1900" b="1" i="1" dirty="0" smtClean="0">
                <a:cs typeface="Arial" pitchFamily="34" charset="0"/>
              </a:rPr>
              <a:t>-</a:t>
            </a:r>
          </a:p>
          <a:p>
            <a:r>
              <a:rPr lang="ru-RU" sz="1900" b="1" i="1" dirty="0" err="1" smtClean="0">
                <a:cs typeface="Arial" pitchFamily="34" charset="0"/>
              </a:rPr>
              <a:t>щественные</a:t>
            </a:r>
            <a:r>
              <a:rPr lang="ru-RU" sz="1900" b="1" i="1" dirty="0" smtClean="0">
                <a:cs typeface="Arial" pitchFamily="34" charset="0"/>
              </a:rPr>
              <a:t> </a:t>
            </a:r>
            <a:r>
              <a:rPr lang="ru-RU" sz="1900" b="1" i="1" dirty="0">
                <a:cs typeface="Arial" pitchFamily="34" charset="0"/>
              </a:rPr>
              <a:t>права и обязанности супругов </a:t>
            </a:r>
            <a:endParaRPr lang="ru-RU" sz="1900" b="1" i="1" dirty="0" smtClean="0">
              <a:cs typeface="Arial" pitchFamily="34" charset="0"/>
            </a:endParaRPr>
          </a:p>
          <a:p>
            <a:r>
              <a:rPr lang="ru-RU" sz="1900" b="1" i="1" dirty="0" smtClean="0">
                <a:cs typeface="Arial" pitchFamily="34" charset="0"/>
              </a:rPr>
              <a:t>в браке </a:t>
            </a:r>
            <a:r>
              <a:rPr lang="ru-RU" sz="1900" b="1" i="1" dirty="0">
                <a:cs typeface="Arial" pitchFamily="34" charset="0"/>
              </a:rPr>
              <a:t>и (или) в случае его </a:t>
            </a:r>
            <a:r>
              <a:rPr lang="ru-RU" sz="1900" b="1" i="1" dirty="0" smtClean="0">
                <a:cs typeface="Arial" pitchFamily="34" charset="0"/>
              </a:rPr>
              <a:t>расторжения.</a:t>
            </a:r>
          </a:p>
          <a:p>
            <a:endParaRPr lang="ru-RU" sz="400" b="1" i="1" dirty="0" smtClean="0">
              <a:cs typeface="Arial" pitchFamily="34" charset="0"/>
            </a:endParaRPr>
          </a:p>
          <a:p>
            <a:pPr algn="r"/>
            <a:r>
              <a:rPr lang="ru-RU" sz="1900" b="1" i="1" dirty="0" smtClean="0">
                <a:cs typeface="Arial" pitchFamily="34" charset="0"/>
              </a:rPr>
              <a:t>СК РФ, статья 40</a:t>
            </a:r>
            <a:endParaRPr lang="ru-RU" sz="1900" b="1" i="1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628" y="2633889"/>
            <a:ext cx="38971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Брачный договор должен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заверить нотариус.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брачный договор могут быть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включены положения,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касаю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щиеся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как имеющегося, так 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будущего имущества, прав на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содержание.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 flipH="1">
            <a:off x="559767" y="2734405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 flipH="1">
            <a:off x="559765" y="3456843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17138" y="2642285"/>
            <a:ext cx="38971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Брачный договор не может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регу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лировать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личные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неимуществен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отношения, права и обязан-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отношении детей.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может содержать условия, ста-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вящие одного из супругов в явно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неблагоприятное положение.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 flipH="1">
            <a:off x="4609277" y="2742801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 flipH="1">
            <a:off x="4609275" y="4009620"/>
            <a:ext cx="264360" cy="207345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67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9" grpId="0" build="p"/>
      <p:bldP spid="10" grpId="0" animBg="1"/>
      <p:bldP spid="11" grpId="0" animBg="1"/>
      <p:bldP spid="14" grpId="0" build="p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08" y="1419622"/>
            <a:ext cx="1675208" cy="247605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005992" y="411510"/>
            <a:ext cx="5094566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Брачный договор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413768" y="2020920"/>
            <a:ext cx="2318472" cy="2855086"/>
            <a:chOff x="2782455" y="1059408"/>
            <a:chExt cx="3810000" cy="381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455" y="1059408"/>
              <a:ext cx="3810000" cy="3810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35595" y="2673445"/>
              <a:ext cx="1154545" cy="5819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1200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a_DomInoRevObl" pitchFamily="66" charset="-52"/>
                </a:rPr>
                <a:t>Брачный договор</a:t>
              </a:r>
              <a:endParaRPr lang="ru-RU" sz="12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_DomInoRevObl" pitchFamily="66" charset="-52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19588"/>
            <a:ext cx="2489291" cy="1976790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395536" y="987574"/>
            <a:ext cx="2592288" cy="1584175"/>
          </a:xfrm>
          <a:prstGeom prst="cloudCallout">
            <a:avLst>
              <a:gd name="adj1" fmla="val -5001"/>
              <a:gd name="adj2" fmla="val 65681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332" y="1266895"/>
            <a:ext cx="21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Они только о деньгах</a:t>
            </a:r>
          </a:p>
          <a:p>
            <a:r>
              <a:rPr lang="ru-RU" sz="1600" i="1" dirty="0" smtClean="0"/>
              <a:t>и думают.</a:t>
            </a:r>
            <a:endParaRPr lang="ru-RU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4828" y="185167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Заранее к разводу 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готовятся.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07765"/>
            <a:ext cx="1861741" cy="2178269"/>
          </a:xfrm>
          <a:prstGeom prst="rect">
            <a:avLst/>
          </a:prstGeom>
        </p:spPr>
      </p:pic>
      <p:sp>
        <p:nvSpPr>
          <p:cNvPr id="15" name="Выноска-облако 14"/>
          <p:cNvSpPr/>
          <p:nvPr/>
        </p:nvSpPr>
        <p:spPr>
          <a:xfrm>
            <a:off x="5796136" y="848152"/>
            <a:ext cx="2869853" cy="1588293"/>
          </a:xfrm>
          <a:prstGeom prst="cloudCallout">
            <a:avLst>
              <a:gd name="adj1" fmla="val 18948"/>
              <a:gd name="adj2" fmla="val 6251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78507" y="1038773"/>
            <a:ext cx="214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Они серьёзно к </a:t>
            </a:r>
          </a:p>
          <a:p>
            <a:r>
              <a:rPr lang="ru-RU" sz="1600" i="1" dirty="0" smtClean="0"/>
              <a:t>браку относятся.</a:t>
            </a:r>
            <a:endParaRPr lang="ru-RU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0992" y="160040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Семь раз подумают, </a:t>
            </a:r>
            <a:r>
              <a:rPr lang="ru-RU" sz="1600" i="1" dirty="0" err="1">
                <a:solidFill>
                  <a:srgbClr val="002060"/>
                </a:solidFill>
              </a:rPr>
              <a:t>п</a:t>
            </a:r>
            <a:r>
              <a:rPr lang="ru-RU" sz="1600" i="1" dirty="0" err="1" smtClean="0">
                <a:solidFill>
                  <a:srgbClr val="002060"/>
                </a:solidFill>
              </a:rPr>
              <a:t>реж</a:t>
            </a:r>
            <a:r>
              <a:rPr lang="ru-RU" sz="1600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де чем разводиться.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8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  <p:bldP spid="13" grpId="0" uiExpand="1" build="p"/>
      <p:bldP spid="15" grpId="0" animBg="1"/>
      <p:bldP spid="16" grpId="0" build="p"/>
      <p:bldP spid="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04327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Установление происхождения детей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64" y="1653391"/>
            <a:ext cx="2734223" cy="319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0180" y="178898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a_DomInoRevObl" pitchFamily="66" charset="-52"/>
                <a:cs typeface="Arial" pitchFamily="34" charset="0"/>
              </a:rPr>
              <a:t>Мать</a:t>
            </a:r>
            <a:endParaRPr lang="ru-RU" sz="2400" dirty="0">
              <a:latin typeface="a_DomInoRevObl" pitchFamily="66" charset="-5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9257" y="178898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_DomInoRevObl" pitchFamily="66" charset="-52"/>
                <a:cs typeface="Arial" pitchFamily="34" charset="0"/>
              </a:rPr>
              <a:t>Отец</a:t>
            </a:r>
            <a:endParaRPr lang="ru-RU" sz="2400" dirty="0">
              <a:latin typeface="a_DomInoRevObl" pitchFamily="66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98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2031"/>
            <a:ext cx="1729240" cy="345848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04327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Установление происхождения детей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43780"/>
            <a:ext cx="1054192" cy="1346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34" y="1295708"/>
            <a:ext cx="1676146" cy="3352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8776" y="1635646"/>
            <a:ext cx="470644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/>
              <a:t>…материнство </a:t>
            </a:r>
            <a:r>
              <a:rPr lang="ru-RU" sz="1900" b="1" i="1" dirty="0"/>
              <a:t>устанавливается на </a:t>
            </a:r>
            <a:r>
              <a:rPr lang="ru-RU" sz="1900" b="1" i="1" dirty="0" smtClean="0"/>
              <a:t>ос-</a:t>
            </a:r>
          </a:p>
          <a:p>
            <a:r>
              <a:rPr lang="ru-RU" sz="1900" b="1" i="1" dirty="0" err="1" smtClean="0"/>
              <a:t>новании</a:t>
            </a:r>
            <a:r>
              <a:rPr lang="ru-RU" sz="1900" b="1" i="1" dirty="0" smtClean="0"/>
              <a:t> </a:t>
            </a:r>
            <a:r>
              <a:rPr lang="ru-RU" sz="1900" b="1" i="1" dirty="0"/>
              <a:t>документов, </a:t>
            </a:r>
            <a:r>
              <a:rPr lang="ru-RU" sz="1900" b="1" i="1" dirty="0" smtClean="0"/>
              <a:t>подтверждающих </a:t>
            </a:r>
          </a:p>
          <a:p>
            <a:r>
              <a:rPr lang="ru-RU" sz="1900" b="1" i="1" dirty="0" smtClean="0"/>
              <a:t>рождение </a:t>
            </a:r>
            <a:r>
              <a:rPr lang="ru-RU" sz="1900" b="1" i="1" dirty="0"/>
              <a:t>ребенка матерью в </a:t>
            </a:r>
            <a:r>
              <a:rPr lang="ru-RU" sz="1900" b="1" i="1" dirty="0" smtClean="0"/>
              <a:t>медицин-</a:t>
            </a:r>
          </a:p>
          <a:p>
            <a:r>
              <a:rPr lang="ru-RU" sz="1900" b="1" i="1" dirty="0" err="1" smtClean="0"/>
              <a:t>ской</a:t>
            </a:r>
            <a:r>
              <a:rPr lang="ru-RU" sz="1900" b="1" i="1" dirty="0" smtClean="0"/>
              <a:t> </a:t>
            </a:r>
            <a:r>
              <a:rPr lang="ru-RU" sz="1900" b="1" i="1" dirty="0"/>
              <a:t>организации, </a:t>
            </a:r>
            <a:r>
              <a:rPr lang="ru-RU" sz="1900" b="1" i="1" dirty="0" smtClean="0"/>
              <a:t>… </a:t>
            </a:r>
            <a:r>
              <a:rPr lang="ru-RU" sz="1900" b="1" i="1" dirty="0"/>
              <a:t>на основании </a:t>
            </a:r>
            <a:r>
              <a:rPr lang="ru-RU" sz="1900" b="1" i="1" dirty="0" smtClean="0"/>
              <a:t>… </a:t>
            </a:r>
            <a:r>
              <a:rPr lang="ru-RU" sz="1900" b="1" i="1" dirty="0" err="1" smtClean="0"/>
              <a:t>сви</a:t>
            </a:r>
            <a:r>
              <a:rPr lang="ru-RU" sz="1900" b="1" i="1" dirty="0" smtClean="0"/>
              <a:t>-</a:t>
            </a:r>
          </a:p>
          <a:p>
            <a:r>
              <a:rPr lang="ru-RU" sz="1900" b="1" i="1" dirty="0" err="1" smtClean="0"/>
              <a:t>детельских</a:t>
            </a:r>
            <a:r>
              <a:rPr lang="ru-RU" sz="1900" b="1" i="1" dirty="0" smtClean="0"/>
              <a:t> </a:t>
            </a:r>
            <a:r>
              <a:rPr lang="ru-RU" sz="1900" b="1" i="1" dirty="0"/>
              <a:t>показаний или </a:t>
            </a:r>
            <a:r>
              <a:rPr lang="ru-RU" sz="1900" b="1" i="1" dirty="0" smtClean="0"/>
              <a:t>… иных дока-</a:t>
            </a:r>
          </a:p>
          <a:p>
            <a:r>
              <a:rPr lang="ru-RU" sz="1900" b="1" i="1" dirty="0" err="1" smtClean="0"/>
              <a:t>зательств</a:t>
            </a:r>
            <a:r>
              <a:rPr lang="ru-RU" sz="1900" b="1" i="1" dirty="0" smtClean="0"/>
              <a:t>.</a:t>
            </a:r>
          </a:p>
          <a:p>
            <a:endParaRPr lang="ru-RU" sz="400" b="1" i="1" dirty="0"/>
          </a:p>
          <a:p>
            <a:pPr algn="r"/>
            <a:r>
              <a:rPr lang="ru-RU" sz="1900" b="1" i="1" dirty="0" smtClean="0"/>
              <a:t>СК РФ, статья 48, п.1</a:t>
            </a:r>
            <a:endParaRPr lang="ru-RU" sz="1900" b="1" i="1" dirty="0"/>
          </a:p>
        </p:txBody>
      </p:sp>
    </p:spTree>
    <p:extLst>
      <p:ext uri="{BB962C8B-B14F-4D97-AF65-F5344CB8AC3E}">
        <p14:creationId xmlns:p14="http://schemas.microsoft.com/office/powerpoint/2010/main" val="652437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2031"/>
            <a:ext cx="1729240" cy="345848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04327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Установление происхождения детей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34" y="1295708"/>
            <a:ext cx="1676146" cy="3352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8776" y="1635646"/>
            <a:ext cx="4706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/>
              <a:t>Если ребенок родился от лиц, состоящих </a:t>
            </a:r>
            <a:endParaRPr lang="ru-RU" sz="1900" b="1" i="1" dirty="0" smtClean="0"/>
          </a:p>
          <a:p>
            <a:r>
              <a:rPr lang="ru-RU" sz="1900" b="1" i="1" dirty="0" smtClean="0"/>
              <a:t>в </a:t>
            </a:r>
            <a:r>
              <a:rPr lang="ru-RU" sz="1900" b="1" i="1" dirty="0"/>
              <a:t>браке между собой, а также в течение </a:t>
            </a:r>
            <a:endParaRPr lang="ru-RU" sz="1900" b="1" i="1" dirty="0" smtClean="0"/>
          </a:p>
          <a:p>
            <a:r>
              <a:rPr lang="ru-RU" sz="1900" b="1" i="1" dirty="0" smtClean="0"/>
              <a:t>300 </a:t>
            </a:r>
            <a:r>
              <a:rPr lang="ru-RU" sz="1900" b="1" i="1" dirty="0" smtClean="0"/>
              <a:t>дней </a:t>
            </a:r>
            <a:r>
              <a:rPr lang="ru-RU" sz="1900" b="1" i="1" dirty="0"/>
              <a:t>с момента расторжения брака, </a:t>
            </a:r>
            <a:endParaRPr lang="ru-RU" sz="1900" b="1" i="1" dirty="0" smtClean="0"/>
          </a:p>
          <a:p>
            <a:r>
              <a:rPr lang="ru-RU" sz="1900" b="1" i="1" dirty="0" smtClean="0"/>
              <a:t>… </a:t>
            </a:r>
            <a:r>
              <a:rPr lang="ru-RU" sz="1900" b="1" i="1" dirty="0" smtClean="0"/>
              <a:t>или </a:t>
            </a:r>
            <a:r>
              <a:rPr lang="ru-RU" sz="1900" b="1" i="1" dirty="0"/>
              <a:t>с момента смерти супруга </a:t>
            </a:r>
            <a:r>
              <a:rPr lang="ru-RU" sz="1900" b="1" i="1" dirty="0" smtClean="0"/>
              <a:t>мате-</a:t>
            </a:r>
          </a:p>
          <a:p>
            <a:r>
              <a:rPr lang="ru-RU" sz="1900" b="1" i="1" dirty="0" err="1" smtClean="0"/>
              <a:t>ри</a:t>
            </a:r>
            <a:r>
              <a:rPr lang="ru-RU" sz="1900" b="1" i="1" dirty="0" smtClean="0"/>
              <a:t> </a:t>
            </a:r>
            <a:r>
              <a:rPr lang="ru-RU" sz="1900" b="1" i="1" dirty="0"/>
              <a:t>ребенка, отцом ребенка признается </a:t>
            </a:r>
            <a:endParaRPr lang="ru-RU" sz="1900" b="1" i="1" dirty="0" smtClean="0"/>
          </a:p>
          <a:p>
            <a:r>
              <a:rPr lang="ru-RU" sz="1900" b="1" i="1" dirty="0" smtClean="0"/>
              <a:t>супруг </a:t>
            </a:r>
            <a:r>
              <a:rPr lang="ru-RU" sz="1900" b="1" i="1" dirty="0"/>
              <a:t>(бывший супруг) матери, если не </a:t>
            </a:r>
            <a:endParaRPr lang="ru-RU" sz="1900" b="1" i="1" dirty="0" smtClean="0"/>
          </a:p>
          <a:p>
            <a:r>
              <a:rPr lang="ru-RU" sz="1900" b="1" i="1" dirty="0" smtClean="0"/>
              <a:t>доказано </a:t>
            </a:r>
            <a:r>
              <a:rPr lang="ru-RU" sz="1900" b="1" i="1" dirty="0" smtClean="0"/>
              <a:t>иное.</a:t>
            </a:r>
            <a:endParaRPr lang="ru-RU" sz="1900" b="1" i="1" dirty="0"/>
          </a:p>
          <a:p>
            <a:endParaRPr lang="ru-RU" sz="400" b="1" i="1" dirty="0"/>
          </a:p>
          <a:p>
            <a:pPr algn="r"/>
            <a:r>
              <a:rPr lang="ru-RU" sz="1900" b="1" i="1" dirty="0" smtClean="0"/>
              <a:t>СК РФ, статья 48, п.2</a:t>
            </a:r>
            <a:endParaRPr lang="ru-RU" sz="19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06" y="3301328"/>
            <a:ext cx="1054192" cy="13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1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2031"/>
            <a:ext cx="1729240" cy="345848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04327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Установление происхождения детей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48" y="3363839"/>
            <a:ext cx="1054192" cy="1346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34" y="1295708"/>
            <a:ext cx="1676146" cy="33522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2655" y="1635646"/>
            <a:ext cx="4104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/>
              <a:t>Если родители не состояли в браке:</a:t>
            </a:r>
            <a:endParaRPr lang="ru-RU" sz="19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12695" y="2092468"/>
            <a:ext cx="3919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совместному заявлению в ЗАГС </a:t>
            </a:r>
          </a:p>
          <a:p>
            <a:r>
              <a:rPr lang="ru-RU" i="1" dirty="0" smtClean="0"/>
              <a:t>о признании отцовства;</a:t>
            </a:r>
          </a:p>
          <a:p>
            <a:endParaRPr lang="ru-RU" sz="800" i="1" dirty="0" smtClean="0"/>
          </a:p>
          <a:p>
            <a:r>
              <a:rPr lang="ru-RU" i="1" dirty="0" smtClean="0"/>
              <a:t>в судебном порядке по заявлению </a:t>
            </a:r>
          </a:p>
          <a:p>
            <a:r>
              <a:rPr lang="ru-RU" i="1" dirty="0" smtClean="0"/>
              <a:t>одного из родителей или </a:t>
            </a:r>
            <a:r>
              <a:rPr lang="ru-RU" i="1" dirty="0" err="1" smtClean="0"/>
              <a:t>факти</a:t>
            </a:r>
            <a:r>
              <a:rPr lang="ru-RU" i="1" dirty="0" smtClean="0"/>
              <a:t>-</a:t>
            </a:r>
          </a:p>
          <a:p>
            <a:r>
              <a:rPr lang="ru-RU" i="1" dirty="0" err="1" smtClean="0"/>
              <a:t>ческого</a:t>
            </a:r>
            <a:r>
              <a:rPr lang="ru-RU" i="1" dirty="0" smtClean="0"/>
              <a:t> воспитателя;</a:t>
            </a:r>
          </a:p>
          <a:p>
            <a:endParaRPr lang="ru-RU" sz="800" i="1" dirty="0" smtClean="0"/>
          </a:p>
          <a:p>
            <a:r>
              <a:rPr lang="ru-RU" i="1" dirty="0" smtClean="0"/>
              <a:t>в судебном порядке по заявлению </a:t>
            </a:r>
          </a:p>
          <a:p>
            <a:r>
              <a:rPr lang="ru-RU" i="1" dirty="0" smtClean="0"/>
              <a:t>ребёнка (по достижению совершен-</a:t>
            </a:r>
          </a:p>
          <a:p>
            <a:r>
              <a:rPr lang="ru-RU" i="1" dirty="0" err="1"/>
              <a:t>н</a:t>
            </a:r>
            <a:r>
              <a:rPr lang="ru-RU" i="1" dirty="0" err="1" smtClean="0"/>
              <a:t>олетия</a:t>
            </a:r>
            <a:r>
              <a:rPr lang="ru-RU" i="1" dirty="0" smtClean="0"/>
              <a:t>).</a:t>
            </a:r>
            <a:endParaRPr lang="ru-RU" i="1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 flipH="1">
            <a:off x="2525268" y="2202971"/>
            <a:ext cx="216024" cy="207346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 flipH="1">
            <a:off x="2525268" y="2868181"/>
            <a:ext cx="216024" cy="207346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 flipH="1">
            <a:off x="2521318" y="3814934"/>
            <a:ext cx="216024" cy="207346"/>
          </a:xfrm>
          <a:prstGeom prst="triangl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4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87" y="627534"/>
            <a:ext cx="3438045" cy="4022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1151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Каждый имеет право на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неприкосновен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-</a:t>
            </a:r>
          </a:p>
          <a:p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ность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частной жизни, личную и семейную </a:t>
            </a:r>
            <a:endParaRPr lang="ru-RU" sz="2000" b="1" i="1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тайну…</a:t>
            </a:r>
          </a:p>
          <a:p>
            <a:pPr algn="r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Конституция РФ, ст. 23, п 1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7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2031"/>
            <a:ext cx="1729240" cy="345848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04327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Установление происхождения детей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48" y="3363839"/>
            <a:ext cx="1054192" cy="1346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2655" y="1707654"/>
            <a:ext cx="60077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/>
              <a:t>В случае рождения ребенка у матери, не состоящей </a:t>
            </a:r>
            <a:endParaRPr lang="ru-RU" sz="1900" b="1" i="1" dirty="0" smtClean="0"/>
          </a:p>
          <a:p>
            <a:r>
              <a:rPr lang="ru-RU" sz="1900" b="1" i="1" dirty="0" smtClean="0"/>
              <a:t>в </a:t>
            </a:r>
            <a:r>
              <a:rPr lang="ru-RU" sz="1900" b="1" i="1" dirty="0"/>
              <a:t>браке, при отсутствии совместного заявления </a:t>
            </a:r>
            <a:endParaRPr lang="ru-RU" sz="1900" b="1" i="1" dirty="0" smtClean="0"/>
          </a:p>
          <a:p>
            <a:r>
              <a:rPr lang="ru-RU" sz="1900" b="1" i="1" dirty="0" smtClean="0"/>
              <a:t>родителей </a:t>
            </a:r>
            <a:r>
              <a:rPr lang="ru-RU" sz="1900" b="1" i="1" dirty="0"/>
              <a:t>или при отсутствии решения суда об </a:t>
            </a:r>
            <a:endParaRPr lang="ru-RU" sz="1900" b="1" i="1" dirty="0" smtClean="0"/>
          </a:p>
          <a:p>
            <a:r>
              <a:rPr lang="ru-RU" sz="1900" b="1" i="1" dirty="0" smtClean="0"/>
              <a:t>установлении </a:t>
            </a:r>
            <a:r>
              <a:rPr lang="ru-RU" sz="1900" b="1" i="1" dirty="0"/>
              <a:t>отцовства фамилия отца ребенка в </a:t>
            </a:r>
            <a:endParaRPr lang="ru-RU" sz="1900" b="1" i="1" dirty="0" smtClean="0"/>
          </a:p>
          <a:p>
            <a:r>
              <a:rPr lang="ru-RU" sz="1900" b="1" i="1" dirty="0" smtClean="0"/>
              <a:t>книге </a:t>
            </a:r>
            <a:r>
              <a:rPr lang="ru-RU" sz="1900" b="1" i="1" dirty="0"/>
              <a:t>записей рождений записывается по фамилии </a:t>
            </a:r>
            <a:endParaRPr lang="ru-RU" sz="1900" b="1" i="1" dirty="0" smtClean="0"/>
          </a:p>
          <a:p>
            <a:r>
              <a:rPr lang="ru-RU" sz="1900" b="1" i="1" dirty="0" smtClean="0"/>
              <a:t>матери</a:t>
            </a:r>
            <a:r>
              <a:rPr lang="ru-RU" sz="1900" b="1" i="1" dirty="0"/>
              <a:t>, имя и отчество отца </a:t>
            </a:r>
            <a:r>
              <a:rPr lang="ru-RU" sz="1900" b="1" i="1" dirty="0" smtClean="0"/>
              <a:t>ребенка – </a:t>
            </a:r>
            <a:r>
              <a:rPr lang="ru-RU" sz="1900" b="1" i="1" dirty="0"/>
              <a:t>по ее </a:t>
            </a:r>
            <a:endParaRPr lang="ru-RU" sz="1900" b="1" i="1" dirty="0" smtClean="0"/>
          </a:p>
          <a:p>
            <a:r>
              <a:rPr lang="ru-RU" sz="1900" b="1" i="1" dirty="0" smtClean="0"/>
              <a:t>указанию.</a:t>
            </a:r>
          </a:p>
          <a:p>
            <a:endParaRPr lang="ru-RU" sz="400" b="1" i="1" dirty="0"/>
          </a:p>
          <a:p>
            <a:pPr algn="r"/>
            <a:r>
              <a:rPr lang="ru-RU" sz="1900" b="1" i="1" dirty="0" smtClean="0"/>
              <a:t>СК РФ, статья 51, п. 3</a:t>
            </a:r>
            <a:endParaRPr lang="ru-RU" sz="1900" b="1" i="1" dirty="0"/>
          </a:p>
        </p:txBody>
      </p:sp>
    </p:spTree>
    <p:extLst>
      <p:ext uri="{BB962C8B-B14F-4D97-AF65-F5344CB8AC3E}">
        <p14:creationId xmlns:p14="http://schemas.microsoft.com/office/powerpoint/2010/main" val="2379076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151" y="113159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Ребёнок имеет право жить в семье.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9582"/>
            <a:ext cx="1330671" cy="1556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23" y="1059582"/>
            <a:ext cx="1370544" cy="1512167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2124922" y="181566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Ребёнок может быть изъят из семьи </a:t>
            </a: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лишь в исключительных случаях.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1094" y="2859782"/>
            <a:ext cx="478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Ребёнок имеет право знать, кто его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родители.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1094" y="3808080"/>
            <a:ext cx="504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Ребёнок имеет право общаться со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ими родителями и их родственниками.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" y="2787774"/>
            <a:ext cx="3352984" cy="17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1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10" grpId="0" build="p"/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5" y="987574"/>
            <a:ext cx="2158836" cy="3808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1131590"/>
            <a:ext cx="63367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/>
              <a:t>Защита прав и законных интересов ребенка </a:t>
            </a:r>
            <a:r>
              <a:rPr lang="ru-RU" sz="1900" b="1" i="1" dirty="0" err="1" smtClean="0"/>
              <a:t>осущест</a:t>
            </a:r>
            <a:r>
              <a:rPr lang="ru-RU" sz="1900" b="1" i="1" dirty="0" smtClean="0"/>
              <a:t>-</a:t>
            </a:r>
          </a:p>
          <a:p>
            <a:r>
              <a:rPr lang="ru-RU" sz="1900" b="1" i="1" dirty="0" err="1" smtClean="0"/>
              <a:t>вляется</a:t>
            </a:r>
            <a:r>
              <a:rPr lang="ru-RU" sz="1900" b="1" i="1" dirty="0" smtClean="0"/>
              <a:t> родителями (лицами, их заменяющими), а в </a:t>
            </a:r>
          </a:p>
          <a:p>
            <a:r>
              <a:rPr lang="ru-RU" sz="1900" b="1" i="1" dirty="0" smtClean="0"/>
              <a:t>случаях, предусмотренных настоящим Кодексом, </a:t>
            </a:r>
          </a:p>
          <a:p>
            <a:r>
              <a:rPr lang="ru-RU" sz="1900" b="1" i="1" dirty="0" smtClean="0"/>
              <a:t>органом опеки и попечительства, прокурором и судом.</a:t>
            </a:r>
          </a:p>
          <a:p>
            <a:endParaRPr lang="ru-RU" sz="400" b="1" i="1" dirty="0" smtClean="0"/>
          </a:p>
          <a:p>
            <a:pPr algn="r"/>
            <a:r>
              <a:rPr lang="ru-RU" sz="1900" b="1" i="1" dirty="0" smtClean="0"/>
              <a:t>СК РФ, статья 56, п.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0456" y="2955655"/>
            <a:ext cx="63367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/>
              <a:t>Ребенок имеет право на защиту от злоупотреблений </a:t>
            </a:r>
            <a:endParaRPr lang="ru-RU" sz="1900" b="1" i="1" dirty="0" smtClean="0"/>
          </a:p>
          <a:p>
            <a:r>
              <a:rPr lang="ru-RU" sz="1900" b="1" i="1" dirty="0" smtClean="0"/>
              <a:t>со </a:t>
            </a:r>
            <a:r>
              <a:rPr lang="ru-RU" sz="1900" b="1" i="1" dirty="0"/>
              <a:t>стороны родителей (лиц, их заменяющих</a:t>
            </a:r>
            <a:r>
              <a:rPr lang="ru-RU" sz="1900" b="1" i="1" dirty="0" smtClean="0"/>
              <a:t>).</a:t>
            </a:r>
          </a:p>
          <a:p>
            <a:r>
              <a:rPr lang="ru-RU" sz="1900" b="1" i="1" dirty="0" smtClean="0"/>
              <a:t>… </a:t>
            </a:r>
            <a:r>
              <a:rPr lang="ru-RU" sz="1900" b="1" i="1" dirty="0"/>
              <a:t>ребенок вправе самостоятельно обращаться </a:t>
            </a:r>
            <a:r>
              <a:rPr lang="ru-RU" sz="1900" b="1" i="1" dirty="0" smtClean="0"/>
              <a:t>… в </a:t>
            </a:r>
          </a:p>
          <a:p>
            <a:r>
              <a:rPr lang="ru-RU" sz="1900" b="1" i="1" dirty="0" smtClean="0"/>
              <a:t>орган </a:t>
            </a:r>
            <a:r>
              <a:rPr lang="ru-RU" sz="1900" b="1" i="1" dirty="0"/>
              <a:t>опеки и попечительства, а по достижении </a:t>
            </a:r>
            <a:endParaRPr lang="ru-RU" sz="1900" b="1" i="1" dirty="0" smtClean="0"/>
          </a:p>
          <a:p>
            <a:r>
              <a:rPr lang="ru-RU" sz="1900" b="1" i="1" dirty="0" smtClean="0"/>
              <a:t>возраста 14 лет </a:t>
            </a:r>
            <a:r>
              <a:rPr lang="ru-RU" sz="1900" b="1" i="1" dirty="0"/>
              <a:t>в суд</a:t>
            </a:r>
            <a:r>
              <a:rPr lang="ru-RU" sz="1900" b="1" i="1" dirty="0" smtClean="0"/>
              <a:t>.</a:t>
            </a:r>
            <a:endParaRPr lang="ru-RU" sz="400" b="1" i="1" dirty="0"/>
          </a:p>
          <a:p>
            <a:pPr algn="r"/>
            <a:r>
              <a:rPr lang="ru-RU" sz="1900" b="1" i="1" dirty="0" smtClean="0"/>
              <a:t>СК РФ, статья 56, п. 1</a:t>
            </a:r>
          </a:p>
        </p:txBody>
      </p:sp>
    </p:spTree>
    <p:extLst>
      <p:ext uri="{BB962C8B-B14F-4D97-AF65-F5344CB8AC3E}">
        <p14:creationId xmlns:p14="http://schemas.microsoft.com/office/powerpoint/2010/main" val="3523925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1282"/>
            <a:ext cx="1800200" cy="3830629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971600" y="1131590"/>
            <a:ext cx="4536504" cy="1800066"/>
          </a:xfrm>
          <a:prstGeom prst="wedgeRoundRectCallout">
            <a:avLst>
              <a:gd name="adj1" fmla="val 60587"/>
              <a:gd name="adj2" fmla="val -14454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900" i="1" dirty="0" smtClean="0">
                <a:solidFill>
                  <a:schemeClr val="tx1"/>
                </a:solidFill>
              </a:rPr>
              <a:t>Мне уже исполнилось 10 лет. </a:t>
            </a:r>
          </a:p>
          <a:p>
            <a:pPr marL="85725"/>
            <a:endParaRPr lang="ru-RU" sz="400" i="1" dirty="0" smtClean="0">
              <a:solidFill>
                <a:schemeClr val="tx1"/>
              </a:solidFill>
            </a:endParaRPr>
          </a:p>
          <a:p>
            <a:pPr marL="85725"/>
            <a:r>
              <a:rPr lang="ru-RU" sz="1900" i="1" dirty="0" smtClean="0">
                <a:solidFill>
                  <a:schemeClr val="tx1"/>
                </a:solidFill>
              </a:rPr>
              <a:t>Моё мнение обязаны выслушать, если </a:t>
            </a:r>
          </a:p>
          <a:p>
            <a:pPr marL="85725"/>
            <a:r>
              <a:rPr lang="ru-RU" sz="1900" i="1" dirty="0" smtClean="0">
                <a:solidFill>
                  <a:schemeClr val="tx1"/>
                </a:solidFill>
              </a:rPr>
              <a:t>речь идёт о моей фамилии, о том, с </a:t>
            </a:r>
          </a:p>
          <a:p>
            <a:pPr marL="85725"/>
            <a:r>
              <a:rPr lang="ru-RU" sz="1900" i="1" dirty="0" smtClean="0">
                <a:solidFill>
                  <a:schemeClr val="tx1"/>
                </a:solidFill>
              </a:rPr>
              <a:t>кем я буду жить.</a:t>
            </a:r>
          </a:p>
          <a:p>
            <a:pPr marL="85725"/>
            <a:endParaRPr lang="ru-RU" sz="400" i="1" dirty="0" smtClean="0">
              <a:solidFill>
                <a:schemeClr val="tx1"/>
              </a:solidFill>
            </a:endParaRPr>
          </a:p>
          <a:p>
            <a:pPr marL="85725"/>
            <a:r>
              <a:rPr lang="ru-RU" sz="1900" i="1" dirty="0" smtClean="0">
                <a:solidFill>
                  <a:schemeClr val="tx1"/>
                </a:solidFill>
              </a:rPr>
              <a:t>Обо всём, что касается моей жизни!</a:t>
            </a:r>
            <a:endParaRPr lang="ru-RU" sz="1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85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98" y="1275606"/>
            <a:ext cx="2813039" cy="24350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739">
            <a:off x="6864239" y="2689150"/>
            <a:ext cx="1693904" cy="107192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4" y="1077978"/>
            <a:ext cx="3073772" cy="27959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96692"/>
            <a:ext cx="1391584" cy="102846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12907" y="2414623"/>
            <a:ext cx="1080120" cy="1518459"/>
            <a:chOff x="4103947" y="1275606"/>
            <a:chExt cx="2828636" cy="373454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947" y="1398992"/>
              <a:ext cx="1805579" cy="361115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434" y="1275606"/>
              <a:ext cx="1851149" cy="3702298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07" y="2208348"/>
            <a:ext cx="751148" cy="15022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544" y="422793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_DomInoRevObl" pitchFamily="66" charset="-52"/>
              </a:rPr>
              <a:t>Имущество родителей</a:t>
            </a:r>
            <a:endParaRPr lang="ru-RU" sz="2400" dirty="0">
              <a:latin typeface="a_DomInoRevObl" pitchFamily="66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80" y="2959495"/>
            <a:ext cx="601964" cy="1016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69" y="3448546"/>
            <a:ext cx="617493" cy="6946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81442" y="422793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_DomInoRevObl" pitchFamily="66" charset="-52"/>
              </a:rPr>
              <a:t>Имущество детей</a:t>
            </a:r>
            <a:endParaRPr lang="ru-RU" sz="2400" dirty="0">
              <a:latin typeface="a_DomInoRevObl" pitchFamily="66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116308"/>
            <a:ext cx="2958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Дети и родители 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ют права собственности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 имущество друг друга.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2211710"/>
            <a:ext cx="2958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Родители обязаны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содержать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несовер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шеннолетних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детей.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3363838"/>
            <a:ext cx="2958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Несовершеннолетние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дети имеют право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зоваться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имуществом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родителей.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57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 build="p"/>
      <p:bldP spid="22" grpId="0" build="p"/>
      <p:bldP spid="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и обязанности родителей и детей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6" y="1591306"/>
            <a:ext cx="1352608" cy="2705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24460"/>
            <a:ext cx="936104" cy="1580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11" y="1329042"/>
            <a:ext cx="1501481" cy="3355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0762"/>
            <a:ext cx="1616708" cy="323341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540561" y="1055311"/>
            <a:ext cx="1659424" cy="1152128"/>
            <a:chOff x="4389057" y="1526428"/>
            <a:chExt cx="2019464" cy="140274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424745" y="1553647"/>
              <a:ext cx="1962147" cy="1375527"/>
              <a:chOff x="4424745" y="1553647"/>
              <a:chExt cx="1962147" cy="1375527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4424745" y="1553647"/>
                <a:ext cx="1962147" cy="1324756"/>
              </a:xfrm>
              <a:prstGeom prst="rect">
                <a:avLst/>
              </a:prstGeom>
              <a:solidFill>
                <a:srgbClr val="B3FFFF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4424745" y="1590292"/>
                <a:ext cx="1962147" cy="1338882"/>
                <a:chOff x="3782639" y="-724553"/>
                <a:chExt cx="2184648" cy="1512068"/>
              </a:xfrm>
            </p:grpSpPr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1591" b="88864" l="11944" r="89444">
                              <a14:foregroundMark x1="61667" y1="30227" x2="61667" y2="30227"/>
                              <a14:foregroundMark x1="47778" y1="22727" x2="47778" y2="22727"/>
                              <a14:foregroundMark x1="43333" y1="22727" x2="43333" y2="22727"/>
                              <a14:foregroundMark x1="38333" y1="23636" x2="38333" y2="23636"/>
                              <a14:foregroundMark x1="35278" y1="25909" x2="35278" y2="25909"/>
                              <a14:foregroundMark x1="33333" y1="27500" x2="33333" y2="27500"/>
                              <a14:foregroundMark x1="44444" y1="26818" x2="44444" y2="26818"/>
                              <a14:foregroundMark x1="54167" y1="31591" x2="54167" y2="31591"/>
                              <a14:foregroundMark x1="61944" y1="33182" x2="63611" y2="34773"/>
                              <a14:foregroundMark x1="66667" y1="36818" x2="69722" y2="38409"/>
                              <a14:foregroundMark x1="76389" y1="46136" x2="76944" y2="47045"/>
                              <a14:foregroundMark x1="76667" y1="49318" x2="75833" y2="55909"/>
                              <a14:foregroundMark x1="73056" y1="60000" x2="73056" y2="60000"/>
                              <a14:foregroundMark x1="40833" y1="48864" x2="40833" y2="48864"/>
                              <a14:foregroundMark x1="26944" y1="48182" x2="26944" y2="48182"/>
                              <a14:foregroundMark x1="36389" y1="61364" x2="36389" y2="61364"/>
                              <a14:foregroundMark x1="72993" y1="29305" x2="72993" y2="2930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42" t="10876" r="6430" b="10956"/>
                <a:stretch/>
              </p:blipFill>
              <p:spPr>
                <a:xfrm>
                  <a:off x="4704987" y="-724553"/>
                  <a:ext cx="1262300" cy="1477418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2000" b="98500" l="6322" r="84483">
                              <a14:foregroundMark x1="55747" y1="85500" x2="55747" y2="85500"/>
                              <a14:foregroundMark x1="43678" y1="89000" x2="43678" y2="89000"/>
                              <a14:foregroundMark x1="48851" y1="94500" x2="48851" y2="94500"/>
                              <a14:foregroundMark x1="54598" y1="93000" x2="54598" y2="93000"/>
                              <a14:foregroundMark x1="47126" y1="93500" x2="47126" y2="93500"/>
                              <a14:foregroundMark x1="54023" y1="94000" x2="54023" y2="94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29" r="6113"/>
                <a:stretch/>
              </p:blipFill>
              <p:spPr>
                <a:xfrm>
                  <a:off x="3782639" y="-710279"/>
                  <a:ext cx="1160494" cy="14977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5" name="Рамка 14"/>
            <p:cNvSpPr/>
            <p:nvPr/>
          </p:nvSpPr>
          <p:spPr>
            <a:xfrm>
              <a:off x="4389057" y="1526428"/>
              <a:ext cx="2019464" cy="1402746"/>
            </a:xfrm>
            <a:prstGeom prst="frame">
              <a:avLst>
                <a:gd name="adj1" fmla="val 2977"/>
              </a:avLst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 w="95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" name="Скругленная прямоугольная выноска 17"/>
          <p:cNvSpPr/>
          <p:nvPr/>
        </p:nvSpPr>
        <p:spPr>
          <a:xfrm>
            <a:off x="2918696" y="1046583"/>
            <a:ext cx="3240360" cy="1160855"/>
          </a:xfrm>
          <a:prstGeom prst="wedgeRoundRectCallout">
            <a:avLst>
              <a:gd name="adj1" fmla="val -65800"/>
              <a:gd name="adj2" fmla="val -1608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ru-RU" sz="1900" i="1" dirty="0" smtClean="0">
                <a:solidFill>
                  <a:schemeClr val="tx1"/>
                </a:solidFill>
              </a:rPr>
              <a:t>Наши родители нужда-</a:t>
            </a:r>
          </a:p>
          <a:p>
            <a:pPr marL="85725" algn="ctr"/>
            <a:r>
              <a:rPr lang="ru-RU" sz="1900" i="1" dirty="0" err="1" smtClean="0">
                <a:solidFill>
                  <a:schemeClr val="tx1"/>
                </a:solidFill>
              </a:rPr>
              <a:t>ются</a:t>
            </a:r>
            <a:r>
              <a:rPr lang="ru-RU" sz="1900" i="1" dirty="0" smtClean="0">
                <a:solidFill>
                  <a:schemeClr val="tx1"/>
                </a:solidFill>
              </a:rPr>
              <a:t> в нашей поддержке.</a:t>
            </a:r>
            <a:endParaRPr lang="ru-RU" sz="1900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879" y="2411110"/>
            <a:ext cx="590465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>
                <a:solidFill>
                  <a:srgbClr val="002060"/>
                </a:solidFill>
              </a:rPr>
              <a:t>Статья 87. </a:t>
            </a:r>
            <a:r>
              <a:rPr lang="ru-RU" sz="1900" b="1" i="1" dirty="0"/>
              <a:t>Обязанности совершеннолетних детей </a:t>
            </a:r>
            <a:endParaRPr lang="ru-RU" sz="1900" b="1" i="1" dirty="0" smtClean="0"/>
          </a:p>
          <a:p>
            <a:r>
              <a:rPr lang="ru-RU" sz="1900" b="1" i="1" dirty="0" smtClean="0"/>
              <a:t>по </a:t>
            </a:r>
            <a:r>
              <a:rPr lang="ru-RU" sz="1900" b="1" i="1" dirty="0"/>
              <a:t>содержанию </a:t>
            </a:r>
            <a:r>
              <a:rPr lang="ru-RU" sz="1900" b="1" i="1" dirty="0" smtClean="0"/>
              <a:t>родителей</a:t>
            </a:r>
          </a:p>
          <a:p>
            <a:endParaRPr lang="ru-RU" sz="800" b="1" i="1" dirty="0" smtClean="0"/>
          </a:p>
          <a:p>
            <a:r>
              <a:rPr lang="ru-RU" sz="1900" i="1" dirty="0" smtClean="0">
                <a:solidFill>
                  <a:srgbClr val="002060"/>
                </a:solidFill>
              </a:rPr>
              <a:t>Статья </a:t>
            </a:r>
            <a:r>
              <a:rPr lang="ru-RU" sz="1900" i="1" dirty="0">
                <a:solidFill>
                  <a:srgbClr val="002060"/>
                </a:solidFill>
              </a:rPr>
              <a:t>93. </a:t>
            </a:r>
            <a:r>
              <a:rPr lang="ru-RU" sz="1900" b="1" i="1" dirty="0"/>
              <a:t>Обязанности братьев и сестер по </a:t>
            </a:r>
            <a:endParaRPr lang="ru-RU" sz="1900" b="1" i="1" dirty="0" smtClean="0"/>
          </a:p>
          <a:p>
            <a:r>
              <a:rPr lang="ru-RU" sz="1900" b="1" i="1" dirty="0" smtClean="0"/>
              <a:t>содержанию </a:t>
            </a:r>
            <a:r>
              <a:rPr lang="ru-RU" sz="1900" b="1" i="1" dirty="0"/>
              <a:t>своих несовершеннолетних </a:t>
            </a:r>
            <a:r>
              <a:rPr lang="ru-RU" sz="1900" b="1" i="1" dirty="0" smtClean="0"/>
              <a:t>… </a:t>
            </a:r>
            <a:r>
              <a:rPr lang="ru-RU" sz="1900" b="1" i="1" dirty="0"/>
              <a:t>братьев </a:t>
            </a:r>
            <a:endParaRPr lang="ru-RU" sz="1900" b="1" i="1" dirty="0" smtClean="0"/>
          </a:p>
          <a:p>
            <a:r>
              <a:rPr lang="ru-RU" sz="1900" b="1" i="1" dirty="0" smtClean="0"/>
              <a:t>и сестер</a:t>
            </a:r>
          </a:p>
          <a:p>
            <a:endParaRPr lang="ru-RU" sz="800" b="1" i="1" dirty="0" smtClean="0"/>
          </a:p>
          <a:p>
            <a:r>
              <a:rPr lang="ru-RU" sz="1900" i="1" dirty="0">
                <a:solidFill>
                  <a:srgbClr val="002060"/>
                </a:solidFill>
              </a:rPr>
              <a:t>Статья 95. </a:t>
            </a:r>
            <a:r>
              <a:rPr lang="ru-RU" sz="1900" b="1" i="1" dirty="0"/>
              <a:t>Обязанность внуков содержать </a:t>
            </a:r>
            <a:endParaRPr lang="ru-RU" sz="1900" b="1" i="1" dirty="0" smtClean="0"/>
          </a:p>
          <a:p>
            <a:r>
              <a:rPr lang="ru-RU" sz="1900" b="1" i="1" dirty="0" smtClean="0"/>
              <a:t>дедушку </a:t>
            </a:r>
            <a:r>
              <a:rPr lang="ru-RU" sz="1900" b="1" i="1" dirty="0"/>
              <a:t>и бабушку</a:t>
            </a:r>
          </a:p>
        </p:txBody>
      </p:sp>
    </p:spTree>
    <p:extLst>
      <p:ext uri="{BB962C8B-B14F-4D97-AF65-F5344CB8AC3E}">
        <p14:creationId xmlns:p14="http://schemas.microsoft.com/office/powerpoint/2010/main" val="1362896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1520" y="411510"/>
            <a:ext cx="8640960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Устройство детей, оставшихся без попечения родителей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59782"/>
            <a:ext cx="1168673" cy="1506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7574"/>
            <a:ext cx="1440160" cy="3485893"/>
          </a:xfrm>
          <a:prstGeom prst="rect">
            <a:avLst/>
          </a:prstGeom>
        </p:spPr>
      </p:pic>
      <p:sp>
        <p:nvSpPr>
          <p:cNvPr id="8" name="Стрелка вправо с вырезом 7"/>
          <p:cNvSpPr/>
          <p:nvPr/>
        </p:nvSpPr>
        <p:spPr>
          <a:xfrm rot="10800000">
            <a:off x="2915817" y="1563638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0800000" flipV="1">
            <a:off x="2924187" y="3373545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0800000" flipH="1">
            <a:off x="6114635" y="1563638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0800000" flipH="1" flipV="1">
            <a:off x="6114635" y="3365854"/>
            <a:ext cx="242032" cy="494348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171" r="4002" b="6972"/>
          <a:stretch/>
        </p:blipFill>
        <p:spPr>
          <a:xfrm>
            <a:off x="6676841" y="3048826"/>
            <a:ext cx="1711583" cy="112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0"/>
          <a:stretch/>
        </p:blipFill>
        <p:spPr>
          <a:xfrm>
            <a:off x="755576" y="3048826"/>
            <a:ext cx="1708639" cy="112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>
          <a:xfrm>
            <a:off x="6672975" y="1145254"/>
            <a:ext cx="1714807" cy="112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45253"/>
            <a:ext cx="1692660" cy="112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55576" y="2345701"/>
            <a:ext cx="1692660" cy="37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Усыновление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296" y="4227935"/>
            <a:ext cx="1692660" cy="37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Опека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4520" y="234706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Приёмная семья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8303" y="4227934"/>
            <a:ext cx="1692660" cy="37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Детский дом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76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2754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23528" y="163564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glow rad="127000">
                    <a:schemeClr val="bg1"/>
                  </a:glow>
                </a:effectLst>
                <a:latin typeface="a_DomInoRevObl" pitchFamily="66" charset="-52"/>
              </a:rPr>
              <a:t>Семейный Кодекс создаёт правовую </a:t>
            </a:r>
          </a:p>
          <a:p>
            <a:pPr algn="ctr"/>
            <a:r>
              <a:rPr lang="ru-RU" sz="3200" dirty="0" smtClean="0">
                <a:effectLst>
                  <a:glow rad="127000">
                    <a:schemeClr val="bg1"/>
                  </a:glow>
                </a:effectLst>
                <a:latin typeface="a_DomInoRevObl" pitchFamily="66" charset="-52"/>
              </a:rPr>
              <a:t>основу для защиты законных </a:t>
            </a:r>
          </a:p>
          <a:p>
            <a:pPr algn="ctr"/>
            <a:r>
              <a:rPr lang="ru-RU" sz="3200" dirty="0" smtClean="0">
                <a:effectLst>
                  <a:glow rad="127000">
                    <a:schemeClr val="bg1"/>
                  </a:glow>
                </a:effectLst>
                <a:latin typeface="a_DomInoRevObl" pitchFamily="66" charset="-52"/>
              </a:rPr>
              <a:t>интересов всех членов семьи.</a:t>
            </a:r>
            <a:endParaRPr lang="ru-RU" sz="3200" dirty="0">
              <a:effectLst>
                <a:glow rad="127000">
                  <a:schemeClr val="bg1"/>
                </a:glow>
              </a:effectLst>
              <a:latin typeface="a_DomInoRevObl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8619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11510"/>
            <a:ext cx="259689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0" y="415854"/>
            <a:ext cx="597536" cy="519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41151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Конституционные и гражданские права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человека не зависят от его семейного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положения.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0" y="3264535"/>
            <a:ext cx="4608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 i="1">
                <a:solidFill>
                  <a:schemeClr val="bg2">
                    <a:lumMod val="10000"/>
                  </a:schemeClr>
                </a:solidFill>
                <a:cs typeface="Arial" pitchFamily="34" charset="0"/>
              </a:defRPr>
            </a:lvl1pPr>
          </a:lstStyle>
          <a:p>
            <a:r>
              <a:rPr lang="ru-RU" dirty="0"/>
              <a:t>Каждый из супругов свободен в выборе </a:t>
            </a:r>
          </a:p>
          <a:p>
            <a:r>
              <a:rPr lang="ru-RU" dirty="0"/>
              <a:t>рода занятий, профессии, мест пре-</a:t>
            </a:r>
          </a:p>
          <a:p>
            <a:r>
              <a:rPr lang="ru-RU" dirty="0" err="1"/>
              <a:t>бывания</a:t>
            </a:r>
            <a:r>
              <a:rPr lang="ru-RU" dirty="0"/>
              <a:t> и жительства.</a:t>
            </a:r>
          </a:p>
          <a:p>
            <a:pPr algn="r"/>
            <a:r>
              <a:rPr lang="ru-RU" dirty="0"/>
              <a:t>СК РФ, ст. 31, п.1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550354"/>
            <a:ext cx="2089546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5" y="1363192"/>
            <a:ext cx="1574497" cy="17425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2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412" y="1075364"/>
            <a:ext cx="3657607" cy="365760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11510"/>
            <a:ext cx="259689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0" y="415854"/>
            <a:ext cx="597536" cy="519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41151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Конституционные и гражданские права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человека не зависят от его семейного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положения.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787774"/>
            <a:ext cx="4608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 i="1">
                <a:solidFill>
                  <a:schemeClr val="bg2">
                    <a:lumMod val="10000"/>
                  </a:schemeClr>
                </a:solidFill>
                <a:cs typeface="Arial" pitchFamily="34" charset="0"/>
              </a:defRPr>
            </a:lvl1pPr>
          </a:lstStyle>
          <a:p>
            <a:r>
              <a:rPr lang="ru-RU" dirty="0"/>
              <a:t>Семейное законодательство исходит </a:t>
            </a:r>
          </a:p>
          <a:p>
            <a:r>
              <a:rPr lang="ru-RU" dirty="0"/>
              <a:t>из … недопустимости произвольного </a:t>
            </a:r>
          </a:p>
          <a:p>
            <a:r>
              <a:rPr lang="ru-RU" dirty="0"/>
              <a:t>вмешательства кого-либо в дела </a:t>
            </a:r>
          </a:p>
          <a:p>
            <a:r>
              <a:rPr lang="ru-RU" dirty="0"/>
              <a:t>семьи …</a:t>
            </a:r>
          </a:p>
          <a:p>
            <a:pPr algn="r"/>
            <a:r>
              <a:rPr lang="ru-RU" dirty="0"/>
              <a:t>СК РФ, ст. 31, п.1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0" y="1450575"/>
            <a:ext cx="597536" cy="519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9952" y="15087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Закон регулирует лишь те отношения, которые определены в Семейном кодексе.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98400" y="411510"/>
            <a:ext cx="5376593" cy="432048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41600" y="2433490"/>
            <a:ext cx="2625804" cy="22994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1" y="423361"/>
            <a:ext cx="2966564" cy="19971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0" y="2426755"/>
            <a:ext cx="2743200" cy="23062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965" y="411510"/>
            <a:ext cx="2383748" cy="200897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25380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11510"/>
            <a:ext cx="259689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0" y="415854"/>
            <a:ext cx="597536" cy="519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41151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Конституционные и гражданские права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человека не зависят от его семейного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положения.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0" y="1450575"/>
            <a:ext cx="597536" cy="519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9952" y="15087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Закон регулирует лишь те отношения, которые определены в Семейном кодексе.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0" y="2288062"/>
            <a:ext cx="597536" cy="5198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39952" y="236007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первую очередь защищаются интересы детей и нетрудоспособных членов семьи.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0" y="3136376"/>
            <a:ext cx="597536" cy="5198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39984" y="322416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Запрещается всякая дискриминация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граж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-дан при вступлении в брак и в семье.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00" y="3996128"/>
            <a:ext cx="597536" cy="5198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39952" y="408565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Признаётся брак, заключённый только в органах ЗАГС.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83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Условия и порядок заключения брака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320" y="1059582"/>
            <a:ext cx="3156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Достижение брачного возраста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320" y="1995686"/>
            <a:ext cx="3156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Взаимное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доброволь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ное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согласие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320" y="2932113"/>
            <a:ext cx="3156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Личное присутствие на бракосочетании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320" y="3870548"/>
            <a:ext cx="337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Отсутствие препятствий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вступления в брак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Соединительная линия уступом 9"/>
          <p:cNvCxnSpPr>
            <a:stCxn id="5" idx="1"/>
            <a:endCxn id="6" idx="1"/>
          </p:cNvCxnSpPr>
          <p:nvPr/>
        </p:nvCxnSpPr>
        <p:spPr>
          <a:xfrm rot="10800000" flipV="1">
            <a:off x="617320" y="629831"/>
            <a:ext cx="12700" cy="814472"/>
          </a:xfrm>
          <a:prstGeom prst="bentConnector3">
            <a:avLst>
              <a:gd name="adj1" fmla="val 1860000"/>
            </a:avLst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endCxn id="7" idx="1"/>
          </p:cNvCxnSpPr>
          <p:nvPr/>
        </p:nvCxnSpPr>
        <p:spPr>
          <a:xfrm rot="16200000" flipH="1">
            <a:off x="38376" y="1801462"/>
            <a:ext cx="936105" cy="221784"/>
          </a:xfrm>
          <a:prstGeom prst="bentConnector2">
            <a:avLst/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endCxn id="8" idx="1"/>
          </p:cNvCxnSpPr>
          <p:nvPr/>
        </p:nvCxnSpPr>
        <p:spPr>
          <a:xfrm rot="16200000" flipH="1">
            <a:off x="38214" y="2737728"/>
            <a:ext cx="936428" cy="221784"/>
          </a:xfrm>
          <a:prstGeom prst="bentConnector2">
            <a:avLst/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endCxn id="9" idx="1"/>
          </p:cNvCxnSpPr>
          <p:nvPr/>
        </p:nvCxnSpPr>
        <p:spPr>
          <a:xfrm rot="16200000" flipH="1">
            <a:off x="37210" y="3675158"/>
            <a:ext cx="938437" cy="221784"/>
          </a:xfrm>
          <a:prstGeom prst="bentConnector2">
            <a:avLst/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07632" y="105958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Состояние в другом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зарегистри-рованном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браке хотя бы одного из вступающих в брак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6848" y="22113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Близкое родство вступающих в брак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307816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Вступающие в брак являются усыновителем и усыновлённым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7632" y="393182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Недееспособность хотя бы одного из вступающих в брак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Соединительная линия уступом 17"/>
          <p:cNvCxnSpPr>
            <a:stCxn id="9" idx="3"/>
            <a:endCxn id="14" idx="1"/>
          </p:cNvCxnSpPr>
          <p:nvPr/>
        </p:nvCxnSpPr>
        <p:spPr>
          <a:xfrm flipV="1">
            <a:off x="3995936" y="1521247"/>
            <a:ext cx="711696" cy="2734022"/>
          </a:xfrm>
          <a:prstGeom prst="bentConnector3">
            <a:avLst/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5" idx="1"/>
          </p:cNvCxnSpPr>
          <p:nvPr/>
        </p:nvCxnSpPr>
        <p:spPr>
          <a:xfrm flipH="1">
            <a:off x="4351784" y="2534554"/>
            <a:ext cx="355064" cy="0"/>
          </a:xfrm>
          <a:prstGeom prst="line">
            <a:avLst/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1"/>
          </p:cNvCxnSpPr>
          <p:nvPr/>
        </p:nvCxnSpPr>
        <p:spPr>
          <a:xfrm flipH="1" flipV="1">
            <a:off x="4351784" y="3401330"/>
            <a:ext cx="364232" cy="1"/>
          </a:xfrm>
          <a:prstGeom prst="line">
            <a:avLst/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7" idx="1"/>
          </p:cNvCxnSpPr>
          <p:nvPr/>
        </p:nvCxnSpPr>
        <p:spPr>
          <a:xfrm flipH="1">
            <a:off x="4351784" y="4254987"/>
            <a:ext cx="355848" cy="282"/>
          </a:xfrm>
          <a:prstGeom prst="line">
            <a:avLst/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53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71600" y="113159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случае смерти одного из супругов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3158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случае расторжения брака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14" y="2571750"/>
            <a:ext cx="1146066" cy="1555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67744" y="2119588"/>
            <a:ext cx="1662500" cy="21798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635646"/>
            <a:ext cx="3744415" cy="2997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320" y="411510"/>
            <a:ext cx="7843112" cy="436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Условия и порядок прекращения брака</a:t>
            </a:r>
            <a:endParaRPr lang="ru-RU" sz="2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54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9866891"/>
              </p:ext>
            </p:extLst>
          </p:nvPr>
        </p:nvGraphicFramePr>
        <p:xfrm>
          <a:off x="251520" y="739412"/>
          <a:ext cx="6336704" cy="409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14012" y="9461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_DomInoRevObl" pitchFamily="66" charset="-52"/>
              </a:rPr>
              <a:t>8,5</a:t>
            </a:r>
            <a:endParaRPr lang="ru-RU" b="1" dirty="0">
              <a:latin typeface="a_DomInoRevObl" pitchFamily="66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344" y="21075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_DomInoRevObl" pitchFamily="66" charset="-52"/>
              </a:rPr>
              <a:t>4,7</a:t>
            </a:r>
            <a:endParaRPr lang="ru-RU" b="1" dirty="0">
              <a:latin typeface="a_DomInoRevObl" pitchFamily="66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344" y="1336996"/>
            <a:ext cx="1792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_DomInoRevObl" pitchFamily="66" charset="-52"/>
              </a:rPr>
              <a:t>В расчёте на 1 тысячу населения</a:t>
            </a:r>
            <a:endParaRPr lang="ru-RU" sz="2000" dirty="0">
              <a:latin typeface="a_DomInoRevObl" pitchFamily="66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84355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dverGothic" pitchFamily="2" charset="0"/>
              </a:rPr>
              <a:t>Январь </a:t>
            </a:r>
          </a:p>
          <a:p>
            <a:pPr algn="ctr"/>
            <a:r>
              <a:rPr lang="ru-RU" sz="2000" dirty="0" smtClean="0">
                <a:latin typeface="AdverGothic" pitchFamily="2" charset="0"/>
              </a:rPr>
              <a:t>2015 года</a:t>
            </a:r>
            <a:endParaRPr lang="ru-RU" sz="2000" dirty="0">
              <a:latin typeface="AdverGothic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03" y="1774758"/>
            <a:ext cx="1062722" cy="729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4779" y="264375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dverGothic" pitchFamily="2" charset="0"/>
              </a:rPr>
              <a:t>58 100</a:t>
            </a:r>
            <a:endParaRPr lang="ru-RU" sz="2000" dirty="0">
              <a:latin typeface="AdverGothic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283" y="3197996"/>
            <a:ext cx="1290045" cy="9782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81189" y="41940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dverGothic" pitchFamily="2" charset="0"/>
              </a:rPr>
              <a:t>46 200</a:t>
            </a:r>
            <a:endParaRPr lang="ru-RU" sz="2000" dirty="0">
              <a:latin typeface="Adv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0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  <p:bldP spid="8" grpId="0"/>
      <p:bldP spid="8" grpId="1"/>
      <p:bldP spid="9" grpId="0"/>
      <p:bldP spid="9" grpId="1"/>
      <p:bldP spid="10" grpId="0"/>
      <p:bldP spid="10" grpId="1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1202</TotalTime>
  <Words>1530</Words>
  <Application>Microsoft Office PowerPoint</Application>
  <PresentationFormat>Экран (16:9)</PresentationFormat>
  <Paragraphs>395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Презентация</vt:lpstr>
      <vt:lpstr>Семейные правоотношения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User</cp:lastModifiedBy>
  <cp:revision>86</cp:revision>
  <dcterms:created xsi:type="dcterms:W3CDTF">2014-12-01T13:43:52Z</dcterms:created>
  <dcterms:modified xsi:type="dcterms:W3CDTF">2015-04-13T13:39:31Z</dcterms:modified>
</cp:coreProperties>
</file>