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63" r:id="rId3"/>
    <p:sldId id="259" r:id="rId4"/>
    <p:sldId id="262" r:id="rId5"/>
    <p:sldId id="264" r:id="rId6"/>
    <p:sldId id="265" r:id="rId7"/>
    <p:sldId id="266" r:id="rId8"/>
    <p:sldId id="267" r:id="rId9"/>
    <p:sldId id="268" r:id="rId10"/>
    <p:sldId id="260" r:id="rId11"/>
    <p:sldId id="270" r:id="rId12"/>
    <p:sldId id="271" r:id="rId13"/>
    <p:sldId id="272" r:id="rId14"/>
    <p:sldId id="273" r:id="rId15"/>
    <p:sldId id="269" r:id="rId16"/>
    <p:sldId id="275" r:id="rId17"/>
    <p:sldId id="277" r:id="rId18"/>
    <p:sldId id="279" r:id="rId19"/>
    <p:sldId id="261" r:id="rId20"/>
    <p:sldId id="280" r:id="rId21"/>
    <p:sldId id="278" r:id="rId22"/>
    <p:sldId id="282" r:id="rId23"/>
    <p:sldId id="283" r:id="rId24"/>
    <p:sldId id="281" r:id="rId25"/>
    <p:sldId id="284" r:id="rId26"/>
    <p:sldId id="274" r:id="rId27"/>
    <p:sldId id="287" r:id="rId28"/>
    <p:sldId id="285" r:id="rId29"/>
    <p:sldId id="289" r:id="rId30"/>
    <p:sldId id="290" r:id="rId31"/>
    <p:sldId id="291" r:id="rId32"/>
    <p:sldId id="288" r:id="rId33"/>
    <p:sldId id="293" r:id="rId34"/>
    <p:sldId id="292" r:id="rId35"/>
    <p:sldId id="295" r:id="rId36"/>
    <p:sldId id="296" r:id="rId37"/>
    <p:sldId id="298" r:id="rId38"/>
    <p:sldId id="299" r:id="rId39"/>
    <p:sldId id="300" r:id="rId40"/>
    <p:sldId id="297" r:id="rId41"/>
    <p:sldId id="294" r:id="rId42"/>
    <p:sldId id="301" r:id="rId43"/>
    <p:sldId id="286" r:id="rId44"/>
    <p:sldId id="302" r:id="rId45"/>
    <p:sldId id="303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60093"/>
    <a:srgbClr val="009900"/>
    <a:srgbClr val="00FF00"/>
    <a:srgbClr val="EBFFEB"/>
    <a:srgbClr val="E1FFE1"/>
    <a:srgbClr val="CCFFCC"/>
    <a:srgbClr val="F0F0F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69" y="-192"/>
      </p:cViewPr>
      <p:guideLst>
        <p:guide orient="horz" pos="24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252052918468377E-2"/>
          <c:y val="3.683499608312981E-2"/>
          <c:w val="0.81212340043025522"/>
          <c:h val="0.963165003916870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2193645150538829"/>
                  <c:y val="0.154297478460212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426168697305224"/>
                  <c:y val="-8.99726822986624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331364416299424"/>
                  <c:y val="-0.131704018143620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902375044748114"/>
                  <c:y val="0.161251140638267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2007276969225638E-2"/>
                  <c:y val="7.15538493283087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effectLst>
                      <a:glow rad="76200">
                        <a:prstClr val="white"/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Лист1!$A$2:$A$6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0.21</c:v>
                </c:pt>
                <c:pt idx="1">
                  <c:v>0.28000000000000003</c:v>
                </c:pt>
                <c:pt idx="2">
                  <c:v>0.3</c:v>
                </c:pt>
                <c:pt idx="3">
                  <c:v>0.2</c:v>
                </c:pt>
                <c:pt idx="4">
                  <c:v>0.02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9932282656425"/>
          <c:y val="0.10709075730873338"/>
          <c:w val="0.76871881960205479"/>
          <c:h val="0.852350039027083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2"/>
              <c:layout>
                <c:manualLayout>
                  <c:x val="-4.408399066770359E-2"/>
                  <c:y val="1.9428641362938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1317199323531958E-2"/>
                  <c:y val="1.1428612566434435E-2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>
                        <a:effectLst>
                          <a:glow rad="88900">
                            <a:prstClr val="white"/>
                          </a:glow>
                        </a:effectLst>
                        <a:latin typeface="Arial" pitchFamily="34" charset="0"/>
                        <a:cs typeface="Arial" pitchFamily="34" charset="0"/>
                      </a:rPr>
                      <a:t>&lt;1</a:t>
                    </a:r>
                    <a:r>
                      <a:rPr lang="en-US" sz="1600">
                        <a:effectLst>
                          <a:glow rad="88900">
                            <a:prstClr val="white"/>
                          </a:glow>
                        </a:effectLst>
                        <a:latin typeface="Arial" pitchFamily="34" charset="0"/>
                        <a:cs typeface="Arial" pitchFamily="34" charset="0"/>
                      </a:rPr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effectLst>
                      <a:glow rad="88900">
                        <a:prstClr val="white"/>
                      </a:glo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0.79</c:v>
                </c:pt>
                <c:pt idx="1">
                  <c:v>0.19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14"/>
              <c:layout>
                <c:manualLayout>
                  <c:x val="-4.4019185853598573E-3"/>
                  <c:y val="0.113382410333718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97</c:v>
                </c:pt>
                <c:pt idx="1">
                  <c:v>96</c:v>
                </c:pt>
                <c:pt idx="2">
                  <c:v>96</c:v>
                </c:pt>
                <c:pt idx="3">
                  <c:v>95</c:v>
                </c:pt>
                <c:pt idx="4">
                  <c:v>88</c:v>
                </c:pt>
                <c:pt idx="5">
                  <c:v>83</c:v>
                </c:pt>
                <c:pt idx="6">
                  <c:v>82</c:v>
                </c:pt>
                <c:pt idx="7">
                  <c:v>77</c:v>
                </c:pt>
                <c:pt idx="8">
                  <c:v>76</c:v>
                </c:pt>
                <c:pt idx="9">
                  <c:v>61</c:v>
                </c:pt>
                <c:pt idx="10">
                  <c:v>61</c:v>
                </c:pt>
                <c:pt idx="11">
                  <c:v>52</c:v>
                </c:pt>
                <c:pt idx="12">
                  <c:v>38</c:v>
                </c:pt>
                <c:pt idx="13">
                  <c:v>14</c:v>
                </c:pt>
                <c:pt idx="14">
                  <c:v>-1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48763776"/>
        <c:axId val="148795392"/>
      </c:barChart>
      <c:catAx>
        <c:axId val="148763776"/>
        <c:scaling>
          <c:orientation val="minMax"/>
        </c:scaling>
        <c:delete val="1"/>
        <c:axPos val="b"/>
        <c:majorTickMark val="out"/>
        <c:minorTickMark val="none"/>
        <c:tickLblPos val="nextTo"/>
        <c:crossAx val="148795392"/>
        <c:crosses val="autoZero"/>
        <c:auto val="1"/>
        <c:lblAlgn val="ctr"/>
        <c:lblOffset val="100"/>
        <c:noMultiLvlLbl val="0"/>
      </c:catAx>
      <c:valAx>
        <c:axId val="148795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763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6D7A4-19CC-406E-9913-22BFD266931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E1F31-B59A-4F9D-A22F-4FA1084CB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3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0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7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7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F31-B59A-4F9D-A22F-4FA1084CB1B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34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9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5.wdp"/><Relationship Id="rId7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microsoft.com/office/2007/relationships/hdphoto" Target="../media/hdphoto2.wdp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Семья и брак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31032" y="1851670"/>
            <a:ext cx="2880320" cy="115212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2200" y="1851670"/>
            <a:ext cx="2088232" cy="115212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БРАК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1960" y="1116908"/>
            <a:ext cx="1296144" cy="24482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?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20578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Прямая соединительная линия 164"/>
          <p:cNvCxnSpPr>
            <a:stCxn id="18" idx="2"/>
            <a:endCxn id="8" idx="6"/>
          </p:cNvCxnSpPr>
          <p:nvPr/>
        </p:nvCxnSpPr>
        <p:spPr>
          <a:xfrm flipH="1">
            <a:off x="4447612" y="1242566"/>
            <a:ext cx="2684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3995936" y="2028580"/>
            <a:ext cx="1152128" cy="2304256"/>
            <a:chOff x="3995936" y="2028580"/>
            <a:chExt cx="1152128" cy="2304256"/>
          </a:xfrm>
        </p:grpSpPr>
        <p:sp>
          <p:nvSpPr>
            <p:cNvPr id="7" name="Овал 6"/>
            <p:cNvSpPr/>
            <p:nvPr/>
          </p:nvSpPr>
          <p:spPr>
            <a:xfrm>
              <a:off x="3995936" y="2028580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20" y="2355726"/>
              <a:ext cx="859160" cy="171832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347864" y="699542"/>
            <a:ext cx="1099748" cy="1086047"/>
            <a:chOff x="1115616" y="699542"/>
            <a:chExt cx="1224136" cy="1224136"/>
          </a:xfrm>
        </p:grpSpPr>
        <p:sp>
          <p:nvSpPr>
            <p:cNvPr id="8" name="Овал 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004" y="823930"/>
              <a:ext cx="975360" cy="97536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1835696" y="1803930"/>
            <a:ext cx="1099748" cy="1086047"/>
            <a:chOff x="1115616" y="699542"/>
            <a:chExt cx="1224136" cy="1224136"/>
          </a:xfrm>
        </p:grpSpPr>
        <p:sp>
          <p:nvSpPr>
            <p:cNvPr id="12" name="Овал 11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7527815" y="445647"/>
            <a:ext cx="1099748" cy="1086047"/>
            <a:chOff x="1115616" y="699542"/>
            <a:chExt cx="1224136" cy="1224136"/>
          </a:xfrm>
        </p:grpSpPr>
        <p:sp>
          <p:nvSpPr>
            <p:cNvPr id="15" name="Овал 14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716016" y="699542"/>
            <a:ext cx="1099748" cy="1086047"/>
            <a:chOff x="1115616" y="699542"/>
            <a:chExt cx="1224136" cy="1224136"/>
          </a:xfrm>
        </p:grpSpPr>
        <p:sp>
          <p:nvSpPr>
            <p:cNvPr id="18" name="Овал 1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6117844" y="408395"/>
            <a:ext cx="1099748" cy="1086047"/>
            <a:chOff x="1115616" y="699542"/>
            <a:chExt cx="1224136" cy="1224136"/>
          </a:xfrm>
        </p:grpSpPr>
        <p:sp>
          <p:nvSpPr>
            <p:cNvPr id="21" name="Овал 20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71" y="823930"/>
              <a:ext cx="588627" cy="97536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127067" y="3462057"/>
            <a:ext cx="1099748" cy="1086047"/>
            <a:chOff x="1115616" y="699542"/>
            <a:chExt cx="1224136" cy="1224136"/>
          </a:xfrm>
        </p:grpSpPr>
        <p:sp>
          <p:nvSpPr>
            <p:cNvPr id="24" name="Овал 23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00" y="823930"/>
              <a:ext cx="551169" cy="97536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208556" y="1917751"/>
            <a:ext cx="1099748" cy="1086047"/>
            <a:chOff x="1115616" y="699542"/>
            <a:chExt cx="1224136" cy="1224136"/>
          </a:xfrm>
        </p:grpSpPr>
        <p:sp>
          <p:nvSpPr>
            <p:cNvPr id="27" name="Овал 26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645660" y="3119120"/>
            <a:ext cx="1099748" cy="1086047"/>
            <a:chOff x="1115616" y="699542"/>
            <a:chExt cx="1224136" cy="1224136"/>
          </a:xfrm>
        </p:grpSpPr>
        <p:sp>
          <p:nvSpPr>
            <p:cNvPr id="30" name="Овал 29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1975444" y="408394"/>
            <a:ext cx="1099748" cy="1086047"/>
            <a:chOff x="1115616" y="699542"/>
            <a:chExt cx="1224136" cy="1224136"/>
          </a:xfrm>
        </p:grpSpPr>
        <p:sp>
          <p:nvSpPr>
            <p:cNvPr id="33" name="Овал 32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966" y="823930"/>
              <a:ext cx="631436" cy="97536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2635555" y="2987999"/>
            <a:ext cx="1099748" cy="1086047"/>
            <a:chOff x="1115616" y="699542"/>
            <a:chExt cx="1224136" cy="1224136"/>
          </a:xfrm>
        </p:grpSpPr>
        <p:sp>
          <p:nvSpPr>
            <p:cNvPr id="36" name="Овал 35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62" y="823930"/>
              <a:ext cx="674245" cy="975360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424626" y="408393"/>
            <a:ext cx="1099748" cy="1086047"/>
            <a:chOff x="1115616" y="699542"/>
            <a:chExt cx="1224136" cy="1224136"/>
          </a:xfrm>
        </p:grpSpPr>
        <p:sp>
          <p:nvSpPr>
            <p:cNvPr id="39" name="Овал 38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28" y="823930"/>
              <a:ext cx="754512" cy="975360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405262" y="2028580"/>
            <a:ext cx="1099748" cy="1086047"/>
            <a:chOff x="1115616" y="699542"/>
            <a:chExt cx="1224136" cy="1224136"/>
          </a:xfrm>
        </p:grpSpPr>
        <p:sp>
          <p:nvSpPr>
            <p:cNvPr id="42" name="Овал 41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7629660" y="2139702"/>
            <a:ext cx="1099748" cy="1086047"/>
            <a:chOff x="1115616" y="699542"/>
            <a:chExt cx="1224136" cy="1224136"/>
          </a:xfrm>
        </p:grpSpPr>
        <p:sp>
          <p:nvSpPr>
            <p:cNvPr id="46" name="Овал 45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7130271" y="3514746"/>
            <a:ext cx="1099748" cy="1086047"/>
            <a:chOff x="1115616" y="699542"/>
            <a:chExt cx="1224136" cy="1224136"/>
          </a:xfrm>
        </p:grpSpPr>
        <p:sp>
          <p:nvSpPr>
            <p:cNvPr id="49" name="Овал 48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966" y="823930"/>
              <a:ext cx="631436" cy="975360"/>
            </a:xfrm>
            <a:prstGeom prst="rect">
              <a:avLst/>
            </a:prstGeom>
          </p:spPr>
        </p:pic>
      </p:grpSp>
      <p:cxnSp>
        <p:nvCxnSpPr>
          <p:cNvPr id="52" name="Прямая соединительная линия 51"/>
          <p:cNvCxnSpPr>
            <a:stCxn id="7" idx="0"/>
            <a:endCxn id="18" idx="3"/>
          </p:cNvCxnSpPr>
          <p:nvPr/>
        </p:nvCxnSpPr>
        <p:spPr>
          <a:xfrm flipV="1">
            <a:off x="4572000" y="1626541"/>
            <a:ext cx="305070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7" idx="0"/>
            <a:endCxn id="8" idx="5"/>
          </p:cNvCxnSpPr>
          <p:nvPr/>
        </p:nvCxnSpPr>
        <p:spPr>
          <a:xfrm flipH="1" flipV="1">
            <a:off x="4286558" y="1626541"/>
            <a:ext cx="285442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39" idx="6"/>
            <a:endCxn id="33" idx="2"/>
          </p:cNvCxnSpPr>
          <p:nvPr/>
        </p:nvCxnSpPr>
        <p:spPr>
          <a:xfrm>
            <a:off x="1524374" y="951417"/>
            <a:ext cx="451070" cy="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33" idx="6"/>
            <a:endCxn id="8" idx="2"/>
          </p:cNvCxnSpPr>
          <p:nvPr/>
        </p:nvCxnSpPr>
        <p:spPr>
          <a:xfrm>
            <a:off x="3075192" y="951418"/>
            <a:ext cx="272672" cy="291148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21" idx="6"/>
            <a:endCxn id="15" idx="2"/>
          </p:cNvCxnSpPr>
          <p:nvPr/>
        </p:nvCxnSpPr>
        <p:spPr>
          <a:xfrm>
            <a:off x="7217592" y="951419"/>
            <a:ext cx="310223" cy="3725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18" idx="6"/>
            <a:endCxn id="21" idx="2"/>
          </p:cNvCxnSpPr>
          <p:nvPr/>
        </p:nvCxnSpPr>
        <p:spPr>
          <a:xfrm flipV="1">
            <a:off x="5815764" y="951419"/>
            <a:ext cx="302080" cy="291147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12" idx="0"/>
            <a:endCxn id="33" idx="4"/>
          </p:cNvCxnSpPr>
          <p:nvPr/>
        </p:nvCxnSpPr>
        <p:spPr>
          <a:xfrm flipV="1">
            <a:off x="2385570" y="1494441"/>
            <a:ext cx="139748" cy="30948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12" idx="0"/>
            <a:endCxn id="39" idx="4"/>
          </p:cNvCxnSpPr>
          <p:nvPr/>
        </p:nvCxnSpPr>
        <p:spPr>
          <a:xfrm flipH="1" flipV="1">
            <a:off x="974500" y="1494440"/>
            <a:ext cx="1411070" cy="30949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42" idx="0"/>
            <a:endCxn id="39" idx="4"/>
          </p:cNvCxnSpPr>
          <p:nvPr/>
        </p:nvCxnSpPr>
        <p:spPr>
          <a:xfrm flipV="1">
            <a:off x="955136" y="1494440"/>
            <a:ext cx="19364" cy="53414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36" idx="0"/>
            <a:endCxn id="8" idx="4"/>
          </p:cNvCxnSpPr>
          <p:nvPr/>
        </p:nvCxnSpPr>
        <p:spPr>
          <a:xfrm flipV="1">
            <a:off x="3185429" y="1785589"/>
            <a:ext cx="712309" cy="120241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12" idx="2"/>
            <a:endCxn id="42" idx="6"/>
          </p:cNvCxnSpPr>
          <p:nvPr/>
        </p:nvCxnSpPr>
        <p:spPr>
          <a:xfrm flipH="1">
            <a:off x="1505010" y="2346954"/>
            <a:ext cx="330686" cy="22465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stCxn id="24" idx="0"/>
            <a:endCxn id="12" idx="4"/>
          </p:cNvCxnSpPr>
          <p:nvPr/>
        </p:nvCxnSpPr>
        <p:spPr>
          <a:xfrm flipV="1">
            <a:off x="1676941" y="2889977"/>
            <a:ext cx="708629" cy="57208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stCxn id="24" idx="0"/>
            <a:endCxn id="42" idx="4"/>
          </p:cNvCxnSpPr>
          <p:nvPr/>
        </p:nvCxnSpPr>
        <p:spPr>
          <a:xfrm flipH="1" flipV="1">
            <a:off x="955136" y="3114627"/>
            <a:ext cx="721805" cy="34743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27" idx="1"/>
            <a:endCxn id="18" idx="5"/>
          </p:cNvCxnSpPr>
          <p:nvPr/>
        </p:nvCxnSpPr>
        <p:spPr>
          <a:xfrm flipH="1" flipV="1">
            <a:off x="5654710" y="1626541"/>
            <a:ext cx="714900" cy="450258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27" idx="7"/>
            <a:endCxn id="15" idx="4"/>
          </p:cNvCxnSpPr>
          <p:nvPr/>
        </p:nvCxnSpPr>
        <p:spPr>
          <a:xfrm flipV="1">
            <a:off x="7147250" y="1531694"/>
            <a:ext cx="930439" cy="545105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stCxn id="27" idx="6"/>
            <a:endCxn id="46" idx="2"/>
          </p:cNvCxnSpPr>
          <p:nvPr/>
        </p:nvCxnSpPr>
        <p:spPr>
          <a:xfrm>
            <a:off x="7308304" y="2460775"/>
            <a:ext cx="321356" cy="22195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>
            <a:stCxn id="30" idx="0"/>
            <a:endCxn id="18" idx="4"/>
          </p:cNvCxnSpPr>
          <p:nvPr/>
        </p:nvCxnSpPr>
        <p:spPr>
          <a:xfrm flipH="1" flipV="1">
            <a:off x="5265890" y="1785589"/>
            <a:ext cx="929644" cy="133353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>
            <a:stCxn id="49" idx="0"/>
            <a:endCxn id="46" idx="4"/>
          </p:cNvCxnSpPr>
          <p:nvPr/>
        </p:nvCxnSpPr>
        <p:spPr>
          <a:xfrm flipV="1">
            <a:off x="7680145" y="3225749"/>
            <a:ext cx="499389" cy="288997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-1" y="0"/>
            <a:ext cx="9146445" cy="5143500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Группа 128"/>
          <p:cNvGrpSpPr/>
          <p:nvPr/>
        </p:nvGrpSpPr>
        <p:grpSpPr>
          <a:xfrm>
            <a:off x="467544" y="1170562"/>
            <a:ext cx="1152128" cy="2304256"/>
            <a:chOff x="3995936" y="2028580"/>
            <a:chExt cx="1152128" cy="2304256"/>
          </a:xfrm>
        </p:grpSpPr>
        <p:sp>
          <p:nvSpPr>
            <p:cNvPr id="130" name="Овал 129"/>
            <p:cNvSpPr/>
            <p:nvPr/>
          </p:nvSpPr>
          <p:spPr>
            <a:xfrm>
              <a:off x="3995936" y="2028580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20" y="2355726"/>
              <a:ext cx="859160" cy="1718320"/>
            </a:xfrm>
            <a:prstGeom prst="rect">
              <a:avLst/>
            </a:prstGeom>
          </p:spPr>
        </p:pic>
      </p:grpSp>
      <p:grpSp>
        <p:nvGrpSpPr>
          <p:cNvPr id="134" name="Группа 133"/>
          <p:cNvGrpSpPr/>
          <p:nvPr/>
        </p:nvGrpSpPr>
        <p:grpSpPr>
          <a:xfrm>
            <a:off x="2385457" y="2446283"/>
            <a:ext cx="1152128" cy="2304256"/>
            <a:chOff x="2721033" y="2023889"/>
            <a:chExt cx="1152128" cy="2304256"/>
          </a:xfrm>
        </p:grpSpPr>
        <p:sp>
          <p:nvSpPr>
            <p:cNvPr id="132" name="Овал 131"/>
            <p:cNvSpPr/>
            <p:nvPr/>
          </p:nvSpPr>
          <p:spPr>
            <a:xfrm>
              <a:off x="2721033" y="2023889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Рисунок 13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02" y="2250058"/>
              <a:ext cx="897191" cy="1794381"/>
            </a:xfrm>
            <a:prstGeom prst="rect">
              <a:avLst/>
            </a:prstGeom>
          </p:spPr>
        </p:pic>
      </p:grpSp>
      <p:grpSp>
        <p:nvGrpSpPr>
          <p:cNvPr id="136" name="Группа 135"/>
          <p:cNvGrpSpPr/>
          <p:nvPr/>
        </p:nvGrpSpPr>
        <p:grpSpPr>
          <a:xfrm>
            <a:off x="3965430" y="2499742"/>
            <a:ext cx="1152128" cy="2304256"/>
            <a:chOff x="2721033" y="2023889"/>
            <a:chExt cx="1152128" cy="2304256"/>
          </a:xfrm>
        </p:grpSpPr>
        <p:sp>
          <p:nvSpPr>
            <p:cNvPr id="137" name="Овал 136"/>
            <p:cNvSpPr/>
            <p:nvPr/>
          </p:nvSpPr>
          <p:spPr>
            <a:xfrm>
              <a:off x="2721033" y="2023889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02" y="2250058"/>
              <a:ext cx="897190" cy="1794381"/>
            </a:xfrm>
            <a:prstGeom prst="rect">
              <a:avLst/>
            </a:prstGeom>
          </p:spPr>
        </p:pic>
      </p:grpSp>
      <p:grpSp>
        <p:nvGrpSpPr>
          <p:cNvPr id="139" name="Группа 138"/>
          <p:cNvGrpSpPr/>
          <p:nvPr/>
        </p:nvGrpSpPr>
        <p:grpSpPr>
          <a:xfrm>
            <a:off x="5688505" y="1779662"/>
            <a:ext cx="1152128" cy="2304256"/>
            <a:chOff x="2721033" y="2023889"/>
            <a:chExt cx="1152128" cy="2304256"/>
          </a:xfrm>
        </p:grpSpPr>
        <p:sp>
          <p:nvSpPr>
            <p:cNvPr id="140" name="Овал 139"/>
            <p:cNvSpPr/>
            <p:nvPr/>
          </p:nvSpPr>
          <p:spPr>
            <a:xfrm>
              <a:off x="2721033" y="2023889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1" name="Рисунок 14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002" y="2307772"/>
              <a:ext cx="897191" cy="1678953"/>
            </a:xfrm>
            <a:prstGeom prst="rect">
              <a:avLst/>
            </a:prstGeom>
          </p:spPr>
        </p:pic>
      </p:grpSp>
      <p:grpSp>
        <p:nvGrpSpPr>
          <p:cNvPr id="142" name="Группа 141"/>
          <p:cNvGrpSpPr/>
          <p:nvPr/>
        </p:nvGrpSpPr>
        <p:grpSpPr>
          <a:xfrm>
            <a:off x="7440554" y="523104"/>
            <a:ext cx="1152128" cy="2304256"/>
            <a:chOff x="2721033" y="2023889"/>
            <a:chExt cx="1152128" cy="2304256"/>
          </a:xfrm>
        </p:grpSpPr>
        <p:sp>
          <p:nvSpPr>
            <p:cNvPr id="143" name="Овал 142"/>
            <p:cNvSpPr/>
            <p:nvPr/>
          </p:nvSpPr>
          <p:spPr>
            <a:xfrm>
              <a:off x="2721033" y="2023889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r="28936"/>
            <a:stretch/>
          </p:blipFill>
          <p:spPr>
            <a:xfrm>
              <a:off x="2786434" y="2247332"/>
              <a:ext cx="964431" cy="185787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467544" y="699542"/>
            <a:ext cx="1121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Вы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011151" y="1458456"/>
            <a:ext cx="1900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Ваш </a:t>
            </a:r>
          </a:p>
          <a:p>
            <a:pPr algn="ctr"/>
            <a:r>
              <a:rPr lang="ru-RU" sz="2000" dirty="0" smtClean="0">
                <a:latin typeface="a_DomInoRevObl" pitchFamily="66" charset="-52"/>
              </a:rPr>
              <a:t>двоюродный </a:t>
            </a:r>
          </a:p>
          <a:p>
            <a:pPr algn="ctr"/>
            <a:r>
              <a:rPr lang="ru-RU" sz="2000" dirty="0" smtClean="0">
                <a:latin typeface="a_DomInoRevObl" pitchFamily="66" charset="-52"/>
              </a:rPr>
              <a:t>дядя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695973" y="1519386"/>
            <a:ext cx="1623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Жена Вашего двоюродного дяди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429578" y="384215"/>
            <a:ext cx="162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Дедушка жены Вашего двоюродного дяди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76589" y="2961381"/>
            <a:ext cx="162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Кузина дедушки жены Вашего двоюродного дяди</a:t>
            </a:r>
            <a:endParaRPr lang="ru-RU" sz="2000" dirty="0"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68187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45" grpId="0"/>
      <p:bldP spid="146" grpId="0"/>
      <p:bldP spid="147" grpId="0"/>
      <p:bldP spid="148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3995936" y="2028580"/>
            <a:ext cx="1152128" cy="2304256"/>
            <a:chOff x="3995936" y="2028580"/>
            <a:chExt cx="1152128" cy="2304256"/>
          </a:xfrm>
        </p:grpSpPr>
        <p:sp>
          <p:nvSpPr>
            <p:cNvPr id="7" name="Овал 6"/>
            <p:cNvSpPr/>
            <p:nvPr/>
          </p:nvSpPr>
          <p:spPr>
            <a:xfrm>
              <a:off x="3995936" y="2028580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20" y="2355726"/>
              <a:ext cx="859160" cy="171832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347864" y="699542"/>
            <a:ext cx="1099748" cy="1086047"/>
            <a:chOff x="1115616" y="699542"/>
            <a:chExt cx="1224136" cy="1224136"/>
          </a:xfrm>
        </p:grpSpPr>
        <p:sp>
          <p:nvSpPr>
            <p:cNvPr id="8" name="Овал 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004" y="823930"/>
              <a:ext cx="975360" cy="97536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1835696" y="1803930"/>
            <a:ext cx="1099748" cy="1086047"/>
            <a:chOff x="1115616" y="699542"/>
            <a:chExt cx="1224136" cy="1224136"/>
          </a:xfrm>
        </p:grpSpPr>
        <p:sp>
          <p:nvSpPr>
            <p:cNvPr id="12" name="Овал 11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7527815" y="445647"/>
            <a:ext cx="1099748" cy="1086047"/>
            <a:chOff x="1115616" y="699542"/>
            <a:chExt cx="1224136" cy="1224136"/>
          </a:xfrm>
        </p:grpSpPr>
        <p:sp>
          <p:nvSpPr>
            <p:cNvPr id="15" name="Овал 14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716016" y="699542"/>
            <a:ext cx="1099748" cy="1086047"/>
            <a:chOff x="1115616" y="699542"/>
            <a:chExt cx="1224136" cy="1224136"/>
          </a:xfrm>
        </p:grpSpPr>
        <p:sp>
          <p:nvSpPr>
            <p:cNvPr id="18" name="Овал 1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6117844" y="408395"/>
            <a:ext cx="1099748" cy="1086047"/>
            <a:chOff x="1115616" y="699542"/>
            <a:chExt cx="1224136" cy="1224136"/>
          </a:xfrm>
        </p:grpSpPr>
        <p:sp>
          <p:nvSpPr>
            <p:cNvPr id="21" name="Овал 20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71" y="823930"/>
              <a:ext cx="588627" cy="97536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127067" y="3462057"/>
            <a:ext cx="1099748" cy="1086047"/>
            <a:chOff x="1115616" y="699542"/>
            <a:chExt cx="1224136" cy="1224136"/>
          </a:xfrm>
        </p:grpSpPr>
        <p:sp>
          <p:nvSpPr>
            <p:cNvPr id="24" name="Овал 23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00" y="823930"/>
              <a:ext cx="551169" cy="97536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208556" y="1917751"/>
            <a:ext cx="1099748" cy="1086047"/>
            <a:chOff x="1115616" y="699542"/>
            <a:chExt cx="1224136" cy="1224136"/>
          </a:xfrm>
        </p:grpSpPr>
        <p:sp>
          <p:nvSpPr>
            <p:cNvPr id="27" name="Овал 26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645660" y="3119120"/>
            <a:ext cx="1099748" cy="1086047"/>
            <a:chOff x="1115616" y="699542"/>
            <a:chExt cx="1224136" cy="1224136"/>
          </a:xfrm>
        </p:grpSpPr>
        <p:sp>
          <p:nvSpPr>
            <p:cNvPr id="30" name="Овал 29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1975444" y="408394"/>
            <a:ext cx="1099748" cy="1086047"/>
            <a:chOff x="1115616" y="699542"/>
            <a:chExt cx="1224136" cy="1224136"/>
          </a:xfrm>
        </p:grpSpPr>
        <p:sp>
          <p:nvSpPr>
            <p:cNvPr id="33" name="Овал 32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966" y="823930"/>
              <a:ext cx="631436" cy="97536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2635555" y="2987999"/>
            <a:ext cx="1099748" cy="1086047"/>
            <a:chOff x="1115616" y="699542"/>
            <a:chExt cx="1224136" cy="1224136"/>
          </a:xfrm>
        </p:grpSpPr>
        <p:sp>
          <p:nvSpPr>
            <p:cNvPr id="36" name="Овал 35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62" y="823930"/>
              <a:ext cx="674245" cy="975360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424626" y="408393"/>
            <a:ext cx="1099748" cy="1086047"/>
            <a:chOff x="1115616" y="699542"/>
            <a:chExt cx="1224136" cy="1224136"/>
          </a:xfrm>
        </p:grpSpPr>
        <p:sp>
          <p:nvSpPr>
            <p:cNvPr id="39" name="Овал 38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28" y="823930"/>
              <a:ext cx="754512" cy="975360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405262" y="2028580"/>
            <a:ext cx="1099748" cy="1086047"/>
            <a:chOff x="1115616" y="699542"/>
            <a:chExt cx="1224136" cy="1224136"/>
          </a:xfrm>
        </p:grpSpPr>
        <p:sp>
          <p:nvSpPr>
            <p:cNvPr id="42" name="Овал 41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7629660" y="2139702"/>
            <a:ext cx="1099748" cy="1086047"/>
            <a:chOff x="1115616" y="699542"/>
            <a:chExt cx="1224136" cy="1224136"/>
          </a:xfrm>
        </p:grpSpPr>
        <p:sp>
          <p:nvSpPr>
            <p:cNvPr id="46" name="Овал 45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4" y="823930"/>
              <a:ext cx="556520" cy="975360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7130271" y="3514746"/>
            <a:ext cx="1099748" cy="1086047"/>
            <a:chOff x="1115616" y="699542"/>
            <a:chExt cx="1224136" cy="1224136"/>
          </a:xfrm>
        </p:grpSpPr>
        <p:sp>
          <p:nvSpPr>
            <p:cNvPr id="49" name="Овал 48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966" y="823930"/>
              <a:ext cx="631436" cy="975360"/>
            </a:xfrm>
            <a:prstGeom prst="rect">
              <a:avLst/>
            </a:prstGeom>
          </p:spPr>
        </p:pic>
      </p:grpSp>
      <p:cxnSp>
        <p:nvCxnSpPr>
          <p:cNvPr id="52" name="Прямая соединительная линия 51"/>
          <p:cNvCxnSpPr>
            <a:stCxn id="7" idx="0"/>
            <a:endCxn id="18" idx="3"/>
          </p:cNvCxnSpPr>
          <p:nvPr/>
        </p:nvCxnSpPr>
        <p:spPr>
          <a:xfrm flipV="1">
            <a:off x="4572000" y="1626541"/>
            <a:ext cx="305070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7" idx="0"/>
            <a:endCxn id="8" idx="5"/>
          </p:cNvCxnSpPr>
          <p:nvPr/>
        </p:nvCxnSpPr>
        <p:spPr>
          <a:xfrm flipH="1" flipV="1">
            <a:off x="4286558" y="1626541"/>
            <a:ext cx="285442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39" idx="6"/>
            <a:endCxn id="33" idx="2"/>
          </p:cNvCxnSpPr>
          <p:nvPr/>
        </p:nvCxnSpPr>
        <p:spPr>
          <a:xfrm>
            <a:off x="1524374" y="951417"/>
            <a:ext cx="451070" cy="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33" idx="6"/>
            <a:endCxn id="8" idx="2"/>
          </p:cNvCxnSpPr>
          <p:nvPr/>
        </p:nvCxnSpPr>
        <p:spPr>
          <a:xfrm>
            <a:off x="3075192" y="951418"/>
            <a:ext cx="272672" cy="291148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21" idx="6"/>
            <a:endCxn id="15" idx="2"/>
          </p:cNvCxnSpPr>
          <p:nvPr/>
        </p:nvCxnSpPr>
        <p:spPr>
          <a:xfrm>
            <a:off x="7217592" y="951419"/>
            <a:ext cx="310223" cy="3725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18" idx="6"/>
            <a:endCxn id="21" idx="2"/>
          </p:cNvCxnSpPr>
          <p:nvPr/>
        </p:nvCxnSpPr>
        <p:spPr>
          <a:xfrm flipV="1">
            <a:off x="5815764" y="951419"/>
            <a:ext cx="302080" cy="291147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12" idx="0"/>
            <a:endCxn id="33" idx="4"/>
          </p:cNvCxnSpPr>
          <p:nvPr/>
        </p:nvCxnSpPr>
        <p:spPr>
          <a:xfrm flipV="1">
            <a:off x="2385570" y="1494441"/>
            <a:ext cx="139748" cy="30948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12" idx="0"/>
            <a:endCxn id="39" idx="4"/>
          </p:cNvCxnSpPr>
          <p:nvPr/>
        </p:nvCxnSpPr>
        <p:spPr>
          <a:xfrm flipH="1" flipV="1">
            <a:off x="974500" y="1494440"/>
            <a:ext cx="1411070" cy="30949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42" idx="0"/>
            <a:endCxn id="39" idx="4"/>
          </p:cNvCxnSpPr>
          <p:nvPr/>
        </p:nvCxnSpPr>
        <p:spPr>
          <a:xfrm flipV="1">
            <a:off x="955136" y="1494440"/>
            <a:ext cx="19364" cy="53414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36" idx="0"/>
            <a:endCxn id="8" idx="4"/>
          </p:cNvCxnSpPr>
          <p:nvPr/>
        </p:nvCxnSpPr>
        <p:spPr>
          <a:xfrm flipV="1">
            <a:off x="3185429" y="1785589"/>
            <a:ext cx="712309" cy="120241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12" idx="2"/>
            <a:endCxn id="42" idx="6"/>
          </p:cNvCxnSpPr>
          <p:nvPr/>
        </p:nvCxnSpPr>
        <p:spPr>
          <a:xfrm flipH="1">
            <a:off x="1505010" y="2346954"/>
            <a:ext cx="330686" cy="22465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stCxn id="24" idx="0"/>
            <a:endCxn id="12" idx="4"/>
          </p:cNvCxnSpPr>
          <p:nvPr/>
        </p:nvCxnSpPr>
        <p:spPr>
          <a:xfrm flipV="1">
            <a:off x="1676941" y="2889977"/>
            <a:ext cx="708629" cy="57208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stCxn id="24" idx="0"/>
            <a:endCxn id="42" idx="4"/>
          </p:cNvCxnSpPr>
          <p:nvPr/>
        </p:nvCxnSpPr>
        <p:spPr>
          <a:xfrm flipH="1" flipV="1">
            <a:off x="955136" y="3114627"/>
            <a:ext cx="721805" cy="34743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27" idx="1"/>
            <a:endCxn id="18" idx="5"/>
          </p:cNvCxnSpPr>
          <p:nvPr/>
        </p:nvCxnSpPr>
        <p:spPr>
          <a:xfrm flipH="1" flipV="1">
            <a:off x="5654710" y="1626541"/>
            <a:ext cx="714900" cy="450258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27" idx="7"/>
            <a:endCxn id="15" idx="4"/>
          </p:cNvCxnSpPr>
          <p:nvPr/>
        </p:nvCxnSpPr>
        <p:spPr>
          <a:xfrm flipV="1">
            <a:off x="7147250" y="1531694"/>
            <a:ext cx="930439" cy="545105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stCxn id="27" idx="6"/>
            <a:endCxn id="46" idx="2"/>
          </p:cNvCxnSpPr>
          <p:nvPr/>
        </p:nvCxnSpPr>
        <p:spPr>
          <a:xfrm>
            <a:off x="7308304" y="2460775"/>
            <a:ext cx="321356" cy="22195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>
            <a:stCxn id="30" idx="0"/>
            <a:endCxn id="18" idx="4"/>
          </p:cNvCxnSpPr>
          <p:nvPr/>
        </p:nvCxnSpPr>
        <p:spPr>
          <a:xfrm flipH="1" flipV="1">
            <a:off x="5265890" y="1785589"/>
            <a:ext cx="929644" cy="133353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>
            <a:stCxn id="49" idx="0"/>
            <a:endCxn id="46" idx="4"/>
          </p:cNvCxnSpPr>
          <p:nvPr/>
        </p:nvCxnSpPr>
        <p:spPr>
          <a:xfrm flipV="1">
            <a:off x="7680145" y="3225749"/>
            <a:ext cx="499389" cy="288997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9" name="Прямая соединительная линия 88"/>
          <p:cNvCxnSpPr>
            <a:stCxn id="18" idx="2"/>
            <a:endCxn id="8" idx="6"/>
          </p:cNvCxnSpPr>
          <p:nvPr/>
        </p:nvCxnSpPr>
        <p:spPr>
          <a:xfrm flipH="1">
            <a:off x="4447612" y="1242566"/>
            <a:ext cx="2684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208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3995936" y="2028580"/>
            <a:ext cx="1152128" cy="2304256"/>
            <a:chOff x="3995936" y="2028580"/>
            <a:chExt cx="1152128" cy="2304256"/>
          </a:xfrm>
        </p:grpSpPr>
        <p:sp>
          <p:nvSpPr>
            <p:cNvPr id="7" name="Овал 6"/>
            <p:cNvSpPr/>
            <p:nvPr/>
          </p:nvSpPr>
          <p:spPr>
            <a:xfrm>
              <a:off x="3995936" y="2028580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20" y="2355726"/>
              <a:ext cx="859160" cy="171832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347864" y="699542"/>
            <a:ext cx="1099748" cy="1086047"/>
            <a:chOff x="1115616" y="699542"/>
            <a:chExt cx="1224136" cy="1224136"/>
          </a:xfrm>
        </p:grpSpPr>
        <p:sp>
          <p:nvSpPr>
            <p:cNvPr id="8" name="Овал 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004" y="823930"/>
              <a:ext cx="975360" cy="97536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716016" y="699542"/>
            <a:ext cx="1099748" cy="1086047"/>
            <a:chOff x="1115616" y="699542"/>
            <a:chExt cx="1224136" cy="1224136"/>
          </a:xfrm>
        </p:grpSpPr>
        <p:sp>
          <p:nvSpPr>
            <p:cNvPr id="18" name="Овал 1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cxnSp>
        <p:nvCxnSpPr>
          <p:cNvPr id="52" name="Прямая соединительная линия 51"/>
          <p:cNvCxnSpPr>
            <a:stCxn id="7" idx="0"/>
            <a:endCxn id="18" idx="3"/>
          </p:cNvCxnSpPr>
          <p:nvPr/>
        </p:nvCxnSpPr>
        <p:spPr>
          <a:xfrm flipV="1">
            <a:off x="4572000" y="1626541"/>
            <a:ext cx="305070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7" idx="0"/>
            <a:endCxn id="8" idx="5"/>
          </p:cNvCxnSpPr>
          <p:nvPr/>
        </p:nvCxnSpPr>
        <p:spPr>
          <a:xfrm flipH="1" flipV="1">
            <a:off x="4286558" y="1626541"/>
            <a:ext cx="285442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9" y="2412633"/>
            <a:ext cx="345638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2075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малая социальная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группа, состоящая из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родст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err="1" smtClean="0">
                <a:latin typeface="Arial" pitchFamily="34" charset="0"/>
                <a:cs typeface="Arial" pitchFamily="34" charset="0"/>
              </a:rPr>
              <a:t>венников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 крови и браку,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которые ведут общее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хозяй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err="1" smtClean="0">
                <a:latin typeface="Arial" pitchFamily="34" charset="0"/>
                <a:cs typeface="Arial" pitchFamily="34" charset="0"/>
              </a:rPr>
              <a:t>ство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связаны друг с другом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нравственными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обязательст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вами.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84903"/>
            <a:ext cx="1490660" cy="1842831"/>
          </a:xfrm>
          <a:prstGeom prst="rect">
            <a:avLst/>
          </a:prstGeom>
        </p:spPr>
      </p:pic>
      <p:sp>
        <p:nvSpPr>
          <p:cNvPr id="53" name="Скругленная прямоугольная выноска 52"/>
          <p:cNvSpPr/>
          <p:nvPr/>
        </p:nvSpPr>
        <p:spPr>
          <a:xfrm>
            <a:off x="1771564" y="711302"/>
            <a:ext cx="1216260" cy="831055"/>
          </a:xfrm>
          <a:prstGeom prst="wedgeRoundRectCallout">
            <a:avLst>
              <a:gd name="adj1" fmla="val -75339"/>
              <a:gd name="adj2" fmla="val 18271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И </a:t>
            </a:r>
            <a:r>
              <a:rPr lang="ru-RU" sz="1600" i="1" dirty="0" err="1" smtClean="0"/>
              <a:t>юриди</a:t>
            </a:r>
            <a:r>
              <a:rPr lang="ru-RU" sz="1600" i="1" dirty="0" smtClean="0"/>
              <a:t>-</a:t>
            </a:r>
          </a:p>
          <a:p>
            <a:pPr algn="ctr"/>
            <a:r>
              <a:rPr lang="ru-RU" sz="1600" i="1" dirty="0" err="1" smtClean="0"/>
              <a:t>ческими</a:t>
            </a:r>
            <a:r>
              <a:rPr lang="ru-RU" sz="1600" i="1" dirty="0" smtClean="0"/>
              <a:t> </a:t>
            </a:r>
          </a:p>
          <a:p>
            <a:pPr algn="ctr"/>
            <a:r>
              <a:rPr lang="ru-RU" sz="1600" i="1" dirty="0" smtClean="0"/>
              <a:t>тоже!</a:t>
            </a:r>
            <a:endParaRPr lang="ru-RU" sz="16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6509210" y="167736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– простая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семья.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трелка вправо с вырезом 72"/>
          <p:cNvSpPr/>
          <p:nvPr/>
        </p:nvSpPr>
        <p:spPr>
          <a:xfrm rot="5400000">
            <a:off x="7384730" y="2383650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6335037" y="2872556"/>
            <a:ext cx="2341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Нуклеарная семья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(от лат.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nucleus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–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дро).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Стрелка вправо с вырезом 75"/>
          <p:cNvSpPr/>
          <p:nvPr/>
        </p:nvSpPr>
        <p:spPr>
          <a:xfrm rot="10800000">
            <a:off x="5966847" y="1784135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>
            <a:stCxn id="18" idx="2"/>
            <a:endCxn id="8" idx="6"/>
          </p:cNvCxnSpPr>
          <p:nvPr/>
        </p:nvCxnSpPr>
        <p:spPr>
          <a:xfrm flipH="1">
            <a:off x="4447612" y="1242566"/>
            <a:ext cx="2684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61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3" grpId="0" build="p" animBg="1"/>
      <p:bldP spid="54" grpId="0" build="p"/>
      <p:bldP spid="73" grpId="0" animBg="1"/>
      <p:bldP spid="75" grpId="0" build="p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3995936" y="2028580"/>
            <a:ext cx="1152128" cy="2304256"/>
            <a:chOff x="3995936" y="2028580"/>
            <a:chExt cx="1152128" cy="2304256"/>
          </a:xfrm>
        </p:grpSpPr>
        <p:sp>
          <p:nvSpPr>
            <p:cNvPr id="7" name="Овал 6"/>
            <p:cNvSpPr/>
            <p:nvPr/>
          </p:nvSpPr>
          <p:spPr>
            <a:xfrm>
              <a:off x="3995936" y="2028580"/>
              <a:ext cx="1152128" cy="230425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420" y="2355726"/>
              <a:ext cx="859160" cy="171832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347864" y="699542"/>
            <a:ext cx="1099748" cy="1086047"/>
            <a:chOff x="1115616" y="699542"/>
            <a:chExt cx="1224136" cy="1224136"/>
          </a:xfrm>
        </p:grpSpPr>
        <p:sp>
          <p:nvSpPr>
            <p:cNvPr id="8" name="Овал 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004" y="823930"/>
              <a:ext cx="975360" cy="97536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716016" y="699542"/>
            <a:ext cx="1099748" cy="1086047"/>
            <a:chOff x="1115616" y="699542"/>
            <a:chExt cx="1224136" cy="1224136"/>
          </a:xfrm>
        </p:grpSpPr>
        <p:sp>
          <p:nvSpPr>
            <p:cNvPr id="18" name="Овал 17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722" y="823930"/>
              <a:ext cx="577925" cy="975360"/>
            </a:xfrm>
            <a:prstGeom prst="rect">
              <a:avLst/>
            </a:prstGeom>
          </p:spPr>
        </p:pic>
      </p:grpSp>
      <p:cxnSp>
        <p:nvCxnSpPr>
          <p:cNvPr id="52" name="Прямая соединительная линия 51"/>
          <p:cNvCxnSpPr>
            <a:stCxn id="7" idx="0"/>
            <a:endCxn id="18" idx="3"/>
          </p:cNvCxnSpPr>
          <p:nvPr/>
        </p:nvCxnSpPr>
        <p:spPr>
          <a:xfrm flipV="1">
            <a:off x="4572000" y="1626541"/>
            <a:ext cx="305070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7" idx="0"/>
            <a:endCxn id="8" idx="5"/>
          </p:cNvCxnSpPr>
          <p:nvPr/>
        </p:nvCxnSpPr>
        <p:spPr>
          <a:xfrm flipH="1" flipV="1">
            <a:off x="4286558" y="1626541"/>
            <a:ext cx="285442" cy="40203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9" y="2412633"/>
            <a:ext cx="345638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2075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малая социальная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группа, состоящая из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родст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err="1" smtClean="0">
                <a:latin typeface="Arial" pitchFamily="34" charset="0"/>
                <a:cs typeface="Arial" pitchFamily="34" charset="0"/>
              </a:rPr>
              <a:t>венников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 крови и браку,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которые ведут общее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хозяй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err="1" smtClean="0">
                <a:latin typeface="Arial" pitchFamily="34" charset="0"/>
                <a:cs typeface="Arial" pitchFamily="34" charset="0"/>
              </a:rPr>
              <a:t>ство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связаны друг с другом 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нравственными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обязательст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smtClean="0">
                <a:latin typeface="Arial" pitchFamily="34" charset="0"/>
                <a:cs typeface="Arial" pitchFamily="34" charset="0"/>
              </a:rPr>
              <a:t>вами.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84903"/>
            <a:ext cx="1490660" cy="1842831"/>
          </a:xfrm>
          <a:prstGeom prst="rect">
            <a:avLst/>
          </a:prstGeom>
        </p:spPr>
      </p:pic>
      <p:sp>
        <p:nvSpPr>
          <p:cNvPr id="53" name="Скругленная прямоугольная выноска 52"/>
          <p:cNvSpPr/>
          <p:nvPr/>
        </p:nvSpPr>
        <p:spPr>
          <a:xfrm>
            <a:off x="1771564" y="711302"/>
            <a:ext cx="1216260" cy="831055"/>
          </a:xfrm>
          <a:prstGeom prst="wedgeRoundRectCallout">
            <a:avLst>
              <a:gd name="adj1" fmla="val -75339"/>
              <a:gd name="adj2" fmla="val 18271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И </a:t>
            </a:r>
            <a:r>
              <a:rPr lang="ru-RU" sz="1600" i="1" dirty="0" err="1" smtClean="0"/>
              <a:t>юриди</a:t>
            </a:r>
            <a:r>
              <a:rPr lang="ru-RU" sz="1600" i="1" dirty="0" smtClean="0"/>
              <a:t>-</a:t>
            </a:r>
          </a:p>
          <a:p>
            <a:pPr algn="ctr"/>
            <a:r>
              <a:rPr lang="ru-RU" sz="1600" i="1" dirty="0" err="1" smtClean="0"/>
              <a:t>ческими</a:t>
            </a:r>
            <a:r>
              <a:rPr lang="ru-RU" sz="1600" i="1" dirty="0" smtClean="0"/>
              <a:t> </a:t>
            </a:r>
          </a:p>
          <a:p>
            <a:pPr algn="ctr"/>
            <a:r>
              <a:rPr lang="ru-RU" sz="1600" i="1" dirty="0" smtClean="0"/>
              <a:t>тоже!</a:t>
            </a:r>
            <a:endParaRPr lang="ru-RU" sz="16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6999152" y="3317173"/>
            <a:ext cx="1839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–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расширенная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семья.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Стрелка вправо с вырезом 75"/>
          <p:cNvSpPr/>
          <p:nvPr/>
        </p:nvSpPr>
        <p:spPr>
          <a:xfrm rot="11772356">
            <a:off x="6692945" y="3442073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667718" y="456310"/>
            <a:ext cx="1099748" cy="1086047"/>
            <a:chOff x="1115616" y="699542"/>
            <a:chExt cx="1224136" cy="1224136"/>
          </a:xfrm>
        </p:grpSpPr>
        <p:sp>
          <p:nvSpPr>
            <p:cNvPr id="24" name="Овал 23"/>
            <p:cNvSpPr/>
            <p:nvPr/>
          </p:nvSpPr>
          <p:spPr>
            <a:xfrm>
              <a:off x="1115616" y="699542"/>
              <a:ext cx="1224136" cy="1224136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71" y="823930"/>
              <a:ext cx="588627" cy="975360"/>
            </a:xfrm>
            <a:prstGeom prst="rect">
              <a:avLst/>
            </a:prstGeom>
          </p:spPr>
        </p:pic>
      </p:grpSp>
      <p:cxnSp>
        <p:nvCxnSpPr>
          <p:cNvPr id="26" name="Прямая соединительная линия 25"/>
          <p:cNvCxnSpPr>
            <a:stCxn id="18" idx="2"/>
            <a:endCxn id="8" idx="6"/>
          </p:cNvCxnSpPr>
          <p:nvPr/>
        </p:nvCxnSpPr>
        <p:spPr>
          <a:xfrm flipH="1">
            <a:off x="4447612" y="1242566"/>
            <a:ext cx="26840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5484007" y="1983539"/>
            <a:ext cx="1303636" cy="1333634"/>
            <a:chOff x="1115616" y="699542"/>
            <a:chExt cx="1451085" cy="1503203"/>
          </a:xfrm>
        </p:grpSpPr>
        <p:sp>
          <p:nvSpPr>
            <p:cNvPr id="30" name="Овал 29"/>
            <p:cNvSpPr/>
            <p:nvPr/>
          </p:nvSpPr>
          <p:spPr>
            <a:xfrm>
              <a:off x="1115616" y="699542"/>
              <a:ext cx="1451085" cy="1503203"/>
            </a:xfrm>
            <a:prstGeom prst="ellipse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937" y="912637"/>
              <a:ext cx="968343" cy="1147273"/>
            </a:xfrm>
            <a:prstGeom prst="rect">
              <a:avLst/>
            </a:prstGeom>
          </p:spPr>
        </p:pic>
      </p:grpSp>
      <p:cxnSp>
        <p:nvCxnSpPr>
          <p:cNvPr id="32" name="Прямая соединительная линия 31"/>
          <p:cNvCxnSpPr>
            <a:stCxn id="24" idx="2"/>
            <a:endCxn id="18" idx="6"/>
          </p:cNvCxnSpPr>
          <p:nvPr/>
        </p:nvCxnSpPr>
        <p:spPr>
          <a:xfrm flipH="1">
            <a:off x="5815764" y="999334"/>
            <a:ext cx="851954" cy="24323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18" idx="4"/>
            <a:endCxn id="30" idx="1"/>
          </p:cNvCxnSpPr>
          <p:nvPr/>
        </p:nvCxnSpPr>
        <p:spPr>
          <a:xfrm>
            <a:off x="5265890" y="1785589"/>
            <a:ext cx="409030" cy="39325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30" idx="1"/>
          </p:cNvCxnSpPr>
          <p:nvPr/>
        </p:nvCxnSpPr>
        <p:spPr>
          <a:xfrm>
            <a:off x="4286558" y="1626541"/>
            <a:ext cx="1388362" cy="552304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48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p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89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1" b="96364" l="2836" r="97164">
                        <a14:foregroundMark x1="17910" y1="29818" x2="17910" y2="29818"/>
                        <a14:backgroundMark x1="36567" y1="48364" x2="36567" y2="48364"/>
                        <a14:backgroundMark x1="34179" y1="50545" x2="34179" y2="5054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419622"/>
            <a:ext cx="1919341" cy="1575578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1" b="96364" l="2836" r="97164">
                        <a14:foregroundMark x1="17910" y1="29818" x2="17910" y2="29818"/>
                        <a14:backgroundMark x1="36567" y1="48364" x2="36567" y2="48364"/>
                        <a14:backgroundMark x1="34179" y1="50545" x2="34179" y2="5054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3131840" y="3076881"/>
            <a:ext cx="1008112" cy="1655109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1" b="96364" l="2836" r="97164">
                        <a14:foregroundMark x1="17910" y1="29818" x2="17910" y2="29818"/>
                        <a14:backgroundMark x1="36567" y1="48364" x2="36567" y2="48364"/>
                        <a14:backgroundMark x1="34179" y1="50545" x2="34179" y2="5054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4423549" y="3147814"/>
            <a:ext cx="959956" cy="157604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35896" y="555526"/>
            <a:ext cx="1872208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1276766"/>
            <a:ext cx="8352928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156595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нуклеарная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21403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расширенная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401307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неполная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7" y="335781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endCxn id="11" idx="3"/>
          </p:cNvCxnSpPr>
          <p:nvPr/>
        </p:nvCxnSpPr>
        <p:spPr>
          <a:xfrm rot="5400000">
            <a:off x="2408166" y="3792871"/>
            <a:ext cx="655260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179512" y="1997426"/>
            <a:ext cx="648073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12" idx="3"/>
          </p:cNvCxnSpPr>
          <p:nvPr/>
        </p:nvCxnSpPr>
        <p:spPr>
          <a:xfrm rot="5400000">
            <a:off x="1594135" y="2323581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9" idx="1"/>
          </p:cNvCxnSpPr>
          <p:nvPr/>
        </p:nvCxnSpPr>
        <p:spPr>
          <a:xfrm rot="16200000" flipH="1">
            <a:off x="251230" y="1421073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56" y="2994023"/>
            <a:ext cx="1382316" cy="1708891"/>
          </a:xfrm>
          <a:prstGeom prst="rect">
            <a:avLst/>
          </a:prstGeom>
        </p:spPr>
      </p:pic>
      <p:sp>
        <p:nvSpPr>
          <p:cNvPr id="95" name="Скругленная прямоугольная выноска 94"/>
          <p:cNvSpPr/>
          <p:nvPr/>
        </p:nvSpPr>
        <p:spPr>
          <a:xfrm>
            <a:off x="5489011" y="1419622"/>
            <a:ext cx="2035317" cy="1823556"/>
          </a:xfrm>
          <a:prstGeom prst="wedgeRoundRectCallout">
            <a:avLst>
              <a:gd name="adj1" fmla="val 51831"/>
              <a:gd name="adj2" fmla="val 59312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По данным </a:t>
            </a:r>
            <a:endParaRPr lang="ru-RU" i="1" dirty="0" smtClean="0"/>
          </a:p>
          <a:p>
            <a:pPr algn="ctr"/>
            <a:r>
              <a:rPr lang="ru-RU" i="1" dirty="0" smtClean="0"/>
              <a:t>переписи </a:t>
            </a:r>
            <a:r>
              <a:rPr lang="ru-RU" i="1" dirty="0"/>
              <a:t>2010 </a:t>
            </a:r>
            <a:endParaRPr lang="ru-RU" i="1" dirty="0" smtClean="0"/>
          </a:p>
          <a:p>
            <a:pPr algn="ctr"/>
            <a:r>
              <a:rPr lang="ru-RU" i="1" dirty="0" smtClean="0"/>
              <a:t>года </a:t>
            </a:r>
            <a:r>
              <a:rPr lang="ru-RU" i="1" dirty="0"/>
              <a:t>в России </a:t>
            </a:r>
            <a:endParaRPr lang="ru-RU" i="1" dirty="0" smtClean="0"/>
          </a:p>
          <a:p>
            <a:pPr algn="ctr"/>
            <a:r>
              <a:rPr lang="ru-RU" i="1" dirty="0" smtClean="0"/>
              <a:t>каждый </a:t>
            </a:r>
            <a:r>
              <a:rPr lang="ru-RU" i="1" dirty="0"/>
              <a:t>третий </a:t>
            </a:r>
            <a:endParaRPr lang="ru-RU" i="1" dirty="0" smtClean="0"/>
          </a:p>
          <a:p>
            <a:pPr algn="ctr"/>
            <a:r>
              <a:rPr lang="ru-RU" i="1" dirty="0" smtClean="0"/>
              <a:t>ребёнок </a:t>
            </a:r>
            <a:r>
              <a:rPr lang="ru-RU" i="1" dirty="0"/>
              <a:t>жил в </a:t>
            </a:r>
            <a:endParaRPr lang="ru-RU" i="1" dirty="0" smtClean="0"/>
          </a:p>
          <a:p>
            <a:pPr algn="ctr"/>
            <a:r>
              <a:rPr lang="ru-RU" i="1" dirty="0" smtClean="0"/>
              <a:t>неполной </a:t>
            </a:r>
            <a:r>
              <a:rPr lang="ru-RU" i="1" dirty="0"/>
              <a:t>семье</a:t>
            </a:r>
            <a:r>
              <a:rPr lang="ru-RU" i="1" dirty="0" smtClean="0"/>
              <a:t>.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5649655" y="2625868"/>
            <a:ext cx="17140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922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35896" y="555526"/>
            <a:ext cx="1872208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1276766"/>
            <a:ext cx="8352928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156595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нуклеарная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21403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расширенная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401307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неполная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7" y="335781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endCxn id="11" idx="3"/>
          </p:cNvCxnSpPr>
          <p:nvPr/>
        </p:nvCxnSpPr>
        <p:spPr>
          <a:xfrm rot="5400000">
            <a:off x="2408166" y="3792871"/>
            <a:ext cx="655260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179511" y="1997426"/>
            <a:ext cx="648074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12" idx="3"/>
          </p:cNvCxnSpPr>
          <p:nvPr/>
        </p:nvCxnSpPr>
        <p:spPr>
          <a:xfrm rot="5400000">
            <a:off x="1594135" y="2323581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9" idx="1"/>
          </p:cNvCxnSpPr>
          <p:nvPr/>
        </p:nvCxnSpPr>
        <p:spPr>
          <a:xfrm rot="16200000" flipH="1">
            <a:off x="251230" y="1421073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19872" y="1568077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моногамная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9872" y="221614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полигамная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Соединительная линия уступом 31"/>
          <p:cNvCxnSpPr>
            <a:endCxn id="31" idx="1"/>
          </p:cNvCxnSpPr>
          <p:nvPr/>
        </p:nvCxnSpPr>
        <p:spPr>
          <a:xfrm rot="16200000" flipH="1">
            <a:off x="2986765" y="1998485"/>
            <a:ext cx="65019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30" idx="1"/>
          </p:cNvCxnSpPr>
          <p:nvPr/>
        </p:nvCxnSpPr>
        <p:spPr>
          <a:xfrm rot="16200000" flipH="1">
            <a:off x="3059542" y="1423191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91652"/>
            <a:ext cx="1040034" cy="14407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6"/>
          <a:stretch/>
        </p:blipFill>
        <p:spPr>
          <a:xfrm flipH="1">
            <a:off x="3059832" y="3075242"/>
            <a:ext cx="554275" cy="14407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80" y="2931791"/>
            <a:ext cx="3123866" cy="18001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12" y="2994023"/>
            <a:ext cx="1355495" cy="1675734"/>
          </a:xfrm>
          <a:prstGeom prst="rect">
            <a:avLst/>
          </a:prstGeom>
        </p:spPr>
      </p:pic>
      <p:sp>
        <p:nvSpPr>
          <p:cNvPr id="46" name="Скругленная прямоугольная выноска 45"/>
          <p:cNvSpPr/>
          <p:nvPr/>
        </p:nvSpPr>
        <p:spPr>
          <a:xfrm>
            <a:off x="6910783" y="555526"/>
            <a:ext cx="2016224" cy="2089392"/>
          </a:xfrm>
          <a:prstGeom prst="wedgeRoundRectCallout">
            <a:avLst>
              <a:gd name="adj1" fmla="val 5723"/>
              <a:gd name="adj2" fmla="val 65162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В России закон </a:t>
            </a:r>
          </a:p>
          <a:p>
            <a:pPr algn="ctr"/>
            <a:r>
              <a:rPr lang="ru-RU" i="1" dirty="0" smtClean="0"/>
              <a:t>признаёт лишь </a:t>
            </a:r>
          </a:p>
          <a:p>
            <a:pPr algn="ctr"/>
            <a:r>
              <a:rPr lang="ru-RU" i="1" dirty="0" smtClean="0"/>
              <a:t>моногамную </a:t>
            </a:r>
          </a:p>
          <a:p>
            <a:pPr algn="ctr"/>
            <a:r>
              <a:rPr lang="ru-RU" i="1" dirty="0" smtClean="0"/>
              <a:t>семью, </a:t>
            </a:r>
          </a:p>
          <a:p>
            <a:pPr algn="ctr"/>
            <a:r>
              <a:rPr lang="ru-RU" i="1" dirty="0" smtClean="0"/>
              <a:t>состоящую из </a:t>
            </a:r>
          </a:p>
          <a:p>
            <a:pPr algn="ctr"/>
            <a:r>
              <a:rPr lang="ru-RU" i="1" dirty="0" smtClean="0"/>
              <a:t>супругов разных </a:t>
            </a:r>
          </a:p>
          <a:p>
            <a:pPr algn="ctr"/>
            <a:r>
              <a:rPr lang="ru-RU" i="1" dirty="0" smtClean="0"/>
              <a:t>полов.</a:t>
            </a:r>
          </a:p>
        </p:txBody>
      </p:sp>
    </p:spTree>
    <p:extLst>
      <p:ext uri="{BB962C8B-B14F-4D97-AF65-F5344CB8AC3E}">
        <p14:creationId xmlns:p14="http://schemas.microsoft.com/office/powerpoint/2010/main" val="616913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35896" y="555526"/>
            <a:ext cx="1872208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1276766"/>
            <a:ext cx="8352928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156595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нуклеарная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21403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расширенная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401307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неполная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7" y="335781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endCxn id="11" idx="3"/>
          </p:cNvCxnSpPr>
          <p:nvPr/>
        </p:nvCxnSpPr>
        <p:spPr>
          <a:xfrm rot="5400000">
            <a:off x="2408166" y="3792871"/>
            <a:ext cx="655260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179511" y="1997425"/>
            <a:ext cx="648073" cy="216025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12" idx="3"/>
          </p:cNvCxnSpPr>
          <p:nvPr/>
        </p:nvCxnSpPr>
        <p:spPr>
          <a:xfrm rot="5400000">
            <a:off x="1594135" y="2323581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9" idx="1"/>
          </p:cNvCxnSpPr>
          <p:nvPr/>
        </p:nvCxnSpPr>
        <p:spPr>
          <a:xfrm rot="16200000" flipH="1">
            <a:off x="251230" y="1421073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19872" y="1568077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моногамная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9872" y="221614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полигамная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Соединительная линия уступом 31"/>
          <p:cNvCxnSpPr>
            <a:endCxn id="31" idx="1"/>
          </p:cNvCxnSpPr>
          <p:nvPr/>
        </p:nvCxnSpPr>
        <p:spPr>
          <a:xfrm rot="16200000" flipH="1">
            <a:off x="2994407" y="2006128"/>
            <a:ext cx="63490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30" idx="1"/>
          </p:cNvCxnSpPr>
          <p:nvPr/>
        </p:nvCxnSpPr>
        <p:spPr>
          <a:xfrm rot="16200000" flipH="1">
            <a:off x="3059542" y="1423191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75856" y="401307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гетерогенная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5856" y="335781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гомогенная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Соединительная линия уступом 35"/>
          <p:cNvCxnSpPr>
            <a:endCxn id="35" idx="3"/>
          </p:cNvCxnSpPr>
          <p:nvPr/>
        </p:nvCxnSpPr>
        <p:spPr>
          <a:xfrm rot="5400000">
            <a:off x="4186424" y="2323582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endCxn id="34" idx="3"/>
          </p:cNvCxnSpPr>
          <p:nvPr/>
        </p:nvCxnSpPr>
        <p:spPr>
          <a:xfrm rot="5400000">
            <a:off x="5000454" y="3792871"/>
            <a:ext cx="655262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41996"/>
          <a:stretch/>
        </p:blipFill>
        <p:spPr>
          <a:xfrm>
            <a:off x="5726399" y="1471301"/>
            <a:ext cx="1369011" cy="21019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r="10342"/>
          <a:stretch/>
        </p:blipFill>
        <p:spPr>
          <a:xfrm>
            <a:off x="7321615" y="2914869"/>
            <a:ext cx="1473250" cy="174765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6240319" y="425543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0000CC"/>
                </a:solidFill>
                <a:latin typeface="a_DomInoRevObl" pitchFamily="66" charset="-52"/>
              </a:rPr>
              <a:t>Принц</a:t>
            </a:r>
            <a:endParaRPr lang="ru-RU" sz="2400" dirty="0">
              <a:solidFill>
                <a:srgbClr val="0000CC"/>
              </a:solidFill>
              <a:latin typeface="a_DomInoRevObl" pitchFamily="66" charset="-5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38466" y="1471301"/>
            <a:ext cx="139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CC"/>
                </a:solidFill>
                <a:latin typeface="a_DomInoRevObl" pitchFamily="66" charset="-52"/>
              </a:rPr>
              <a:t>Золушка</a:t>
            </a:r>
            <a:endParaRPr lang="ru-RU" sz="2400" dirty="0">
              <a:solidFill>
                <a:srgbClr val="0000CC"/>
              </a:solidFill>
              <a:latin typeface="a_DomInoRevObl" pitchFamily="66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/>
          <a:stretch/>
        </p:blipFill>
        <p:spPr>
          <a:xfrm>
            <a:off x="5726400" y="1463755"/>
            <a:ext cx="3028892" cy="24832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20128" y="4013070"/>
            <a:ext cx="302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Николай Романов и </a:t>
            </a:r>
          </a:p>
          <a:p>
            <a:pPr algn="ctr"/>
            <a:r>
              <a:rPr lang="ru-RU" sz="2000" dirty="0" smtClean="0">
                <a:latin typeface="a_DomInoRevObl" pitchFamily="66" charset="-52"/>
              </a:rPr>
              <a:t>Алиса Гессен-</a:t>
            </a:r>
            <a:r>
              <a:rPr lang="ru-RU" sz="2000" dirty="0" err="1" smtClean="0">
                <a:latin typeface="a_DomInoRevObl" pitchFamily="66" charset="-52"/>
              </a:rPr>
              <a:t>Дармштадтская</a:t>
            </a:r>
            <a:endParaRPr lang="ru-RU" sz="2000" dirty="0"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0967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3" grpId="0"/>
      <p:bldP spid="49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444395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Счастливая семья (худ. Д.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Денгель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96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</a:extLst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-1"/>
          <a:stretch/>
        </p:blipFill>
        <p:spPr>
          <a:xfrm>
            <a:off x="611561" y="411510"/>
            <a:ext cx="32255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427734"/>
            <a:ext cx="1879718" cy="2323806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957444" y="411511"/>
            <a:ext cx="3069804" cy="1884762"/>
          </a:xfrm>
          <a:prstGeom prst="wedgeRoundRectCallout">
            <a:avLst>
              <a:gd name="adj1" fmla="val -1340"/>
              <a:gd name="adj2" fmla="val 70167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По переписи 2010 года </a:t>
            </a:r>
          </a:p>
          <a:p>
            <a:pPr algn="ctr"/>
            <a:r>
              <a:rPr lang="ru-RU" i="1" dirty="0" smtClean="0"/>
              <a:t>почти половина </a:t>
            </a:r>
          </a:p>
          <a:p>
            <a:pPr algn="ctr"/>
            <a:r>
              <a:rPr lang="ru-RU" i="1" dirty="0" smtClean="0"/>
              <a:t>несовершеннолетних </a:t>
            </a:r>
          </a:p>
          <a:p>
            <a:pPr algn="ctr"/>
            <a:r>
              <a:rPr lang="ru-RU" i="1" dirty="0" smtClean="0"/>
              <a:t>детей были </a:t>
            </a:r>
          </a:p>
          <a:p>
            <a:pPr algn="ctr"/>
            <a:r>
              <a:rPr lang="ru-RU" i="1" dirty="0" smtClean="0"/>
              <a:t>единственными у своих </a:t>
            </a:r>
          </a:p>
          <a:p>
            <a:pPr algn="ctr"/>
            <a:r>
              <a:rPr lang="ru-RU" i="1" dirty="0" smtClean="0"/>
              <a:t>родителей.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b="276"/>
          <a:stretch/>
        </p:blipFill>
        <p:spPr>
          <a:xfrm>
            <a:off x="611561" y="2639101"/>
            <a:ext cx="3198108" cy="211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444395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Семья артиста (худ.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Корнелиус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де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Вос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20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35896" y="555526"/>
            <a:ext cx="1872208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СЕМЬЯ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5536" y="1276766"/>
            <a:ext cx="8352928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156595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нуклеарная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21403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расширенная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401307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неполная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7" y="3357810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endCxn id="11" idx="3"/>
          </p:cNvCxnSpPr>
          <p:nvPr/>
        </p:nvCxnSpPr>
        <p:spPr>
          <a:xfrm rot="5400000">
            <a:off x="2408166" y="3792871"/>
            <a:ext cx="655260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rot="16200000" flipH="1">
            <a:off x="179512" y="1997426"/>
            <a:ext cx="648073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12" idx="3"/>
          </p:cNvCxnSpPr>
          <p:nvPr/>
        </p:nvCxnSpPr>
        <p:spPr>
          <a:xfrm rot="5400000">
            <a:off x="1594135" y="2323581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9" idx="1"/>
          </p:cNvCxnSpPr>
          <p:nvPr/>
        </p:nvCxnSpPr>
        <p:spPr>
          <a:xfrm rot="16200000" flipH="1">
            <a:off x="251230" y="1421073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19872" y="1568077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моногамная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9872" y="2216149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полигамная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Соединительная линия уступом 31"/>
          <p:cNvCxnSpPr>
            <a:endCxn id="31" idx="1"/>
          </p:cNvCxnSpPr>
          <p:nvPr/>
        </p:nvCxnSpPr>
        <p:spPr>
          <a:xfrm rot="16200000" flipH="1">
            <a:off x="2994407" y="2006128"/>
            <a:ext cx="63490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30" idx="1"/>
          </p:cNvCxnSpPr>
          <p:nvPr/>
        </p:nvCxnSpPr>
        <p:spPr>
          <a:xfrm rot="16200000" flipH="1">
            <a:off x="3059542" y="1423191"/>
            <a:ext cx="504636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75856" y="401307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гетерогенная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5856" y="3357811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гомогенная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Соединительная линия уступом 35"/>
          <p:cNvCxnSpPr>
            <a:endCxn id="35" idx="3"/>
          </p:cNvCxnSpPr>
          <p:nvPr/>
        </p:nvCxnSpPr>
        <p:spPr>
          <a:xfrm rot="5400000">
            <a:off x="4186424" y="2323582"/>
            <a:ext cx="228332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endCxn id="34" idx="3"/>
          </p:cNvCxnSpPr>
          <p:nvPr/>
        </p:nvCxnSpPr>
        <p:spPr>
          <a:xfrm rot="5400000">
            <a:off x="5000454" y="3792871"/>
            <a:ext cx="655262" cy="216026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114024" y="1421942"/>
            <a:ext cx="2490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малодетная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4024" y="1856690"/>
            <a:ext cx="2490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среднедетная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Соединительная линия уступом 40"/>
          <p:cNvCxnSpPr>
            <a:endCxn id="40" idx="1"/>
          </p:cNvCxnSpPr>
          <p:nvPr/>
        </p:nvCxnSpPr>
        <p:spPr>
          <a:xfrm rot="16200000" flipH="1">
            <a:off x="5788640" y="1746749"/>
            <a:ext cx="434747" cy="216022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39" idx="1"/>
          </p:cNvCxnSpPr>
          <p:nvPr/>
        </p:nvCxnSpPr>
        <p:spPr>
          <a:xfrm rot="16200000" flipH="1">
            <a:off x="5832287" y="1355648"/>
            <a:ext cx="347453" cy="216022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endCxn id="48" idx="1"/>
          </p:cNvCxnSpPr>
          <p:nvPr/>
        </p:nvCxnSpPr>
        <p:spPr>
          <a:xfrm rot="16200000" flipH="1">
            <a:off x="5788641" y="2189092"/>
            <a:ext cx="434748" cy="216022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14026" y="2299033"/>
            <a:ext cx="2490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многодетная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Соединительная линия уступом 49"/>
          <p:cNvCxnSpPr>
            <a:endCxn id="51" idx="1"/>
          </p:cNvCxnSpPr>
          <p:nvPr/>
        </p:nvCxnSpPr>
        <p:spPr>
          <a:xfrm rot="16200000" flipH="1">
            <a:off x="5788639" y="2619979"/>
            <a:ext cx="434748" cy="216022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114024" y="2729920"/>
            <a:ext cx="2490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бездетная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88224" y="4001005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партнёрская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98004" y="3345745"/>
            <a:ext cx="2609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latin typeface="Arial" pitchFamily="34" charset="0"/>
                <a:cs typeface="Arial" pitchFamily="34" charset="0"/>
              </a:rPr>
              <a:t>патриархальная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Соединительная линия уступом 53"/>
          <p:cNvCxnSpPr>
            <a:endCxn id="53" idx="3"/>
          </p:cNvCxnSpPr>
          <p:nvPr/>
        </p:nvCxnSpPr>
        <p:spPr>
          <a:xfrm rot="5400000">
            <a:off x="7485669" y="2298383"/>
            <a:ext cx="2284424" cy="241189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endCxn id="52" idx="3"/>
          </p:cNvCxnSpPr>
          <p:nvPr/>
        </p:nvCxnSpPr>
        <p:spPr>
          <a:xfrm rot="5400000">
            <a:off x="8312822" y="3780806"/>
            <a:ext cx="655261" cy="21602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0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8" grpId="0"/>
      <p:bldP spid="51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2993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576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6016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76" y="2139702"/>
            <a:ext cx="2112706" cy="261183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731269" y="555526"/>
            <a:ext cx="3023200" cy="1494274"/>
          </a:xfrm>
          <a:prstGeom prst="wedgeRoundRectCallout">
            <a:avLst>
              <a:gd name="adj1" fmla="val -1340"/>
              <a:gd name="adj2" fmla="val 7832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Семейное право </a:t>
            </a:r>
          </a:p>
          <a:p>
            <a:pPr algn="ctr"/>
            <a:r>
              <a:rPr lang="ru-RU" i="1" dirty="0" smtClean="0"/>
              <a:t>является одной из </a:t>
            </a:r>
          </a:p>
          <a:p>
            <a:pPr algn="ctr"/>
            <a:r>
              <a:rPr lang="ru-RU" i="1" dirty="0" smtClean="0"/>
              <a:t>важнейших отраслей </a:t>
            </a:r>
          </a:p>
          <a:p>
            <a:pPr algn="ctr"/>
            <a:r>
              <a:rPr lang="ru-RU" i="1" dirty="0" smtClean="0"/>
              <a:t>частного права</a:t>
            </a:r>
            <a:r>
              <a:rPr lang="ru-RU" i="1" dirty="0"/>
              <a:t>.</a:t>
            </a:r>
            <a:endParaRPr lang="ru-RU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8834"/>
          <a:stretch/>
        </p:blipFill>
        <p:spPr>
          <a:xfrm>
            <a:off x="635245" y="576476"/>
            <a:ext cx="2618592" cy="41564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3724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76" y="2139702"/>
            <a:ext cx="2112706" cy="261183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731269" y="555526"/>
            <a:ext cx="3023200" cy="1494274"/>
          </a:xfrm>
          <a:prstGeom prst="wedgeRoundRectCallout">
            <a:avLst>
              <a:gd name="adj1" fmla="val -1340"/>
              <a:gd name="adj2" fmla="val 7832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Семейное право </a:t>
            </a:r>
          </a:p>
          <a:p>
            <a:pPr algn="ctr"/>
            <a:r>
              <a:rPr lang="ru-RU" i="1" dirty="0" smtClean="0"/>
              <a:t>является одной из </a:t>
            </a:r>
          </a:p>
          <a:p>
            <a:pPr algn="ctr"/>
            <a:r>
              <a:rPr lang="ru-RU" i="1" dirty="0" smtClean="0"/>
              <a:t>важнейших отраслей </a:t>
            </a:r>
          </a:p>
          <a:p>
            <a:pPr algn="ctr"/>
            <a:r>
              <a:rPr lang="ru-RU" i="1" dirty="0" smtClean="0"/>
              <a:t>частного права</a:t>
            </a:r>
            <a:r>
              <a:rPr lang="ru-RU" i="1" dirty="0"/>
              <a:t>.</a:t>
            </a:r>
            <a:endParaRPr lang="ru-RU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8834"/>
          <a:stretch/>
        </p:blipFill>
        <p:spPr>
          <a:xfrm>
            <a:off x="635245" y="576476"/>
            <a:ext cx="2618592" cy="41564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3491880" y="3312854"/>
            <a:ext cx="200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Принят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Государственной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Думой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29 декабря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1995 года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3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83568" y="411510"/>
            <a:ext cx="7776864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61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83568" y="411510"/>
            <a:ext cx="7776864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340" y="1131589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Брак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регулируемая обществом семейная связь между людьми,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которая порождает их определённые права и обязанности по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отношению друг к другу.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64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5957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47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4443958"/>
            <a:ext cx="679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Побивание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камнями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37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3528" y="4443958"/>
            <a:ext cx="679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Гражданский брак в Швейцарии в 19 веке (худ. А. Анкер)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41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76" y="2139702"/>
            <a:ext cx="2112706" cy="261183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221208" y="573420"/>
            <a:ext cx="3023200" cy="1494274"/>
          </a:xfrm>
          <a:prstGeom prst="wedgeRoundRectCallout">
            <a:avLst>
              <a:gd name="adj1" fmla="val -1340"/>
              <a:gd name="adj2" fmla="val 7832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Признается </a:t>
            </a:r>
            <a:r>
              <a:rPr lang="ru-RU" i="1" dirty="0"/>
              <a:t>брак, </a:t>
            </a:r>
            <a:endParaRPr lang="ru-RU" i="1" dirty="0" smtClean="0"/>
          </a:p>
          <a:p>
            <a:pPr algn="ctr"/>
            <a:r>
              <a:rPr lang="ru-RU" i="1" dirty="0" smtClean="0"/>
              <a:t>заключенный </a:t>
            </a:r>
            <a:r>
              <a:rPr lang="ru-RU" i="1" dirty="0"/>
              <a:t>только в </a:t>
            </a:r>
            <a:endParaRPr lang="ru-RU" i="1" dirty="0" smtClean="0"/>
          </a:p>
          <a:p>
            <a:pPr algn="ctr"/>
            <a:r>
              <a:rPr lang="ru-RU" i="1" dirty="0" smtClean="0"/>
              <a:t>органах </a:t>
            </a:r>
            <a:r>
              <a:rPr lang="ru-RU" i="1" dirty="0"/>
              <a:t>записи актов </a:t>
            </a:r>
            <a:endParaRPr lang="ru-RU" i="1" dirty="0" smtClean="0"/>
          </a:p>
          <a:p>
            <a:pPr algn="ctr"/>
            <a:r>
              <a:rPr lang="ru-RU" i="1" dirty="0" smtClean="0"/>
              <a:t>гражданского </a:t>
            </a:r>
            <a:r>
              <a:rPr lang="ru-RU" i="1" dirty="0"/>
              <a:t>состояния</a:t>
            </a:r>
            <a:r>
              <a:rPr lang="ru-RU" i="1" dirty="0" smtClean="0"/>
              <a:t>. </a:t>
            </a:r>
          </a:p>
          <a:p>
            <a:pPr algn="ctr"/>
            <a:r>
              <a:rPr lang="ru-RU" i="1" dirty="0" smtClean="0"/>
              <a:t>(СК РФ, статья 1, п. 2)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19327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76" y="2139702"/>
            <a:ext cx="2112706" cy="2611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r="9361"/>
          <a:stretch/>
        </p:blipFill>
        <p:spPr>
          <a:xfrm>
            <a:off x="401645" y="561291"/>
            <a:ext cx="4099560" cy="3012805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5221208" y="573420"/>
            <a:ext cx="3023200" cy="1494274"/>
          </a:xfrm>
          <a:prstGeom prst="wedgeRoundRectCallout">
            <a:avLst>
              <a:gd name="adj1" fmla="val -1340"/>
              <a:gd name="adj2" fmla="val 7832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Признается </a:t>
            </a:r>
            <a:r>
              <a:rPr lang="ru-RU" i="1" dirty="0"/>
              <a:t>брак, </a:t>
            </a:r>
            <a:endParaRPr lang="ru-RU" i="1" dirty="0" smtClean="0"/>
          </a:p>
          <a:p>
            <a:pPr algn="ctr"/>
            <a:r>
              <a:rPr lang="ru-RU" i="1" dirty="0" smtClean="0"/>
              <a:t>заключенный </a:t>
            </a:r>
            <a:r>
              <a:rPr lang="ru-RU" i="1" dirty="0"/>
              <a:t>только в </a:t>
            </a:r>
            <a:endParaRPr lang="ru-RU" i="1" dirty="0" smtClean="0"/>
          </a:p>
          <a:p>
            <a:pPr algn="ctr"/>
            <a:r>
              <a:rPr lang="ru-RU" i="1" dirty="0" smtClean="0"/>
              <a:t>органах </a:t>
            </a:r>
            <a:r>
              <a:rPr lang="ru-RU" i="1" dirty="0"/>
              <a:t>записи актов </a:t>
            </a:r>
            <a:endParaRPr lang="ru-RU" i="1" dirty="0" smtClean="0"/>
          </a:p>
          <a:p>
            <a:pPr algn="ctr"/>
            <a:r>
              <a:rPr lang="ru-RU" i="1" dirty="0" smtClean="0"/>
              <a:t>гражданского </a:t>
            </a:r>
            <a:r>
              <a:rPr lang="ru-RU" i="1" dirty="0"/>
              <a:t>состояния</a:t>
            </a:r>
            <a:r>
              <a:rPr lang="ru-RU" i="1" dirty="0" smtClean="0"/>
              <a:t>. </a:t>
            </a:r>
          </a:p>
          <a:p>
            <a:pPr algn="ctr"/>
            <a:r>
              <a:rPr lang="ru-RU" i="1" dirty="0" smtClean="0"/>
              <a:t>(СК РФ, статья 1, п.2)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3" y="3721993"/>
            <a:ext cx="432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Церковный брак, не зарегистрированный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 отделе ЗАГС, юридических прав 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обя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занностей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не порождает.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44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55576" y="3289673"/>
            <a:ext cx="7992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Гражданский брак – свободный союз мужчины и женщины, не </a:t>
            </a:r>
          </a:p>
          <a:p>
            <a:r>
              <a:rPr lang="ru-RU" sz="28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зарегистрированный в отделе ЗАГС (без штампа в паспорте).</a:t>
            </a:r>
            <a:endParaRPr lang="ru-RU" sz="28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289673"/>
            <a:ext cx="8352928" cy="1082302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75556" y="3289673"/>
            <a:ext cx="8244916" cy="1082302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01616" y="797972"/>
            <a:ext cx="2484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glow rad="127000">
                    <a:schemeClr val="bg1"/>
                  </a:glow>
                </a:effectLst>
                <a:latin typeface="a_DomInoRevObl" pitchFamily="66" charset="-52"/>
              </a:rPr>
              <a:t>Фактический брак </a:t>
            </a:r>
            <a:endParaRPr lang="ru-RU" sz="2800" dirty="0">
              <a:effectLst>
                <a:glow rad="127000">
                  <a:schemeClr val="bg1"/>
                </a:glow>
              </a:effectLst>
              <a:latin typeface="a_DomInoRevObl" pitchFamily="66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7964" y="1419622"/>
            <a:ext cx="648072" cy="122413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?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60383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 build="p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259632" y="41151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Свободное сожительство партнёров не порождает брачных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 и обязанностей, в том числе имущественных (право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наследовать, право на материальную поддержку в случае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нетрудоспособности).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420407"/>
            <a:ext cx="648072" cy="122413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!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23678"/>
            <a:ext cx="1797308" cy="23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23678"/>
            <a:ext cx="1797308" cy="23168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18952" y="4164330"/>
            <a:ext cx="2198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Рождён в браке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4164330"/>
            <a:ext cx="2198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_DomInoRevObl" pitchFamily="66" charset="-52"/>
              </a:rPr>
              <a:t>Рождён вне брака</a:t>
            </a:r>
            <a:endParaRPr lang="ru-RU" sz="2000" dirty="0">
              <a:latin typeface="a_DomInoRevObl" pitchFamily="66" charset="-52"/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3779912" y="3147814"/>
            <a:ext cx="1584176" cy="432048"/>
          </a:xfrm>
          <a:prstGeom prst="mathEqual">
            <a:avLst>
              <a:gd name="adj1" fmla="val 18228"/>
              <a:gd name="adj2" fmla="val 25870"/>
            </a:avLst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75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14" grpId="0"/>
      <p:bldP spid="15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7320" y="411510"/>
            <a:ext cx="7843112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20" y="1059582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Достижение брачного возраста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Соединительная линия уступом 11"/>
          <p:cNvCxnSpPr>
            <a:stCxn id="5" idx="1"/>
            <a:endCxn id="7" idx="1"/>
          </p:cNvCxnSpPr>
          <p:nvPr/>
        </p:nvCxnSpPr>
        <p:spPr>
          <a:xfrm rot="10800000" flipV="1">
            <a:off x="617320" y="629831"/>
            <a:ext cx="12700" cy="814472"/>
          </a:xfrm>
          <a:prstGeom prst="bentConnector3">
            <a:avLst>
              <a:gd name="adj1" fmla="val 1860000"/>
            </a:avLst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6355"/>
            <a:ext cx="2031397" cy="300252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6456"/>
            <a:ext cx="1912334" cy="2364128"/>
          </a:xfrm>
          <a:prstGeom prst="rect">
            <a:avLst/>
          </a:prstGeom>
        </p:spPr>
      </p:pic>
      <p:sp>
        <p:nvSpPr>
          <p:cNvPr id="40" name="Скругленная прямоугольная выноска 39"/>
          <p:cNvSpPr/>
          <p:nvPr/>
        </p:nvSpPr>
        <p:spPr>
          <a:xfrm>
            <a:off x="1907704" y="1859268"/>
            <a:ext cx="4104456" cy="1070253"/>
          </a:xfrm>
          <a:prstGeom prst="wedgeRoundRectCallout">
            <a:avLst>
              <a:gd name="adj1" fmla="val -59545"/>
              <a:gd name="adj2" fmla="val 36673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i="1" dirty="0" smtClean="0"/>
              <a:t>Брачный </a:t>
            </a:r>
            <a:r>
              <a:rPr lang="ru-RU" i="1" dirty="0"/>
              <a:t>возраст </a:t>
            </a:r>
            <a:r>
              <a:rPr lang="ru-RU" i="1" dirty="0" smtClean="0"/>
              <a:t>устанавливается </a:t>
            </a:r>
          </a:p>
          <a:p>
            <a:pPr algn="ctr"/>
            <a:r>
              <a:rPr lang="ru-RU" i="1" dirty="0" smtClean="0"/>
              <a:t>в </a:t>
            </a:r>
            <a:r>
              <a:rPr lang="ru-RU" sz="2400" b="1" i="1" dirty="0" smtClean="0">
                <a:solidFill>
                  <a:srgbClr val="009900"/>
                </a:solidFill>
              </a:rPr>
              <a:t>восемнадцать</a:t>
            </a:r>
            <a:r>
              <a:rPr lang="ru-RU" sz="2400" i="1" dirty="0" smtClean="0">
                <a:solidFill>
                  <a:srgbClr val="009900"/>
                </a:solidFill>
              </a:rPr>
              <a:t> </a:t>
            </a:r>
            <a:r>
              <a:rPr lang="ru-RU" i="1" dirty="0"/>
              <a:t>лет</a:t>
            </a:r>
            <a:r>
              <a:rPr lang="ru-RU" i="1" dirty="0" smtClean="0"/>
              <a:t>.</a:t>
            </a:r>
          </a:p>
          <a:p>
            <a:pPr algn="ctr"/>
            <a:r>
              <a:rPr lang="ru-RU" i="1" dirty="0" smtClean="0"/>
              <a:t>(СК РФ, статья 13, п. 1)</a:t>
            </a:r>
            <a:endParaRPr lang="ru-RU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2123728" y="3127618"/>
            <a:ext cx="998401" cy="6190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latin typeface="a_DomInoRevObl" pitchFamily="66" charset="-52"/>
              </a:rPr>
              <a:t>16 лет</a:t>
            </a:r>
            <a:endParaRPr lang="ru-RU" sz="2400" b="1" dirty="0">
              <a:solidFill>
                <a:srgbClr val="0000CC"/>
              </a:solidFill>
              <a:latin typeface="a_DomInoRevObl" pitchFamily="66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7864" y="3029534"/>
            <a:ext cx="275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органы местного само-</a:t>
            </a:r>
          </a:p>
          <a:p>
            <a:r>
              <a:rPr lang="ru-RU" i="1" dirty="0" smtClean="0"/>
              <a:t>управления при наличии </a:t>
            </a:r>
          </a:p>
          <a:p>
            <a:r>
              <a:rPr lang="ru-RU" i="1" dirty="0" smtClean="0"/>
              <a:t>уважительных причин</a:t>
            </a:r>
            <a:endParaRPr lang="ru-RU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163854" y="4032508"/>
            <a:ext cx="998401" cy="6190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_DomInoRevObl" pitchFamily="66" charset="-52"/>
              </a:rPr>
              <a:t>14 лет</a:t>
            </a:r>
            <a:endParaRPr lang="ru-RU" sz="2400" b="1" dirty="0">
              <a:solidFill>
                <a:srgbClr val="FF0000"/>
              </a:solidFill>
              <a:latin typeface="a_DomInoRevObl" pitchFamily="66" charset="-5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47864" y="4074149"/>
            <a:ext cx="275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</a:t>
            </a:r>
            <a:r>
              <a:rPr lang="ru-RU" i="1" dirty="0" smtClean="0"/>
              <a:t>убъекты федерации в </a:t>
            </a:r>
          </a:p>
          <a:p>
            <a:r>
              <a:rPr lang="ru-RU" i="1" dirty="0" smtClean="0"/>
              <a:t>исключительных случаях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4113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 build="p" animBg="1"/>
      <p:bldP spid="41" grpId="0"/>
      <p:bldP spid="42" grpId="0" build="p"/>
      <p:bldP spid="43" grpId="0"/>
      <p:bldP spid="4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7320" y="411510"/>
            <a:ext cx="7843112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20" y="1059582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Достижение брачного возраста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320" y="1995686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Взаимное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доброволь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ное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согласие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Соединительная линия уступом 11"/>
          <p:cNvCxnSpPr>
            <a:stCxn id="5" idx="1"/>
            <a:endCxn id="7" idx="1"/>
          </p:cNvCxnSpPr>
          <p:nvPr/>
        </p:nvCxnSpPr>
        <p:spPr>
          <a:xfrm rot="10800000" flipV="1">
            <a:off x="617320" y="629831"/>
            <a:ext cx="12700" cy="814472"/>
          </a:xfrm>
          <a:prstGeom prst="bentConnector3">
            <a:avLst>
              <a:gd name="adj1" fmla="val 1860000"/>
            </a:avLst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8" idx="1"/>
          </p:cNvCxnSpPr>
          <p:nvPr/>
        </p:nvCxnSpPr>
        <p:spPr>
          <a:xfrm rot="16200000" flipH="1">
            <a:off x="38376" y="1801462"/>
            <a:ext cx="936105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3903010" y="880227"/>
            <a:ext cx="1965134" cy="1944216"/>
            <a:chOff x="3686986" y="880227"/>
            <a:chExt cx="1965134" cy="194421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986" y="880227"/>
              <a:ext cx="1965134" cy="194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5440" y="1195274"/>
              <a:ext cx="1448226" cy="1370987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6355"/>
            <a:ext cx="2031397" cy="3002527"/>
          </a:xfrm>
          <a:prstGeom prst="rect">
            <a:avLst/>
          </a:prstGeom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5393666" y="1059582"/>
            <a:ext cx="3467699" cy="435438"/>
          </a:xfrm>
          <a:prstGeom prst="wedgeRoundRectCallout">
            <a:avLst>
              <a:gd name="adj1" fmla="val -54974"/>
              <a:gd name="adj2" fmla="val 38208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latin typeface="a_DomInoRevObl" pitchFamily="66" charset="-52"/>
              </a:rPr>
              <a:t>Согласны ли вы стать мужем и женой?</a:t>
            </a:r>
            <a:endParaRPr lang="ru-RU" dirty="0">
              <a:latin typeface="a_DomInoRevObl" pitchFamily="66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1345" y="2479580"/>
            <a:ext cx="76251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a_DomInoRevObl" pitchFamily="66" charset="-52"/>
              </a:rPr>
              <a:t>Да!</a:t>
            </a:r>
            <a:endParaRPr lang="ru-RU" dirty="0">
              <a:solidFill>
                <a:srgbClr val="0000CC"/>
              </a:solidFill>
              <a:latin typeface="a_DomInoRevObl" pitchFamily="66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81307" y="2668785"/>
            <a:ext cx="762510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dirty="0" smtClean="0">
                <a:solidFill>
                  <a:srgbClr val="D60093"/>
                </a:solidFill>
                <a:latin typeface="a_DomInoRevObl" pitchFamily="66" charset="-52"/>
              </a:rPr>
              <a:t>Да!</a:t>
            </a:r>
            <a:endParaRPr lang="ru-RU" dirty="0">
              <a:solidFill>
                <a:srgbClr val="D60093"/>
              </a:solidFill>
              <a:latin typeface="a_DomInoRevObl" pitchFamily="66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45" y="2479581"/>
            <a:ext cx="1695543" cy="2640262"/>
          </a:xfrm>
          <a:prstGeom prst="rect">
            <a:avLst/>
          </a:prstGeom>
        </p:spPr>
      </p:pic>
      <p:sp>
        <p:nvSpPr>
          <p:cNvPr id="34" name="Скругленная прямоугольная выноска 33"/>
          <p:cNvSpPr/>
          <p:nvPr/>
        </p:nvSpPr>
        <p:spPr>
          <a:xfrm>
            <a:off x="4811236" y="3034368"/>
            <a:ext cx="1272932" cy="901130"/>
          </a:xfrm>
          <a:prstGeom prst="wedgeRoundRectCallout">
            <a:avLst>
              <a:gd name="adj1" fmla="val -84881"/>
              <a:gd name="adj2" fmla="val 5426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latin typeface="a_DomInoRevObl" pitchFamily="66" charset="-52"/>
              </a:rPr>
              <a:t>Мы всё </a:t>
            </a:r>
          </a:p>
          <a:p>
            <a:pPr algn="ctr"/>
            <a:r>
              <a:rPr lang="ru-RU" dirty="0" smtClean="0">
                <a:latin typeface="a_DomInoRevObl" pitchFamily="66" charset="-52"/>
              </a:rPr>
              <a:t>слышали!</a:t>
            </a:r>
            <a:endParaRPr lang="ru-RU" dirty="0"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30854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2.20506E-6 L 0.05434 -0.1806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9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1.12415E-6 L -0.10018 -0.1439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-7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uiExpand="1" build="p" animBg="1"/>
      <p:bldP spid="15" grpId="0"/>
      <p:bldP spid="15" grpId="1"/>
      <p:bldP spid="30" grpId="0"/>
      <p:bldP spid="30" grpId="1"/>
      <p:bldP spid="3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6355"/>
            <a:ext cx="2031397" cy="30025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7617"/>
            <a:ext cx="1110224" cy="30012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23" y="1626354"/>
            <a:ext cx="1205882" cy="30025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7320" y="411510"/>
            <a:ext cx="7843112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20" y="1059582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Достижение брачного возраста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320" y="1995686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Взаимное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доброволь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ное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согласие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20" y="2932113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Личное присутствие на бракосочетании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Соединительная линия уступом 11"/>
          <p:cNvCxnSpPr>
            <a:stCxn id="5" idx="1"/>
            <a:endCxn id="7" idx="1"/>
          </p:cNvCxnSpPr>
          <p:nvPr/>
        </p:nvCxnSpPr>
        <p:spPr>
          <a:xfrm rot="10800000" flipV="1">
            <a:off x="617320" y="629831"/>
            <a:ext cx="12700" cy="814472"/>
          </a:xfrm>
          <a:prstGeom prst="bentConnector3">
            <a:avLst>
              <a:gd name="adj1" fmla="val 1860000"/>
            </a:avLst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8" idx="1"/>
          </p:cNvCxnSpPr>
          <p:nvPr/>
        </p:nvCxnSpPr>
        <p:spPr>
          <a:xfrm rot="16200000" flipH="1">
            <a:off x="38376" y="1801462"/>
            <a:ext cx="936105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9" idx="1"/>
          </p:cNvCxnSpPr>
          <p:nvPr/>
        </p:nvCxnSpPr>
        <p:spPr>
          <a:xfrm rot="16200000" flipH="1">
            <a:off x="38214" y="2737728"/>
            <a:ext cx="936428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ая прямоугольная выноска 17"/>
          <p:cNvSpPr/>
          <p:nvPr/>
        </p:nvSpPr>
        <p:spPr>
          <a:xfrm>
            <a:off x="4860032" y="1098455"/>
            <a:ext cx="1673056" cy="730568"/>
          </a:xfrm>
          <a:prstGeom prst="wedgeRoundRectCallout">
            <a:avLst>
              <a:gd name="adj1" fmla="val 59091"/>
              <a:gd name="adj2" fmla="val 36037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latin typeface="a_DomInoRevObl" pitchFamily="66" charset="-52"/>
              </a:rPr>
              <a:t>Я – </a:t>
            </a:r>
            <a:r>
              <a:rPr lang="ru-RU" dirty="0" err="1" smtClean="0">
                <a:latin typeface="a_DomInoRevObl" pitchFamily="66" charset="-52"/>
              </a:rPr>
              <a:t>представи</a:t>
            </a:r>
            <a:r>
              <a:rPr lang="ru-RU" dirty="0" smtClean="0">
                <a:latin typeface="a_DomInoRevObl" pitchFamily="66" charset="-52"/>
              </a:rPr>
              <a:t>-</a:t>
            </a:r>
          </a:p>
          <a:p>
            <a:pPr algn="ctr"/>
            <a:r>
              <a:rPr lang="ru-RU" dirty="0" err="1" smtClean="0">
                <a:latin typeface="a_DomInoRevObl" pitchFamily="66" charset="-52"/>
              </a:rPr>
              <a:t>тель</a:t>
            </a:r>
            <a:r>
              <a:rPr lang="ru-RU" dirty="0" smtClean="0">
                <a:latin typeface="a_DomInoRevObl" pitchFamily="66" charset="-52"/>
              </a:rPr>
              <a:t> жениха…</a:t>
            </a:r>
            <a:endParaRPr lang="ru-RU" dirty="0">
              <a:latin typeface="a_DomInoRevObl" pitchFamily="66" charset="-52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164288" y="1151357"/>
            <a:ext cx="1673056" cy="730568"/>
          </a:xfrm>
          <a:prstGeom prst="wedgeRoundRectCallout">
            <a:avLst>
              <a:gd name="adj1" fmla="val -11638"/>
              <a:gd name="adj2" fmla="val 81264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latin typeface="a_DomInoRevObl" pitchFamily="66" charset="-52"/>
              </a:rPr>
              <a:t>Я – </a:t>
            </a:r>
            <a:r>
              <a:rPr lang="ru-RU" dirty="0" err="1" smtClean="0">
                <a:latin typeface="a_DomInoRevObl" pitchFamily="66" charset="-52"/>
              </a:rPr>
              <a:t>представи</a:t>
            </a:r>
            <a:r>
              <a:rPr lang="ru-RU" dirty="0" smtClean="0">
                <a:latin typeface="a_DomInoRevObl" pitchFamily="66" charset="-52"/>
              </a:rPr>
              <a:t>-</a:t>
            </a:r>
          </a:p>
          <a:p>
            <a:pPr algn="ctr"/>
            <a:r>
              <a:rPr lang="ru-RU" dirty="0" err="1" smtClean="0">
                <a:latin typeface="a_DomInoRevObl" pitchFamily="66" charset="-52"/>
              </a:rPr>
              <a:t>тель</a:t>
            </a:r>
            <a:r>
              <a:rPr lang="ru-RU" dirty="0" smtClean="0">
                <a:latin typeface="a_DomInoRevObl" pitchFamily="66" charset="-52"/>
              </a:rPr>
              <a:t> невесты…</a:t>
            </a:r>
            <a:endParaRPr lang="ru-RU" dirty="0">
              <a:latin typeface="a_DomInoRevObl" pitchFamily="66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2380406"/>
            <a:ext cx="1872208" cy="148456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_DomInoRevObl" pitchFamily="66" charset="-52"/>
              </a:rPr>
              <a:t>Нельзя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_DomInoRevObl" pitchFamily="66" charset="-52"/>
              </a:rPr>
              <a:t>жениться по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_DomInoRevObl" pitchFamily="66" charset="-52"/>
              </a:rPr>
              <a:t>доверенности!</a:t>
            </a:r>
            <a:endParaRPr lang="ru-RU" sz="2400" b="1" dirty="0"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8729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uiExpand="1" build="p" animBg="1"/>
      <p:bldP spid="18" grpId="1" build="allAtOnce" animBg="1"/>
      <p:bldP spid="19" grpId="0" uiExpand="1" build="p" animBg="1"/>
      <p:bldP spid="19" grpId="1" build="allAtOnce" animBg="1"/>
      <p:bldP spid="2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6355"/>
            <a:ext cx="2031397" cy="30025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7320" y="411510"/>
            <a:ext cx="7843112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20" y="1059582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Достижение брачного возраста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320" y="1995686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Взаимное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доброволь-ное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согласие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20" y="2932113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Личное присутствие на бракосочетании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Соединительная линия уступом 11"/>
          <p:cNvCxnSpPr>
            <a:stCxn id="5" idx="1"/>
            <a:endCxn id="7" idx="1"/>
          </p:cNvCxnSpPr>
          <p:nvPr/>
        </p:nvCxnSpPr>
        <p:spPr>
          <a:xfrm rot="10800000" flipV="1">
            <a:off x="617320" y="629831"/>
            <a:ext cx="12700" cy="814472"/>
          </a:xfrm>
          <a:prstGeom prst="bentConnector3">
            <a:avLst>
              <a:gd name="adj1" fmla="val 1860000"/>
            </a:avLst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8" idx="1"/>
          </p:cNvCxnSpPr>
          <p:nvPr/>
        </p:nvCxnSpPr>
        <p:spPr>
          <a:xfrm rot="16200000" flipH="1">
            <a:off x="38376" y="1801462"/>
            <a:ext cx="936105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9" idx="1"/>
          </p:cNvCxnSpPr>
          <p:nvPr/>
        </p:nvCxnSpPr>
        <p:spPr>
          <a:xfrm rot="16200000" flipH="1">
            <a:off x="38214" y="2737728"/>
            <a:ext cx="936428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68" y="1207395"/>
            <a:ext cx="2437209" cy="33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68" y="1151696"/>
            <a:ext cx="2437209" cy="342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 rot="19702317">
            <a:off x="3774861" y="2317061"/>
            <a:ext cx="2448272" cy="43807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a_DomInoRevObl" pitchFamily="66" charset="-52"/>
              </a:rPr>
              <a:t>Через месяц!</a:t>
            </a:r>
            <a:endParaRPr lang="ru-RU" sz="2400" b="1" dirty="0">
              <a:solidFill>
                <a:srgbClr val="0000CC"/>
              </a:solidFill>
              <a:latin typeface="a_DomInoRevObl" pitchFamily="66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5101" y="3364546"/>
            <a:ext cx="2447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effectLst>
                  <a:glow rad="127000">
                    <a:schemeClr val="bg1"/>
                  </a:glow>
                </a:effectLst>
              </a:rPr>
              <a:t>*В исключительных </a:t>
            </a:r>
          </a:p>
          <a:p>
            <a:r>
              <a:rPr lang="ru-RU" i="1" dirty="0" smtClean="0">
                <a:effectLst>
                  <a:glow rad="127000">
                    <a:schemeClr val="bg1"/>
                  </a:glow>
                </a:effectLst>
              </a:rPr>
              <a:t>случаях срок </a:t>
            </a:r>
            <a:r>
              <a:rPr lang="ru-RU" i="1" dirty="0" err="1" smtClean="0">
                <a:effectLst>
                  <a:glow rad="127000">
                    <a:schemeClr val="bg1"/>
                  </a:glow>
                </a:effectLst>
              </a:rPr>
              <a:t>ожида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</a:rPr>
              <a:t>-</a:t>
            </a:r>
          </a:p>
          <a:p>
            <a:r>
              <a:rPr lang="ru-RU" i="1" dirty="0" err="1" smtClean="0">
                <a:effectLst>
                  <a:glow rad="127000">
                    <a:schemeClr val="bg1"/>
                  </a:glow>
                </a:effectLst>
              </a:rPr>
              <a:t>ния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</a:rPr>
              <a:t> может быть со- </a:t>
            </a:r>
          </a:p>
          <a:p>
            <a:r>
              <a:rPr lang="ru-RU" i="1" dirty="0" err="1" smtClean="0">
                <a:effectLst>
                  <a:glow rad="127000">
                    <a:schemeClr val="bg1"/>
                  </a:glow>
                </a:effectLst>
              </a:rPr>
              <a:t>кращён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</a:rPr>
              <a:t> или отменён.</a:t>
            </a:r>
            <a:endParaRPr lang="ru-RU" i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594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6936" y="428222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Всероссийский центр изучения общественного 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мнения, сентябрь 2014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9"/>
          <a:stretch/>
        </p:blipFill>
        <p:spPr>
          <a:xfrm>
            <a:off x="4797546" y="1018932"/>
            <a:ext cx="3878910" cy="365099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97336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7320" y="411510"/>
            <a:ext cx="7843112" cy="4366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Условия и порядок заключения брака</a:t>
            </a:r>
            <a:endParaRPr lang="ru-RU" sz="2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320" y="1059582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Достижение брачного возраста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320" y="1995686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Взаимное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доброволь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ное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согласие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20" y="2932113"/>
            <a:ext cx="315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Личное присутствие на бракосочетании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320" y="3870548"/>
            <a:ext cx="3522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Отсутствие препятствий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для вступления в брак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Соединительная линия уступом 11"/>
          <p:cNvCxnSpPr>
            <a:stCxn id="5" idx="1"/>
            <a:endCxn id="7" idx="1"/>
          </p:cNvCxnSpPr>
          <p:nvPr/>
        </p:nvCxnSpPr>
        <p:spPr>
          <a:xfrm rot="10800000" flipV="1">
            <a:off x="617320" y="629831"/>
            <a:ext cx="12700" cy="814472"/>
          </a:xfrm>
          <a:prstGeom prst="bentConnector3">
            <a:avLst>
              <a:gd name="adj1" fmla="val 1860000"/>
            </a:avLst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8" idx="1"/>
          </p:cNvCxnSpPr>
          <p:nvPr/>
        </p:nvCxnSpPr>
        <p:spPr>
          <a:xfrm rot="16200000" flipH="1">
            <a:off x="38376" y="1801462"/>
            <a:ext cx="936105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9" idx="1"/>
          </p:cNvCxnSpPr>
          <p:nvPr/>
        </p:nvCxnSpPr>
        <p:spPr>
          <a:xfrm rot="16200000" flipH="1">
            <a:off x="38214" y="2737728"/>
            <a:ext cx="936428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endCxn id="10" idx="1"/>
          </p:cNvCxnSpPr>
          <p:nvPr/>
        </p:nvCxnSpPr>
        <p:spPr>
          <a:xfrm rot="16200000" flipH="1">
            <a:off x="37210" y="3675158"/>
            <a:ext cx="938437" cy="221784"/>
          </a:xfrm>
          <a:prstGeom prst="bentConnector2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07632" y="105958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Состояние в другом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зарегистри-рованном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браке хотя бы одного из вступающих в брак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6848" y="221138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Близкое родство вступающих в брак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016" y="3078165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Вступающие в брак являются усыновителем и усыновлённым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7632" y="393182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Недееспособность хотя бы одного из вступающих в брак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Соединительная линия уступом 24"/>
          <p:cNvCxnSpPr>
            <a:stCxn id="10" idx="3"/>
            <a:endCxn id="20" idx="1"/>
          </p:cNvCxnSpPr>
          <p:nvPr/>
        </p:nvCxnSpPr>
        <p:spPr>
          <a:xfrm flipV="1">
            <a:off x="4139952" y="1521247"/>
            <a:ext cx="567680" cy="2734022"/>
          </a:xfrm>
          <a:prstGeom prst="bentConnector3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21" idx="1"/>
          </p:cNvCxnSpPr>
          <p:nvPr/>
        </p:nvCxnSpPr>
        <p:spPr>
          <a:xfrm flipH="1">
            <a:off x="4423792" y="2534554"/>
            <a:ext cx="283056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22" idx="1"/>
          </p:cNvCxnSpPr>
          <p:nvPr/>
        </p:nvCxnSpPr>
        <p:spPr>
          <a:xfrm flipH="1" flipV="1">
            <a:off x="4423792" y="3401330"/>
            <a:ext cx="292224" cy="1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23" idx="1"/>
          </p:cNvCxnSpPr>
          <p:nvPr/>
        </p:nvCxnSpPr>
        <p:spPr>
          <a:xfrm flipH="1">
            <a:off x="4423792" y="4254987"/>
            <a:ext cx="283840" cy="282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025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9542"/>
            <a:ext cx="1417364" cy="3831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42" y="651857"/>
            <a:ext cx="1552916" cy="387924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910322" y="1059582"/>
            <a:ext cx="1974046" cy="3509673"/>
            <a:chOff x="4796999" y="651856"/>
            <a:chExt cx="1779785" cy="314963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999" y="651856"/>
              <a:ext cx="1572015" cy="314402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2615321"/>
              <a:ext cx="1212696" cy="1186168"/>
            </a:xfrm>
            <a:prstGeom prst="rect">
              <a:avLst/>
            </a:prstGeom>
          </p:spPr>
        </p:pic>
      </p:grpSp>
      <p:sp>
        <p:nvSpPr>
          <p:cNvPr id="11" name="Скругленная прямоугольная выноска 10"/>
          <p:cNvSpPr/>
          <p:nvPr/>
        </p:nvSpPr>
        <p:spPr>
          <a:xfrm>
            <a:off x="3963176" y="795555"/>
            <a:ext cx="1844640" cy="1311248"/>
          </a:xfrm>
          <a:prstGeom prst="wedgeRoundRectCallout">
            <a:avLst>
              <a:gd name="adj1" fmla="val 70338"/>
              <a:gd name="adj2" fmla="val 23731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latin typeface="a_DomInoRevObl" pitchFamily="66" charset="-52"/>
              </a:rPr>
              <a:t>Мы зарегистрировали брак 2 года назад и не разведены.</a:t>
            </a:r>
            <a:endParaRPr lang="ru-RU" dirty="0">
              <a:latin typeface="a_DomInoRevObl" pitchFamily="66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82" y="125367"/>
            <a:ext cx="1150816" cy="17247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5161" y="1419622"/>
            <a:ext cx="3312368" cy="206355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Брак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не  действителен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76521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08524 0.0055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8524 0.0101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4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122"/>
            <a:ext cx="3632076" cy="4603027"/>
          </a:xfrm>
          <a:prstGeom prst="rect">
            <a:avLst/>
          </a:prstGeom>
        </p:spPr>
      </p:pic>
      <p:sp>
        <p:nvSpPr>
          <p:cNvPr id="19" name="Выноска-облако 18"/>
          <p:cNvSpPr/>
          <p:nvPr/>
        </p:nvSpPr>
        <p:spPr>
          <a:xfrm>
            <a:off x="503548" y="483519"/>
            <a:ext cx="2448272" cy="1800200"/>
          </a:xfrm>
          <a:prstGeom prst="cloudCallout">
            <a:avLst>
              <a:gd name="adj1" fmla="val 72539"/>
              <a:gd name="adj2" fmla="val -3800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3588" y="771550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Я получу </a:t>
            </a:r>
          </a:p>
          <a:p>
            <a:pPr algn="ctr"/>
            <a:r>
              <a:rPr lang="ru-RU" dirty="0" smtClean="0"/>
              <a:t>гражданство, а </a:t>
            </a:r>
          </a:p>
          <a:p>
            <a:pPr algn="ctr"/>
            <a:r>
              <a:rPr lang="ru-RU" dirty="0" smtClean="0"/>
              <a:t>жить вместе мы </a:t>
            </a:r>
          </a:p>
          <a:p>
            <a:pPr algn="ctr"/>
            <a:r>
              <a:rPr lang="ru-RU" dirty="0" smtClean="0"/>
              <a:t>не собираемся…</a:t>
            </a:r>
            <a:endParaRPr lang="ru-RU" dirty="0"/>
          </a:p>
        </p:txBody>
      </p:sp>
      <p:sp>
        <p:nvSpPr>
          <p:cNvPr id="21" name="Выноска-облако 20"/>
          <p:cNvSpPr/>
          <p:nvPr/>
        </p:nvSpPr>
        <p:spPr>
          <a:xfrm>
            <a:off x="6300192" y="624014"/>
            <a:ext cx="2448272" cy="1800200"/>
          </a:xfrm>
          <a:prstGeom prst="cloudCallout">
            <a:avLst>
              <a:gd name="adj1" fmla="val -64407"/>
              <a:gd name="adj2" fmla="val -2531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660232" y="912045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Я получу </a:t>
            </a:r>
          </a:p>
          <a:p>
            <a:pPr algn="ctr"/>
            <a:r>
              <a:rPr lang="ru-RU" dirty="0" smtClean="0"/>
              <a:t>деньги, а жить </a:t>
            </a:r>
          </a:p>
          <a:p>
            <a:pPr algn="ctr"/>
            <a:r>
              <a:rPr lang="ru-RU" dirty="0" smtClean="0"/>
              <a:t>вместе мы не </a:t>
            </a:r>
          </a:p>
          <a:p>
            <a:pPr algn="ctr"/>
            <a:r>
              <a:rPr lang="ru-RU" dirty="0" smtClean="0"/>
              <a:t>собираемся…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347864" y="2708635"/>
            <a:ext cx="2880320" cy="183625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Фиктивный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брак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5781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  <p:bldP spid="21" grpId="0" animBg="1"/>
      <p:bldP spid="22" grpId="0" build="p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008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2293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524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6936" y="428222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Всероссийский центр изучения общественного мнения, сентябрь 2014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288032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35646"/>
            <a:ext cx="288032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211710"/>
            <a:ext cx="288032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5072" y="2787080"/>
            <a:ext cx="288032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478237"/>
            <a:ext cx="261029" cy="288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10189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очень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5949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1710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74643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совершенно </a:t>
            </a:r>
          </a:p>
          <a:p>
            <a:pPr marL="179388"/>
            <a:r>
              <a:rPr lang="ru-RU" dirty="0" smtClean="0">
                <a:latin typeface="Arial" pitchFamily="34" charset="0"/>
                <a:cs typeface="Arial" pitchFamily="34" charset="0"/>
              </a:rPr>
              <a:t>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34375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затрудняюсь </a:t>
            </a:r>
          </a:p>
          <a:p>
            <a:pPr marL="179388" indent="3175"/>
            <a:r>
              <a:rPr lang="ru-RU" dirty="0" smtClean="0">
                <a:latin typeface="Arial" pitchFamily="34" charset="0"/>
                <a:cs typeface="Arial" pitchFamily="34" charset="0"/>
              </a:rPr>
              <a:t>ответить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9"/>
          <a:stretch/>
        </p:blipFill>
        <p:spPr>
          <a:xfrm>
            <a:off x="4797546" y="1018932"/>
            <a:ext cx="3878910" cy="365099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06322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6936" y="428222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Всероссийский центр изучения общественного мнения, сентябрь 2014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288032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35646"/>
            <a:ext cx="288032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211710"/>
            <a:ext cx="288032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5072" y="2787080"/>
            <a:ext cx="288032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478237"/>
            <a:ext cx="261029" cy="288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10189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очень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5949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1710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74643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совершенно </a:t>
            </a:r>
          </a:p>
          <a:p>
            <a:pPr marL="179388"/>
            <a:r>
              <a:rPr lang="ru-RU" dirty="0" smtClean="0">
                <a:latin typeface="Arial" pitchFamily="34" charset="0"/>
                <a:cs typeface="Arial" pitchFamily="34" charset="0"/>
              </a:rPr>
              <a:t>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34375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затрудняюсь ответить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74551" y="1247360"/>
            <a:ext cx="819159" cy="7928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001070" y="1257963"/>
            <a:ext cx="810938" cy="79131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85198" y="2566234"/>
            <a:ext cx="810938" cy="7913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001422" y="2566234"/>
            <a:ext cx="810938" cy="7913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люс 22"/>
          <p:cNvSpPr/>
          <p:nvPr/>
        </p:nvSpPr>
        <p:spPr>
          <a:xfrm>
            <a:off x="6121597" y="1421919"/>
            <a:ext cx="432048" cy="463406"/>
          </a:xfrm>
          <a:prstGeom prst="mathPlus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люс 23"/>
          <p:cNvSpPr/>
          <p:nvPr/>
        </p:nvSpPr>
        <p:spPr>
          <a:xfrm>
            <a:off x="6181318" y="2730190"/>
            <a:ext cx="432048" cy="463406"/>
          </a:xfrm>
          <a:prstGeom prst="mathPlus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Минус 24"/>
          <p:cNvSpPr/>
          <p:nvPr/>
        </p:nvSpPr>
        <p:spPr>
          <a:xfrm>
            <a:off x="4283968" y="2118507"/>
            <a:ext cx="432048" cy="463406"/>
          </a:xfrm>
          <a:prstGeom prst="mathMinus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429409" y="3581406"/>
            <a:ext cx="42484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92693" y="3714586"/>
            <a:ext cx="432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itchFamily="34" charset="0"/>
                <a:cs typeface="Arial" pitchFamily="34" charset="0"/>
              </a:rPr>
              <a:t>и</a:t>
            </a:r>
            <a:r>
              <a:rPr lang="ru-RU" b="1" dirty="0" smtClean="0">
                <a:latin typeface="Arial Black" pitchFamily="34" charset="0"/>
                <a:cs typeface="Arial" pitchFamily="34" charset="0"/>
              </a:rPr>
              <a:t>ндекс общественного мнения</a:t>
            </a:r>
            <a:endParaRPr lang="ru-RU" b="1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2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3131840" y="1851670"/>
            <a:ext cx="1944216" cy="1656184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6936" y="428222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Всероссийский центр изучения общественного мнения, сентябрь 2014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288032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35646"/>
            <a:ext cx="288032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211710"/>
            <a:ext cx="288032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5072" y="2787080"/>
            <a:ext cx="288032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478237"/>
            <a:ext cx="261029" cy="288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10189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очень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5949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1710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74643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совершенно </a:t>
            </a:r>
          </a:p>
          <a:p>
            <a:pPr marL="179388"/>
            <a:r>
              <a:rPr lang="ru-RU" dirty="0" smtClean="0">
                <a:latin typeface="Arial" pitchFamily="34" charset="0"/>
                <a:cs typeface="Arial" pitchFamily="34" charset="0"/>
              </a:rPr>
              <a:t>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34375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затрудняюсь ответить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061674106"/>
              </p:ext>
            </p:extLst>
          </p:nvPr>
        </p:nvGraphicFramePr>
        <p:xfrm>
          <a:off x="5220072" y="1544474"/>
          <a:ext cx="3240360" cy="27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32040" y="4321428"/>
            <a:ext cx="406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* Данные округлены до целых значений</a:t>
            </a:r>
            <a:endParaRPr lang="ru-RU" sz="16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16016" y="98757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Участие в общественной и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политической жизни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47864" y="196676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  <a:cs typeface="Arial" pitchFamily="34" charset="0"/>
              </a:rPr>
              <a:t>21 + 28</a:t>
            </a:r>
            <a:endParaRPr lang="ru-RU" sz="24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7864" y="247081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  <a:cs typeface="Arial" pitchFamily="34" charset="0"/>
              </a:rPr>
              <a:t>30 + 20</a:t>
            </a:r>
            <a:endParaRPr lang="ru-RU" sz="24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1" name="Минус 30"/>
          <p:cNvSpPr/>
          <p:nvPr/>
        </p:nvSpPr>
        <p:spPr>
          <a:xfrm>
            <a:off x="3254112" y="2311124"/>
            <a:ext cx="288032" cy="303711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275856" y="2964290"/>
            <a:ext cx="16561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103948" y="3046189"/>
            <a:ext cx="83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Arial Black" pitchFamily="34" charset="0"/>
                <a:cs typeface="Arial" pitchFamily="34" charset="0"/>
              </a:rPr>
              <a:t> – 1 </a:t>
            </a:r>
            <a:endParaRPr lang="ru-RU" sz="24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12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Graphic spid="17" grpId="0" uiExpand="1">
        <p:bldSub>
          <a:bldChart bld="category"/>
        </p:bldSub>
      </p:bldGraphic>
      <p:bldP spid="20" grpId="0"/>
      <p:bldP spid="26" grpId="0" build="p"/>
      <p:bldP spid="29" grpId="0"/>
      <p:bldP spid="30" grpId="0"/>
      <p:bldP spid="31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6936" y="428222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Всероссийский центр изучения общественного мнения, сентябрь 2014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288032" cy="2880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635646"/>
            <a:ext cx="288032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211710"/>
            <a:ext cx="288032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5072" y="2787080"/>
            <a:ext cx="288032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3478237"/>
            <a:ext cx="261029" cy="288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10189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очень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5949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1710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скорее 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74643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совершенно </a:t>
            </a:r>
          </a:p>
          <a:p>
            <a:pPr marL="179388"/>
            <a:r>
              <a:rPr lang="ru-RU" dirty="0" smtClean="0">
                <a:latin typeface="Arial" pitchFamily="34" charset="0"/>
                <a:cs typeface="Arial" pitchFamily="34" charset="0"/>
              </a:rPr>
              <a:t>не важно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584" y="34375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ru-RU" dirty="0" smtClean="0">
                <a:latin typeface="Arial" pitchFamily="34" charset="0"/>
                <a:cs typeface="Arial" pitchFamily="34" charset="0"/>
              </a:rPr>
              <a:t>– затрудняюсь ответить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2040" y="4321428"/>
            <a:ext cx="406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* Данные округлены до целых значений</a:t>
            </a:r>
            <a:endParaRPr lang="ru-RU" sz="16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16016" y="98757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Ваша личная безопасность и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безопасность членов Вашей семьи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829234641"/>
              </p:ext>
            </p:extLst>
          </p:nvPr>
        </p:nvGraphicFramePr>
        <p:xfrm>
          <a:off x="5220072" y="1593835"/>
          <a:ext cx="3240360" cy="277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12580" y="207872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Индекс </a:t>
            </a:r>
          </a:p>
          <a:p>
            <a:r>
              <a:rPr lang="ru-RU" dirty="0" smtClean="0">
                <a:latin typeface="Arial Black" pitchFamily="34" charset="0"/>
              </a:rPr>
              <a:t>общественного </a:t>
            </a:r>
          </a:p>
          <a:p>
            <a:r>
              <a:rPr lang="ru-RU" dirty="0" smtClean="0">
                <a:latin typeface="Arial Black" pitchFamily="34" charset="0"/>
              </a:rPr>
              <a:t>мнения – 97 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3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build="p"/>
      <p:bldGraphic spid="18" grpId="0">
        <p:bldSub>
          <a:bldChart bld="category"/>
        </p:bldSub>
      </p:bldGraphic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936" y="411510"/>
            <a:ext cx="86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Насколько для Вас важны следующие стороны Вашей жизни?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14391524"/>
              </p:ext>
            </p:extLst>
          </p:nvPr>
        </p:nvGraphicFramePr>
        <p:xfrm>
          <a:off x="236936" y="811620"/>
          <a:ext cx="8655544" cy="392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971600" y="423737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23737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8400" y="4237401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55776" y="423737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31840" y="423668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35896" y="423668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32728" y="423668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6016" y="423668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20072" y="4237401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52120" y="4237401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2345" y="4237401"/>
            <a:ext cx="487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11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2240" y="4239463"/>
            <a:ext cx="44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12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423668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13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40352" y="4227934"/>
            <a:ext cx="43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14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16416" y="4237401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6736" y="982583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 – личная безопасность и безопасность членов семьи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96520" y="1001499"/>
            <a:ext cx="367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– отношения в семье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76736" y="1009782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3 – материальное положение Ваше и Вашей семьи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2220" y="1007827"/>
            <a:ext cx="381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 – состояние Вашего здоровья и здоровья членов Вашей семьи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56500" y="1009782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5 – возможность общения с друзьями, близкими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68401" y="1011542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6 – социальная инфраструктура в месте Вашего проживания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5981" y="1009782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7 – экология в месте Вашего проживания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56500" y="1011542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8 – возможности достижения поставленных целей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68401" y="1011542"/>
            <a:ext cx="380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9 – экономическая и политическая обстановка в стране в целом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54876" y="1007176"/>
            <a:ext cx="3799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10 – наличие досуга и возможности его проведения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75981" y="1007827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11 – климат, погода в месте Вашего проживания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5981" y="1013779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12 – Ваш социальный статус, положение в обществе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71348" y="1028306"/>
            <a:ext cx="367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13 – творческая самореализация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75981" y="1013779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14 – продвижение по карьерной лестнице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71348" y="1013779"/>
            <a:ext cx="367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15 – участие в общественной и политической жизни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5436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3819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50"/>
                                        <p:tgtEl>
                                          <p:spTgt spid="17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17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50"/>
                            </p:stCondLst>
                            <p:childTnLst>
                              <p:par>
                                <p:cTn id="74" presetID="9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17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25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17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250"/>
                            </p:stCondLst>
                            <p:childTnLst>
                              <p:par>
                                <p:cTn id="96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50"/>
                                        <p:tgtEl>
                                          <p:spTgt spid="17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250"/>
                            </p:stCondLst>
                            <p:childTnLst>
                              <p:par>
                                <p:cTn id="107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750"/>
                                        <p:tgtEl>
                                          <p:spTgt spid="17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1250"/>
                            </p:stCondLst>
                            <p:childTnLst>
                              <p:par>
                                <p:cTn id="118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750"/>
                                        <p:tgtEl>
                                          <p:spTgt spid="17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250"/>
                            </p:stCondLst>
                            <p:childTnLst>
                              <p:par>
                                <p:cTn id="129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750"/>
                                        <p:tgtEl>
                                          <p:spTgt spid="17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250"/>
                            </p:stCondLst>
                            <p:childTnLst>
                              <p:par>
                                <p:cTn id="140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750"/>
                                        <p:tgtEl>
                                          <p:spTgt spid="17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250"/>
                            </p:stCondLst>
                            <p:childTnLst>
                              <p:par>
                                <p:cTn id="151" presetID="9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17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categoryEl"/>
        </p:bldSub>
      </p:bldGraphic>
      <p:bldP spid="22" grpId="0"/>
      <p:bldP spid="39" grpId="0" uiExpand="1"/>
      <p:bldP spid="39" grpId="1"/>
      <p:bldP spid="40" grpId="0" uiExpand="1"/>
      <p:bldP spid="40" grpId="1" uiExpand="1"/>
      <p:bldP spid="41" grpId="0" uiExpand="1"/>
      <p:bldP spid="41" grpId="1" uiExpand="1"/>
      <p:bldP spid="42" grpId="0" uiExpand="1"/>
      <p:bldP spid="42" grpId="1" uiExpand="1"/>
      <p:bldP spid="43" grpId="0" uiExpand="1"/>
      <p:bldP spid="43" grpId="1" uiExpand="1"/>
      <p:bldP spid="44" grpId="0" uiExpand="1"/>
      <p:bldP spid="44" grpId="1" uiExpand="1"/>
      <p:bldP spid="45" grpId="0" uiExpand="1"/>
      <p:bldP spid="45" grpId="1" uiExpand="1"/>
      <p:bldP spid="46" grpId="0" uiExpand="1"/>
      <p:bldP spid="46" grpId="1" uiExpand="1"/>
      <p:bldP spid="47" grpId="0" uiExpand="1"/>
      <p:bldP spid="47" grpId="1" uiExpand="1"/>
      <p:bldP spid="48" grpId="0" uiExpand="1"/>
      <p:bldP spid="48" grpId="1" uiExpand="1"/>
      <p:bldP spid="49" grpId="0" uiExpand="1"/>
      <p:bldP spid="49" grpId="1" uiExpand="1"/>
      <p:bldP spid="50" grpId="0" uiExpand="1"/>
      <p:bldP spid="50" grpId="1" uiExpand="1"/>
      <p:bldP spid="51" grpId="0" uiExpand="1"/>
      <p:bldP spid="51" grpId="1" uiExpand="1"/>
      <p:bldP spid="52" grpId="1" uiExpand="1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1306</TotalTime>
  <Words>1007</Words>
  <Application>Microsoft Office PowerPoint</Application>
  <PresentationFormat>Экран (16:9)</PresentationFormat>
  <Paragraphs>310</Paragraphs>
  <Slides>45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Презентация</vt:lpstr>
      <vt:lpstr>Семья и брак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78</cp:revision>
  <dcterms:created xsi:type="dcterms:W3CDTF">2014-12-01T13:43:52Z</dcterms:created>
  <dcterms:modified xsi:type="dcterms:W3CDTF">2015-04-13T12:31:43Z</dcterms:modified>
</cp:coreProperties>
</file>