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9" r:id="rId3"/>
    <p:sldId id="263" r:id="rId4"/>
    <p:sldId id="262" r:id="rId5"/>
    <p:sldId id="264" r:id="rId6"/>
    <p:sldId id="265" r:id="rId7"/>
    <p:sldId id="266" r:id="rId8"/>
    <p:sldId id="260" r:id="rId9"/>
    <p:sldId id="268" r:id="rId10"/>
    <p:sldId id="269" r:id="rId11"/>
    <p:sldId id="270" r:id="rId12"/>
    <p:sldId id="271" r:id="rId13"/>
    <p:sldId id="274" r:id="rId14"/>
    <p:sldId id="267" r:id="rId15"/>
    <p:sldId id="273" r:id="rId16"/>
    <p:sldId id="275" r:id="rId17"/>
    <p:sldId id="276" r:id="rId18"/>
    <p:sldId id="272" r:id="rId19"/>
    <p:sldId id="278" r:id="rId20"/>
    <p:sldId id="277" r:id="rId21"/>
    <p:sldId id="280" r:id="rId22"/>
    <p:sldId id="281" r:id="rId23"/>
    <p:sldId id="279" r:id="rId24"/>
    <p:sldId id="286" r:id="rId25"/>
    <p:sldId id="287" r:id="rId26"/>
    <p:sldId id="261" r:id="rId27"/>
    <p:sldId id="282" r:id="rId28"/>
    <p:sldId id="288" r:id="rId29"/>
    <p:sldId id="289" r:id="rId30"/>
    <p:sldId id="290" r:id="rId31"/>
    <p:sldId id="283" r:id="rId32"/>
    <p:sldId id="291" r:id="rId33"/>
    <p:sldId id="293" r:id="rId34"/>
    <p:sldId id="294" r:id="rId35"/>
    <p:sldId id="295" r:id="rId36"/>
    <p:sldId id="292" r:id="rId37"/>
    <p:sldId id="298" r:id="rId3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3300"/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90" d="100"/>
          <a:sy n="90" d="100"/>
        </p:scale>
        <p:origin x="-1224" y="-4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784F9-CA45-4A4F-8E9C-C5AB5CEF1B0D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EFC3B-A002-4345-9D43-0031CF0DD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0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EFC3B-A002-4345-9D43-0031CF0DD91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73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945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85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20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516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093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5468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395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016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01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050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4.jpg"/><Relationship Id="rId18" Type="http://schemas.openxmlformats.org/officeDocument/2006/relationships/image" Target="../media/image69.JPG"/><Relationship Id="rId3" Type="http://schemas.microsoft.com/office/2007/relationships/hdphoto" Target="../media/hdphoto1.wdp"/><Relationship Id="rId7" Type="http://schemas.openxmlformats.org/officeDocument/2006/relationships/image" Target="../media/image58.jp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image" Target="../media/image3.jpe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2.png"/><Relationship Id="rId9" Type="http://schemas.openxmlformats.org/officeDocument/2006/relationships/image" Target="../media/image60.jpg"/><Relationship Id="rId1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2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microsoft.com/office/2007/relationships/hdphoto" Target="../media/hdphoto1.wdp"/><Relationship Id="rId7" Type="http://schemas.openxmlformats.org/officeDocument/2006/relationships/image" Target="../media/image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8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2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923910" y="1276735"/>
            <a:ext cx="5112528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600" b="1" dirty="0">
              <a:solidFill>
                <a:srgbClr val="00153E"/>
              </a:solidFill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35596" y="339502"/>
            <a:ext cx="7272808" cy="115212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Трудовые правоотношения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0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Роль труда в жизни человека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1016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847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Роль труда в жизни человека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1016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3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Роль труда в жизни человека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1016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01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Роль труда в жизни человека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1016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2787774"/>
            <a:ext cx="3846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</a:rPr>
              <a:t>«В поте лица своего </a:t>
            </a:r>
          </a:p>
          <a:p>
            <a:pPr algn="r"/>
            <a:r>
              <a:rPr lang="ru-RU" sz="24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</a:rPr>
              <a:t>будешь добывать </a:t>
            </a:r>
          </a:p>
          <a:p>
            <a:pPr algn="r"/>
            <a:r>
              <a:rPr lang="ru-RU" sz="24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</a:rPr>
              <a:t>хлеб свой».</a:t>
            </a:r>
            <a:endParaRPr lang="ru-RU" sz="24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71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36520"/>
            <a:ext cx="4173601" cy="313020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10" y="587187"/>
            <a:ext cx="1298784" cy="2016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2040" y="1363563"/>
            <a:ext cx="3816424" cy="36501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76" y="599009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Трудовое законодательство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1016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540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Трудовое законодательство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1016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6978" y="1419622"/>
            <a:ext cx="6651917" cy="110799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/>
            <a:r>
              <a:rPr lang="en-US" sz="2200" dirty="0" smtClean="0">
                <a:latin typeface="Arial" pitchFamily="34" charset="0"/>
                <a:cs typeface="Arial" pitchFamily="34" charset="0"/>
              </a:rPr>
              <a:t>XIX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век – формирование индустриальных стран, 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92075"/>
            <a:r>
              <a:rPr lang="ru-RU" sz="2200" dirty="0" smtClean="0">
                <a:latin typeface="Arial" pitchFamily="34" charset="0"/>
                <a:cs typeface="Arial" pitchFamily="34" charset="0"/>
              </a:rPr>
              <a:t>в социальной структуре которых преобладали 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92075"/>
            <a:r>
              <a:rPr lang="ru-RU" sz="2200" dirty="0" smtClean="0">
                <a:latin typeface="Arial" pitchFamily="34" charset="0"/>
                <a:cs typeface="Arial" pitchFamily="34" charset="0"/>
              </a:rPr>
              <a:t>наёмные рабочие.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70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/>
          <a:stretch/>
        </p:blipFill>
        <p:spPr>
          <a:xfrm>
            <a:off x="4919072" y="1923677"/>
            <a:ext cx="2618542" cy="20587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98" y="1923677"/>
            <a:ext cx="1369382" cy="20587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23677"/>
            <a:ext cx="3973408" cy="278185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Трудовое законодательство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1016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987574"/>
            <a:ext cx="8640960" cy="76944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2075"/>
            <a:r>
              <a:rPr lang="ru-RU" sz="2200" dirty="0" smtClean="0">
                <a:latin typeface="Arial" pitchFamily="34" charset="0"/>
                <a:cs typeface="Arial" pitchFamily="34" charset="0"/>
              </a:rPr>
              <a:t>Пролетарии – наёмные работники, не имевшие собственности </a:t>
            </a:r>
          </a:p>
          <a:p>
            <a:pPr marL="92075"/>
            <a:r>
              <a:rPr lang="ru-RU" sz="2200" dirty="0" smtClean="0">
                <a:latin typeface="Arial" pitchFamily="34" charset="0"/>
                <a:cs typeface="Arial" pitchFamily="34" charset="0"/>
              </a:rPr>
              <a:t>на средства производства.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982382"/>
            <a:ext cx="3973408" cy="7078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92075">
              <a:defRPr sz="2200">
                <a:solidFill>
                  <a:schemeClr val="dk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000" b="1" i="1" dirty="0" err="1"/>
              <a:t>Proletarius</a:t>
            </a:r>
            <a:r>
              <a:rPr lang="ru-RU" sz="2000" dirty="0"/>
              <a:t> (в лат.) – </a:t>
            </a:r>
            <a:r>
              <a:rPr lang="ru-RU" sz="2000" dirty="0" err="1" smtClean="0"/>
              <a:t>произво</a:t>
            </a:r>
            <a:r>
              <a:rPr lang="ru-RU" sz="2000" dirty="0" smtClean="0"/>
              <a:t>-</a:t>
            </a:r>
          </a:p>
          <a:p>
            <a:pPr algn="ctr"/>
            <a:r>
              <a:rPr lang="ru-RU" sz="2000" dirty="0" err="1" smtClean="0"/>
              <a:t>дящий</a:t>
            </a:r>
            <a:r>
              <a:rPr lang="ru-RU" sz="2000" dirty="0" smtClean="0"/>
              <a:t> </a:t>
            </a:r>
            <a:r>
              <a:rPr lang="ru-RU" sz="2000" dirty="0"/>
              <a:t>потомство.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9072" y="3982382"/>
            <a:ext cx="3973408" cy="7078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92075">
              <a:defRPr sz="2200">
                <a:solidFill>
                  <a:schemeClr val="dk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2000" dirty="0" smtClean="0"/>
              <a:t>Большинство людей владеют </a:t>
            </a:r>
          </a:p>
          <a:p>
            <a:pPr algn="ctr"/>
            <a:r>
              <a:rPr lang="ru-RU" sz="2000" dirty="0" smtClean="0"/>
              <a:t>способностью к труду.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919072" y="1923677"/>
            <a:ext cx="3973408" cy="7078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92075">
              <a:defRPr sz="2200">
                <a:solidFill>
                  <a:schemeClr val="dk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ru-RU" sz="2000" dirty="0" smtClean="0"/>
              <a:t>Главный производственный </a:t>
            </a:r>
          </a:p>
          <a:p>
            <a:pPr algn="ctr"/>
            <a:r>
              <a:rPr lang="ru-RU" sz="2000" dirty="0" smtClean="0"/>
              <a:t>ресурс – рабочая сила.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18899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  <p:bldP spid="11" grpId="0" build="p" animBg="1"/>
      <p:bldP spid="1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Прямая со стрелкой 5"/>
          <p:cNvCxnSpPr>
            <a:stCxn id="9" idx="0"/>
          </p:cNvCxnSpPr>
          <p:nvPr/>
        </p:nvCxnSpPr>
        <p:spPr>
          <a:xfrm flipV="1">
            <a:off x="1655676" y="2067694"/>
            <a:ext cx="1077672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2787774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Владелец </a:t>
            </a:r>
          </a:p>
          <a:p>
            <a:pPr algn="ct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средств производства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5724128" y="1491630"/>
            <a:ext cx="648072" cy="6987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372200" y="1491630"/>
            <a:ext cx="751026" cy="8511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04048" y="106496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Наёмные работники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520" y="711017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Распоряжался прибылью, определял условия найма.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490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5732" y="424170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Дети на упаковочной фабрике. Балтимор, США.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568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74" y="361650"/>
            <a:ext cx="2448272" cy="3060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4" y="1162350"/>
            <a:ext cx="1080120" cy="3630307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483768" y="226684"/>
            <a:ext cx="3240360" cy="2733722"/>
            <a:chOff x="2483768" y="226684"/>
            <a:chExt cx="3240360" cy="2733722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2483768" y="226684"/>
              <a:ext cx="3240360" cy="2733722"/>
            </a:xfrm>
            <a:prstGeom prst="cloudCallout">
              <a:avLst>
                <a:gd name="adj1" fmla="val -65743"/>
                <a:gd name="adj2" fmla="val -765"/>
              </a:avLst>
            </a:prstGeom>
            <a:gradFill>
              <a:gsLst>
                <a:gs pos="0">
                  <a:srgbClr val="FFEFD1">
                    <a:alpha val="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790" y="1409400"/>
              <a:ext cx="639293" cy="116235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547218" y="3149851"/>
            <a:ext cx="6264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Он </a:t>
            </a:r>
            <a:r>
              <a:rPr lang="en-US" sz="2000" i="1" dirty="0" smtClean="0"/>
              <a:t>[</a:t>
            </a:r>
            <a:r>
              <a:rPr lang="ru-RU" sz="2000" i="1" dirty="0" smtClean="0"/>
              <a:t>труд</a:t>
            </a:r>
            <a:r>
              <a:rPr lang="en-US" sz="2000" i="1" dirty="0" smtClean="0"/>
              <a:t>]</a:t>
            </a:r>
            <a:r>
              <a:rPr lang="ru-RU" sz="2000" i="1" dirty="0" smtClean="0"/>
              <a:t> – первое основное условие всей </a:t>
            </a:r>
          </a:p>
          <a:p>
            <a:r>
              <a:rPr lang="ru-RU" sz="2000" i="1" dirty="0" smtClean="0"/>
              <a:t>человеческой жизни, и притом в такой степени, что </a:t>
            </a:r>
          </a:p>
          <a:p>
            <a:r>
              <a:rPr lang="ru-RU" sz="2000" i="1" dirty="0" smtClean="0"/>
              <a:t>мы в известном смысле должны сказать: труд создал </a:t>
            </a:r>
          </a:p>
          <a:p>
            <a:r>
              <a:rPr lang="ru-RU" sz="2000" i="1" dirty="0" smtClean="0"/>
              <a:t>самого человека».</a:t>
            </a:r>
          </a:p>
          <a:p>
            <a:pPr algn="r"/>
            <a:r>
              <a:rPr lang="ru-RU" sz="2000" i="1" dirty="0" smtClean="0"/>
              <a:t>Фридрих Энгельс</a:t>
            </a:r>
            <a:endParaRPr lang="ru-RU" sz="2000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3200" y="936472"/>
            <a:ext cx="1314146" cy="1314146"/>
          </a:xfrm>
          <a:prstGeom prst="rect">
            <a:avLst/>
          </a:prstGeom>
        </p:spPr>
      </p:pic>
      <p:sp>
        <p:nvSpPr>
          <p:cNvPr id="14" name="Стрелка вправо с вырезом 13"/>
          <p:cNvSpPr/>
          <p:nvPr/>
        </p:nvSpPr>
        <p:spPr>
          <a:xfrm>
            <a:off x="3913892" y="1587674"/>
            <a:ext cx="242032" cy="494348"/>
          </a:xfrm>
          <a:prstGeom prst="notchedRightArrow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78">
            <a:off x="3150424" y="526320"/>
            <a:ext cx="1452626" cy="942132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8" name="TextBox 7"/>
          <p:cNvSpPr txBox="1"/>
          <p:nvPr/>
        </p:nvSpPr>
        <p:spPr>
          <a:xfrm>
            <a:off x="2420318" y="3149851"/>
            <a:ext cx="27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«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934789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5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396268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Съезд партии чартистов, 1854 г.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28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396268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Всеобщая забастовка в Англии, 1926 г.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84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43940" y="89309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Во вт. </a:t>
            </a:r>
            <a:r>
              <a:rPr lang="ru-RU" sz="20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ол. </a:t>
            </a:r>
            <a:r>
              <a:rPr lang="en-US" sz="2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XIX</a:t>
            </a:r>
            <a:r>
              <a:rPr lang="ru-RU" sz="2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– п. пол. ХХ в. в индустриальных странах </a:t>
            </a:r>
            <a:r>
              <a:rPr lang="ru-RU" sz="20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государ</a:t>
            </a:r>
            <a:r>
              <a:rPr lang="ru-RU" sz="2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ru-RU" sz="20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ства</a:t>
            </a:r>
            <a:r>
              <a:rPr lang="ru-RU" sz="2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принимали рабочее законодательство.</a:t>
            </a:r>
            <a:endParaRPr lang="ru-RU" sz="20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Трудовое законодательство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707654"/>
            <a:ext cx="79133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Ограничение рабочего дня.</a:t>
            </a:r>
          </a:p>
          <a:p>
            <a:endParaRPr lang="ru-RU" sz="7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Введение минимального размера оплаты труда.</a:t>
            </a:r>
          </a:p>
          <a:p>
            <a:endParaRPr lang="ru-RU" sz="7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Запрещение детского труда.</a:t>
            </a:r>
          </a:p>
          <a:p>
            <a:endParaRPr lang="ru-RU" sz="7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Социальное страхование на случай болезни, инвалидности, старости.</a:t>
            </a:r>
          </a:p>
          <a:p>
            <a:endParaRPr lang="ru-RU" sz="7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Легализация деятельности профсоюзов и рабочих партий.</a:t>
            </a:r>
          </a:p>
          <a:p>
            <a:endParaRPr lang="ru-RU" sz="7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Помощь безработным, борьба с безработицей.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377" y="4088492"/>
            <a:ext cx="8635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Трудовое законодательство защищает сейчас не только </a:t>
            </a:r>
            <a:r>
              <a:rPr lang="ru-RU" sz="20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промыш</a:t>
            </a:r>
            <a:r>
              <a:rPr lang="ru-RU" sz="2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ленных рабочих, но всех наёмных работников.</a:t>
            </a:r>
            <a:endParaRPr lang="ru-RU" sz="20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 flipH="1">
            <a:off x="657548" y="1737500"/>
            <a:ext cx="264360" cy="207345"/>
          </a:xfrm>
          <a:prstGeom prst="triangle">
            <a:avLst/>
          </a:prstGeom>
          <a:solidFill>
            <a:srgbClr val="006600"/>
          </a:solidFill>
          <a:ln w="9525"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 flipH="1">
            <a:off x="657548" y="2146413"/>
            <a:ext cx="264360" cy="207345"/>
          </a:xfrm>
          <a:prstGeom prst="triangle">
            <a:avLst/>
          </a:prstGeom>
          <a:solidFill>
            <a:srgbClr val="006600"/>
          </a:solidFill>
          <a:ln w="9525"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 flipH="1">
            <a:off x="657547" y="2528249"/>
            <a:ext cx="264360" cy="207345"/>
          </a:xfrm>
          <a:prstGeom prst="triangle">
            <a:avLst/>
          </a:prstGeom>
          <a:solidFill>
            <a:srgbClr val="006600"/>
          </a:solidFill>
          <a:ln w="9525"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657548" y="2911961"/>
            <a:ext cx="264360" cy="207345"/>
          </a:xfrm>
          <a:prstGeom prst="triangle">
            <a:avLst/>
          </a:prstGeom>
          <a:solidFill>
            <a:srgbClr val="006600"/>
          </a:solidFill>
          <a:ln w="9525"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 flipH="1">
            <a:off x="657548" y="3320337"/>
            <a:ext cx="264360" cy="207345"/>
          </a:xfrm>
          <a:prstGeom prst="triangle">
            <a:avLst/>
          </a:prstGeom>
          <a:solidFill>
            <a:srgbClr val="006600"/>
          </a:solidFill>
          <a:ln w="9525"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400000" flipH="1">
            <a:off x="657548" y="3680378"/>
            <a:ext cx="264360" cy="207345"/>
          </a:xfrm>
          <a:prstGeom prst="triangle">
            <a:avLst/>
          </a:prstGeom>
          <a:solidFill>
            <a:srgbClr val="006600"/>
          </a:solidFill>
          <a:ln w="9525"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699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 uiExpand="1" build="p"/>
      <p:bldP spid="10" grpId="0" animBg="1"/>
      <p:bldP spid="12" grpId="0" uiExpand="1" animBg="1"/>
      <p:bldP spid="13" grpId="0" uiExpand="1" animBg="1"/>
      <p:bldP spid="14" grpId="0" uiExpand="1" animBg="1"/>
      <p:bldP spid="15" grpId="0" uiExpand="1" animBg="1"/>
      <p:bldP spid="16" grpId="0" uiExpan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2 6"/>
          <p:cNvSpPr/>
          <p:nvPr/>
        </p:nvSpPr>
        <p:spPr>
          <a:xfrm>
            <a:off x="3923928" y="1275606"/>
            <a:ext cx="4464496" cy="3169658"/>
          </a:xfrm>
          <a:prstGeom prst="borderCallout2">
            <a:avLst>
              <a:gd name="adj1" fmla="val 42790"/>
              <a:gd name="adj2" fmla="val -2050"/>
              <a:gd name="adj3" fmla="val 27404"/>
              <a:gd name="adj4" fmla="val -11589"/>
              <a:gd name="adj5" fmla="val 46629"/>
              <a:gd name="adj6" fmla="val -2977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Статья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37</a:t>
            </a:r>
          </a:p>
          <a:p>
            <a:pPr algn="ctr"/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Труд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свободен. Каждый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имеет </a:t>
            </a:r>
          </a:p>
          <a:p>
            <a:pPr marL="266700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право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свободно распоряжаться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6700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своими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способностями к труду,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6700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выбирать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 деятельности и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6700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профессию.</a:t>
            </a:r>
          </a:p>
          <a:p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Принудительный труд запрещен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Трудовое законодательство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5606"/>
            <a:ext cx="2334575" cy="316965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243072" y="3303653"/>
            <a:ext cx="3353263" cy="0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681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2 6"/>
          <p:cNvSpPr/>
          <p:nvPr/>
        </p:nvSpPr>
        <p:spPr>
          <a:xfrm>
            <a:off x="3923928" y="1275606"/>
            <a:ext cx="4464496" cy="3169658"/>
          </a:xfrm>
          <a:prstGeom prst="borderCallout2">
            <a:avLst>
              <a:gd name="adj1" fmla="val 42790"/>
              <a:gd name="adj2" fmla="val -2050"/>
              <a:gd name="adj3" fmla="val 27404"/>
              <a:gd name="adj4" fmla="val -11589"/>
              <a:gd name="adj5" fmla="val 46629"/>
              <a:gd name="adj6" fmla="val -2977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Статья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37</a:t>
            </a:r>
          </a:p>
          <a:p>
            <a:pPr algn="ctr"/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Каждый имеет право на труд в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6700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условиях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отвечающих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требова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marL="266700"/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ниям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безопасности…,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возна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marL="266700"/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граждение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труд без какой бы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6700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 ни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было дискриминации и не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6700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ниже установленного </a:t>
            </a:r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федераль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marL="266700"/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ным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законом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минимального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6700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размера оплаты труда.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Трудовое законодательство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5606"/>
            <a:ext cx="2334575" cy="3169658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818053" y="4011910"/>
            <a:ext cx="1850291" cy="0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211960" y="4299942"/>
            <a:ext cx="2736304" cy="0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923928" y="1275606"/>
            <a:ext cx="4464496" cy="3169658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tx1"/>
                </a:solidFill>
              </a:rPr>
              <a:t>С 1 января 2015 г. </a:t>
            </a:r>
          </a:p>
          <a:p>
            <a:pPr algn="ctr"/>
            <a:r>
              <a:rPr lang="ru-RU" sz="2400" i="1" dirty="0" smtClean="0">
                <a:solidFill>
                  <a:schemeClr val="tx1"/>
                </a:solidFill>
              </a:rPr>
              <a:t>гарантированный минимум </a:t>
            </a:r>
          </a:p>
          <a:p>
            <a:pPr algn="ctr"/>
            <a:r>
              <a:rPr lang="ru-RU" sz="2400" i="1" dirty="0" smtClean="0">
                <a:solidFill>
                  <a:schemeClr val="tx1"/>
                </a:solidFill>
              </a:rPr>
              <a:t>оплаты труда установлен в </a:t>
            </a:r>
          </a:p>
          <a:p>
            <a:pPr algn="ctr"/>
            <a:r>
              <a:rPr lang="ru-RU" sz="2400" i="1" dirty="0" smtClean="0">
                <a:solidFill>
                  <a:schemeClr val="tx1"/>
                </a:solidFill>
              </a:rPr>
              <a:t>сумме 5 965 рублей в месяц. </a:t>
            </a:r>
            <a:endParaRPr lang="ru-RU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58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2 6"/>
          <p:cNvSpPr/>
          <p:nvPr/>
        </p:nvSpPr>
        <p:spPr>
          <a:xfrm>
            <a:off x="3923928" y="1275606"/>
            <a:ext cx="4464496" cy="3169658"/>
          </a:xfrm>
          <a:prstGeom prst="borderCallout2">
            <a:avLst>
              <a:gd name="adj1" fmla="val 42790"/>
              <a:gd name="adj2" fmla="val -2050"/>
              <a:gd name="adj3" fmla="val 27404"/>
              <a:gd name="adj4" fmla="val -11589"/>
              <a:gd name="adj5" fmla="val 46629"/>
              <a:gd name="adj6" fmla="val -2977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Статья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37</a:t>
            </a:r>
          </a:p>
          <a:p>
            <a:pPr algn="ctr"/>
            <a:endParaRPr lang="ru-RU" sz="1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Каждый имеет … право на за-</a:t>
            </a:r>
          </a:p>
          <a:p>
            <a:pPr marL="266700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щиту от безработицы.</a:t>
            </a:r>
          </a:p>
          <a:p>
            <a:pPr marL="266700"/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Признаётся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право на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индивиду-</a:t>
            </a:r>
          </a:p>
          <a:p>
            <a:pPr marL="266700"/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альные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коллективные трудовые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66700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споры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…, включая право на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за-</a:t>
            </a:r>
          </a:p>
          <a:p>
            <a:pPr marL="266700"/>
            <a:r>
              <a:rPr lang="ru-RU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бастовку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Каждый имеет право на отдых.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Трудовое законодательство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5606"/>
            <a:ext cx="2334575" cy="31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06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Трудовое законодательство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70444"/>
            <a:ext cx="2032152" cy="29317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611560" y="4249420"/>
            <a:ext cx="2032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Принят 21.12. 2001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7" y="915566"/>
            <a:ext cx="1342008" cy="1342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5816" y="126340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Arial" pitchFamily="34" charset="0"/>
                <a:cs typeface="Arial" pitchFamily="34" charset="0"/>
              </a:rPr>
              <a:t>Работаешь на себя – сам определяешь </a:t>
            </a:r>
          </a:p>
          <a:p>
            <a:pPr algn="r"/>
            <a:r>
              <a:rPr lang="ru-RU" dirty="0" smtClean="0">
                <a:latin typeface="Arial" pitchFamily="34" charset="0"/>
                <a:cs typeface="Arial" pitchFamily="34" charset="0"/>
              </a:rPr>
              <a:t>условия своего труда.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79662"/>
            <a:ext cx="739245" cy="13651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9912" y="2257574"/>
            <a:ext cx="477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Служишь в армии – условия службы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опре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деляет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Устав внутренней службы ВС РФ.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3" y="3202745"/>
            <a:ext cx="5567549" cy="1323439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92075" algn="ctr">
              <a:defRPr sz="2000">
                <a:solidFill>
                  <a:schemeClr val="dk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Трудовой кодекс регулирует отношения </a:t>
            </a:r>
            <a:endParaRPr lang="ru-RU" dirty="0" smtClean="0"/>
          </a:p>
          <a:p>
            <a:r>
              <a:rPr lang="ru-RU" dirty="0" smtClean="0"/>
              <a:t>нанимателей </a:t>
            </a:r>
            <a:r>
              <a:rPr lang="ru-RU" dirty="0"/>
              <a:t>и наёмных работников, их </a:t>
            </a:r>
            <a:endParaRPr lang="ru-RU" dirty="0" smtClean="0"/>
          </a:p>
          <a:p>
            <a:r>
              <a:rPr lang="ru-RU" dirty="0" smtClean="0"/>
              <a:t>основные </a:t>
            </a:r>
            <a:r>
              <a:rPr lang="ru-RU" dirty="0"/>
              <a:t>права и обязанности по </a:t>
            </a:r>
            <a:endParaRPr lang="ru-RU" dirty="0" smtClean="0"/>
          </a:p>
          <a:p>
            <a:r>
              <a:rPr lang="ru-RU" dirty="0" smtClean="0"/>
              <a:t>отношению </a:t>
            </a:r>
            <a:r>
              <a:rPr lang="ru-RU" dirty="0"/>
              <a:t>друг к другу. </a:t>
            </a:r>
          </a:p>
        </p:txBody>
      </p:sp>
    </p:spTree>
    <p:extLst>
      <p:ext uri="{BB962C8B-B14F-4D97-AF65-F5344CB8AC3E}">
        <p14:creationId xmlns:p14="http://schemas.microsoft.com/office/powerpoint/2010/main" val="295681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  <p:bldP spid="11" grpId="0" build="p"/>
      <p:bldP spid="12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411760" y="379019"/>
            <a:ext cx="4248472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Трудовой</a:t>
            </a:r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договор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1551" y="987574"/>
            <a:ext cx="5256585" cy="7078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92075" algn="ctr">
              <a:defRPr sz="2000">
                <a:solidFill>
                  <a:schemeClr val="dk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соглашение, которое заключается между </a:t>
            </a:r>
          </a:p>
          <a:p>
            <a:r>
              <a:rPr lang="ru-RU" dirty="0"/>
              <a:t>работодателем и </a:t>
            </a:r>
            <a:r>
              <a:rPr lang="ru-RU" dirty="0" smtClean="0"/>
              <a:t>работником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99" y="1851670"/>
            <a:ext cx="2325888" cy="1694271"/>
          </a:xfrm>
          <a:prstGeom prst="rect">
            <a:avLst/>
          </a:prstGeom>
        </p:spPr>
      </p:pic>
      <p:sp>
        <p:nvSpPr>
          <p:cNvPr id="8" name="Стрелка вправо с вырезом 7"/>
          <p:cNvSpPr/>
          <p:nvPr/>
        </p:nvSpPr>
        <p:spPr>
          <a:xfrm rot="5915111">
            <a:off x="1917088" y="1738220"/>
            <a:ext cx="242032" cy="494348"/>
          </a:xfrm>
          <a:prstGeom prst="notchedRightArrow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 rot="15607255" flipH="1">
            <a:off x="6957649" y="1736445"/>
            <a:ext cx="242032" cy="494348"/>
          </a:xfrm>
          <a:prstGeom prst="notchedRightArrow">
            <a:avLst/>
          </a:prstGeom>
          <a:solidFill>
            <a:schemeClr val="bg2">
              <a:lumMod val="50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65144" y="2193495"/>
            <a:ext cx="2145919" cy="1200329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92075" algn="ctr">
              <a:defRPr sz="2000">
                <a:solidFill>
                  <a:schemeClr val="dk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800" dirty="0"/>
              <a:t>Договор, заключённый на неопределённый срок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15" y="2193495"/>
            <a:ext cx="2016224" cy="1200329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92075" algn="ctr">
              <a:defRPr>
                <a:solidFill>
                  <a:schemeClr val="dk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Срочный трудовой договор </a:t>
            </a:r>
          </a:p>
          <a:p>
            <a:r>
              <a:rPr lang="ru-RU" dirty="0"/>
              <a:t>(срок до 5 лет)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3675677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Срочный трудовой договор заключается, когда трудовые отношения не могут </a:t>
            </a:r>
            <a:endParaRPr lang="ru-RU" dirty="0" smtClean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92075"/>
            <a:r>
              <a:rPr lang="ru-RU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быть </a:t>
            </a:r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установлены на </a:t>
            </a:r>
            <a:r>
              <a:rPr lang="ru-RU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неопределённый </a:t>
            </a:r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срок с учетом характера предстоящей </a:t>
            </a:r>
            <a:endParaRPr lang="ru-RU" dirty="0" smtClean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92075"/>
            <a:r>
              <a:rPr lang="ru-RU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работы </a:t>
            </a:r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или условий </a:t>
            </a:r>
            <a:r>
              <a:rPr lang="ru-RU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её </a:t>
            </a:r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выполнения, а именно в случаях, предусмотренных </a:t>
            </a:r>
            <a:endParaRPr lang="ru-RU" dirty="0" smtClean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92075"/>
            <a:r>
              <a:rPr lang="ru-RU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частью </a:t>
            </a:r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первой статьи 59 </a:t>
            </a:r>
            <a:r>
              <a:rPr lang="ru-RU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Трудового кодекса</a:t>
            </a:r>
            <a:r>
              <a:rPr lang="ru-RU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28792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animBg="1"/>
      <p:bldP spid="8" grpId="0" animBg="1"/>
      <p:bldP spid="9" grpId="0" animBg="1"/>
      <p:bldP spid="10" grpId="0" animBg="1"/>
      <p:bldP spid="11" grpId="0" animBg="1"/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411760" y="379019"/>
            <a:ext cx="4248472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Трудовой</a:t>
            </a:r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договор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156176" y="771550"/>
            <a:ext cx="2434680" cy="3810000"/>
            <a:chOff x="6156176" y="845820"/>
            <a:chExt cx="2434680" cy="3810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7" r="24570"/>
            <a:stretch/>
          </p:blipFill>
          <p:spPr>
            <a:xfrm>
              <a:off x="6156176" y="845820"/>
              <a:ext cx="2434680" cy="3810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56034" y="2458104"/>
              <a:ext cx="13970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b="1" dirty="0" smtClean="0">
                  <a:latin typeface="Bookman Old Style" pitchFamily="18" charset="0"/>
                </a:rPr>
                <a:t>Трудовой договор</a:t>
              </a:r>
              <a:endParaRPr lang="ru-RU" sz="900" b="1" dirty="0">
                <a:latin typeface="Bookman Old Style" pitchFamily="18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6444208" y="2748558"/>
              <a:ext cx="10081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6444208" y="2900958"/>
              <a:ext cx="10081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6444208" y="3053358"/>
              <a:ext cx="10081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6444208" y="3205758"/>
              <a:ext cx="10081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444208" y="3358158"/>
              <a:ext cx="10081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6444208" y="3510558"/>
              <a:ext cx="10081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6444208" y="3662958"/>
              <a:ext cx="10081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043608" y="987574"/>
            <a:ext cx="453650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Место работы.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Трудовые обязанности работника.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Условия оплаты труда.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Режим рабочего времени и времени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отдыха.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Условия обязательного социального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страхования работника.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913234" y="1154406"/>
            <a:ext cx="795231" cy="1155269"/>
            <a:chOff x="5824589" y="1112932"/>
            <a:chExt cx="795231" cy="1155269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5644570" y="1292951"/>
              <a:ext cx="1155269" cy="795231"/>
            </a:xfrm>
            <a:prstGeom prst="chevron">
              <a:avLst>
                <a:gd name="adj" fmla="val 36585"/>
              </a:avLst>
            </a:prstGeom>
            <a:solidFill>
              <a:schemeClr val="bg2">
                <a:lumMod val="75000"/>
              </a:schemeClr>
            </a:solidFill>
            <a:ln w="9525"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24589" y="1399931"/>
              <a:ext cx="7952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Ст. 57 ТК РФ</a:t>
              </a:r>
              <a:endParaRPr lang="ru-RU" b="1" dirty="0"/>
            </a:p>
          </p:txBody>
        </p:sp>
      </p:grpSp>
      <p:sp>
        <p:nvSpPr>
          <p:cNvPr id="21" name="Равнобедренный треугольник 20"/>
          <p:cNvSpPr/>
          <p:nvPr/>
        </p:nvSpPr>
        <p:spPr>
          <a:xfrm rot="5400000" flipH="1">
            <a:off x="758468" y="1088089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 flipH="1">
            <a:off x="758467" y="1494065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5400000" flipH="1">
            <a:off x="758134" y="1949411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400000" flipH="1">
            <a:off x="758468" y="2372725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5400000" flipH="1">
            <a:off x="758133" y="3130690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68740" y="3867894"/>
            <a:ext cx="6156468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92075" algn="ctr">
              <a:defRPr>
                <a:solidFill>
                  <a:schemeClr val="dk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ru-RU" dirty="0"/>
              <a:t>Наниматель и работник свободны в выборе условий </a:t>
            </a:r>
            <a:endParaRPr lang="ru-RU" dirty="0" smtClean="0"/>
          </a:p>
          <a:p>
            <a:pPr algn="l"/>
            <a:r>
              <a:rPr lang="ru-RU" dirty="0" smtClean="0"/>
              <a:t>договора</a:t>
            </a:r>
            <a:r>
              <a:rPr lang="ru-RU" dirty="0"/>
              <a:t>, </a:t>
            </a:r>
            <a:r>
              <a:rPr lang="ru-RU" dirty="0">
                <a:noFill/>
              </a:rPr>
              <a:t>но они не могут противоречить </a:t>
            </a:r>
            <a:r>
              <a:rPr lang="ru-RU" dirty="0" err="1" smtClean="0">
                <a:noFill/>
              </a:rPr>
              <a:t>законода</a:t>
            </a:r>
            <a:r>
              <a:rPr lang="ru-RU" dirty="0" smtClean="0">
                <a:noFill/>
              </a:rPr>
              <a:t>-</a:t>
            </a:r>
          </a:p>
          <a:p>
            <a:pPr algn="l"/>
            <a:r>
              <a:rPr lang="ru-RU" dirty="0" err="1" smtClean="0">
                <a:noFill/>
              </a:rPr>
              <a:t>тельству</a:t>
            </a:r>
            <a:r>
              <a:rPr lang="ru-RU" dirty="0" smtClean="0">
                <a:noFill/>
              </a:rPr>
              <a:t> </a:t>
            </a:r>
            <a:r>
              <a:rPr lang="ru-RU" dirty="0">
                <a:noFill/>
              </a:rPr>
              <a:t>и коллективному договору (при его наличии).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8740" y="4144893"/>
            <a:ext cx="6156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ru-RU" dirty="0" smtClean="0">
                <a:noFill/>
                <a:latin typeface="Arial" pitchFamily="34" charset="0"/>
                <a:cs typeface="Arial" pitchFamily="34" charset="0"/>
              </a:rPr>
              <a:t>договора</a:t>
            </a:r>
            <a:r>
              <a:rPr lang="ru-RU" dirty="0">
                <a:noFill/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latin typeface="Arial" pitchFamily="34" charset="0"/>
                <a:cs typeface="Arial" pitchFamily="34" charset="0"/>
              </a:rPr>
              <a:t>но они не могут противоречить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законода</a:t>
            </a:r>
            <a:r>
              <a:rPr lang="ru-RU" dirty="0">
                <a:latin typeface="Arial" pitchFamily="34" charset="0"/>
                <a:cs typeface="Arial" pitchFamily="34" charset="0"/>
              </a:rPr>
              <a:t>-</a:t>
            </a:r>
          </a:p>
          <a:p>
            <a:pPr marL="92075"/>
            <a:r>
              <a:rPr lang="ru-RU" dirty="0" err="1">
                <a:latin typeface="Arial" pitchFamily="34" charset="0"/>
                <a:cs typeface="Arial" pitchFamily="34" charset="0"/>
              </a:rPr>
              <a:t>тельству</a:t>
            </a:r>
            <a:r>
              <a:rPr lang="ru-RU" dirty="0">
                <a:latin typeface="Arial" pitchFamily="34" charset="0"/>
                <a:cs typeface="Arial" pitchFamily="34" charset="0"/>
              </a:rPr>
              <a:t> и коллективному договору (при его наличии).</a:t>
            </a:r>
          </a:p>
        </p:txBody>
      </p:sp>
    </p:spTree>
    <p:extLst>
      <p:ext uri="{BB962C8B-B14F-4D97-AF65-F5344CB8AC3E}">
        <p14:creationId xmlns:p14="http://schemas.microsoft.com/office/powerpoint/2010/main" val="2022534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1" grpId="0" animBg="1"/>
      <p:bldP spid="22" grpId="0" uiExpand="1" animBg="1"/>
      <p:bldP spid="23" grpId="0" animBg="1"/>
      <p:bldP spid="24" grpId="0" animBg="1"/>
      <p:bldP spid="25" grpId="0" animBg="1"/>
      <p:bldP spid="26" grpId="0" build="p" animBg="1"/>
      <p:bldP spid="2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411760" y="379019"/>
            <a:ext cx="4248472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Рабочее время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131590"/>
            <a:ext cx="3960440" cy="984885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92075" algn="ctr">
              <a:defRPr sz="2000">
                <a:solidFill>
                  <a:schemeClr val="dk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ru-RU" sz="200" dirty="0" smtClean="0"/>
          </a:p>
          <a:p>
            <a:pPr algn="l"/>
            <a:r>
              <a:rPr lang="ru-RU" sz="1800" dirty="0" smtClean="0"/>
              <a:t>Нормальная продолжительность </a:t>
            </a:r>
          </a:p>
          <a:p>
            <a:pPr algn="l"/>
            <a:r>
              <a:rPr lang="ru-RU" sz="1800" dirty="0" smtClean="0"/>
              <a:t>рабочего времени – не более 40 </a:t>
            </a:r>
          </a:p>
          <a:p>
            <a:pPr algn="l"/>
            <a:r>
              <a:rPr lang="ru-RU" sz="1800" dirty="0" smtClean="0"/>
              <a:t>часов в неделю.</a:t>
            </a:r>
          </a:p>
          <a:p>
            <a:pPr algn="l"/>
            <a:endParaRPr lang="ru-RU" sz="200" dirty="0"/>
          </a:p>
        </p:txBody>
      </p:sp>
    </p:spTree>
    <p:extLst>
      <p:ext uri="{BB962C8B-B14F-4D97-AF65-F5344CB8AC3E}">
        <p14:creationId xmlns:p14="http://schemas.microsoft.com/office/powerpoint/2010/main" val="1418670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34913"/>
            <a:ext cx="1080120" cy="3630307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467544" y="1022305"/>
            <a:ext cx="3387076" cy="2145517"/>
          </a:xfrm>
          <a:prstGeom prst="cloudCallout">
            <a:avLst>
              <a:gd name="adj1" fmla="val 59519"/>
              <a:gd name="adj2" fmla="val -25759"/>
            </a:avLst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129">
            <a:off x="907422" y="1385578"/>
            <a:ext cx="2662294" cy="1296485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10" name="Выноска-облако 9"/>
          <p:cNvSpPr/>
          <p:nvPr/>
        </p:nvSpPr>
        <p:spPr>
          <a:xfrm rot="324037">
            <a:off x="5407504" y="990934"/>
            <a:ext cx="3240360" cy="2304256"/>
          </a:xfrm>
          <a:prstGeom prst="cloudCallout">
            <a:avLst>
              <a:gd name="adj1" fmla="val -63711"/>
              <a:gd name="adj2" fmla="val -15039"/>
            </a:avLst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03644"/>
            <a:ext cx="2574032" cy="17160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544" y="339502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Роль труда в процессе превращения обезьяны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человека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Роль труда в жизни человека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928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5" b="8096"/>
          <a:stretch/>
        </p:blipFill>
        <p:spPr>
          <a:xfrm>
            <a:off x="4581128" y="2564904"/>
            <a:ext cx="4572574" cy="25785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26"/>
          <a:stretch/>
        </p:blipFill>
        <p:spPr>
          <a:xfrm>
            <a:off x="0" y="2564904"/>
            <a:ext cx="4572000" cy="2578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0"/>
          <a:stretch/>
        </p:blipFill>
        <p:spPr>
          <a:xfrm>
            <a:off x="4572000" y="0"/>
            <a:ext cx="4572000" cy="2564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49"/>
          <a:stretch/>
        </p:blipFill>
        <p:spPr>
          <a:xfrm>
            <a:off x="0" y="0"/>
            <a:ext cx="4581128" cy="2564904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411760" y="379019"/>
            <a:ext cx="4248472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Рабочее время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780" y="2072460"/>
            <a:ext cx="4050196" cy="984885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>
            <a:solidFill>
              <a:schemeClr val="bg2">
                <a:lumMod val="25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92075" algn="ctr">
              <a:defRPr sz="2000">
                <a:solidFill>
                  <a:schemeClr val="dk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ru-RU" sz="200" dirty="0" smtClean="0"/>
          </a:p>
          <a:p>
            <a:pPr algn="l"/>
            <a:r>
              <a:rPr lang="ru-RU" sz="1800" dirty="0" smtClean="0"/>
              <a:t>Для работ с вредными или </a:t>
            </a:r>
            <a:r>
              <a:rPr lang="ru-RU" sz="1800" dirty="0" err="1" smtClean="0"/>
              <a:t>опас</a:t>
            </a:r>
            <a:r>
              <a:rPr lang="ru-RU" sz="1800" dirty="0" smtClean="0"/>
              <a:t>-</a:t>
            </a:r>
          </a:p>
          <a:p>
            <a:pPr algn="l"/>
            <a:r>
              <a:rPr lang="ru-RU" sz="1800" dirty="0" err="1" smtClean="0"/>
              <a:t>ными</a:t>
            </a:r>
            <a:r>
              <a:rPr lang="ru-RU" sz="1800" dirty="0" smtClean="0"/>
              <a:t> условиями труда – не более </a:t>
            </a:r>
          </a:p>
          <a:p>
            <a:pPr algn="l"/>
            <a:r>
              <a:rPr lang="ru-RU" sz="1800" dirty="0" smtClean="0"/>
              <a:t>36 часов в неделю.</a:t>
            </a:r>
          </a:p>
          <a:p>
            <a:pPr algn="l"/>
            <a:endParaRPr lang="ru-RU" sz="200" dirty="0"/>
          </a:p>
        </p:txBody>
      </p:sp>
    </p:spTree>
    <p:extLst>
      <p:ext uri="{BB962C8B-B14F-4D97-AF65-F5344CB8AC3E}">
        <p14:creationId xmlns:p14="http://schemas.microsoft.com/office/powerpoint/2010/main" val="545302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411760" y="379019"/>
            <a:ext cx="4248472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Время отдыха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997632"/>
            <a:ext cx="489654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Перерыв для отдыха и приёма пищи в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течение рабочего дня – от 30 минут до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2 часов.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Еженедельные выходные дни –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минимальная продолжительность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непрерывного отдыха – 42 часа.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Общий выходной день – воскресенье.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Государственные праздники,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Новогодние каникулы – нерабочие дни.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Основной оплачиваемый отпуск – не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менее 28 календарных дней.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5400000" flipH="1">
            <a:off x="295020" y="1088089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H="1">
            <a:off x="295018" y="2130612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 flipH="1">
            <a:off x="295020" y="3488423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 flipH="1">
            <a:off x="295017" y="4184434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"/>
          <a:stretch/>
        </p:blipFill>
        <p:spPr>
          <a:xfrm>
            <a:off x="5849376" y="1106467"/>
            <a:ext cx="2947083" cy="34780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r="11626"/>
          <a:stretch/>
        </p:blipFill>
        <p:spPr>
          <a:xfrm>
            <a:off x="5849376" y="1106467"/>
            <a:ext cx="2944465" cy="34883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9" r="9790"/>
          <a:stretch/>
        </p:blipFill>
        <p:spPr>
          <a:xfrm>
            <a:off x="5839222" y="1106467"/>
            <a:ext cx="2943877" cy="34780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9"/>
          <a:stretch/>
        </p:blipFill>
        <p:spPr>
          <a:xfrm>
            <a:off x="5839222" y="1106467"/>
            <a:ext cx="2943878" cy="34780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6"/>
          <a:stretch/>
        </p:blipFill>
        <p:spPr>
          <a:xfrm>
            <a:off x="5839222" y="1101977"/>
            <a:ext cx="2957237" cy="34928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3" r="9362"/>
          <a:stretch/>
        </p:blipFill>
        <p:spPr>
          <a:xfrm>
            <a:off x="5839221" y="1094917"/>
            <a:ext cx="2943877" cy="34928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r="23169"/>
          <a:stretch/>
        </p:blipFill>
        <p:spPr>
          <a:xfrm>
            <a:off x="5839221" y="1094918"/>
            <a:ext cx="2943877" cy="35160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r="27788"/>
          <a:stretch/>
        </p:blipFill>
        <p:spPr>
          <a:xfrm>
            <a:off x="5825860" y="1096781"/>
            <a:ext cx="2957238" cy="3516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r="24769"/>
          <a:stretch/>
        </p:blipFill>
        <p:spPr>
          <a:xfrm>
            <a:off x="5825860" y="1094917"/>
            <a:ext cx="2967981" cy="35151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5" r="12465"/>
          <a:stretch/>
        </p:blipFill>
        <p:spPr>
          <a:xfrm>
            <a:off x="5825861" y="1090898"/>
            <a:ext cx="2970598" cy="351502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r="13996"/>
          <a:stretch/>
        </p:blipFill>
        <p:spPr>
          <a:xfrm>
            <a:off x="5825860" y="1104603"/>
            <a:ext cx="2970599" cy="35063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0" r="1080"/>
          <a:stretch/>
        </p:blipFill>
        <p:spPr>
          <a:xfrm>
            <a:off x="5825860" y="1090898"/>
            <a:ext cx="2970600" cy="352195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1" b="7074"/>
          <a:stretch/>
        </p:blipFill>
        <p:spPr>
          <a:xfrm>
            <a:off x="5825860" y="1090899"/>
            <a:ext cx="2957240" cy="351918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47"/>
          <a:stretch/>
        </p:blipFill>
        <p:spPr>
          <a:xfrm>
            <a:off x="5825861" y="1090897"/>
            <a:ext cx="2957237" cy="35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42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animBg="1"/>
      <p:bldP spid="8" grpId="0" uiExpand="1" animBg="1"/>
      <p:bldP spid="9" grpId="0" uiExpand="1" animBg="1"/>
      <p:bldP spid="10" grpId="0" uiExpan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755576" y="379019"/>
            <a:ext cx="7632848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Прекращение трудового договора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987" y="987574"/>
            <a:ext cx="6007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соглашению сторон.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инициативе работника (по собственному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желанию).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Работник должен предупредить нанимателя </a:t>
            </a: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письменно не позднее чем за 2 недели.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5400000" flipH="1">
            <a:off x="397862" y="1091128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H="1">
            <a:off x="397862" y="1507888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 flipH="1">
            <a:off x="852139" y="2240574"/>
            <a:ext cx="192353" cy="207346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4168" y="3009738"/>
            <a:ext cx="1578236" cy="15782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36138"/>
            <a:ext cx="1489397" cy="1489397"/>
          </a:xfrm>
          <a:prstGeom prst="rect">
            <a:avLst/>
          </a:prstGeom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7077423" y="2257489"/>
            <a:ext cx="1656184" cy="715290"/>
          </a:xfrm>
          <a:prstGeom prst="wedgeRoundRectCallout">
            <a:avLst>
              <a:gd name="adj1" fmla="val -41537"/>
              <a:gd name="adj2" fmla="val 68167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Я </a:t>
            </a:r>
          </a:p>
          <a:p>
            <a:pPr algn="ctr"/>
            <a:r>
              <a:rPr lang="ru-RU" i="1" dirty="0">
                <a:solidFill>
                  <a:schemeClr val="tx1"/>
                </a:solidFill>
              </a:rPr>
              <a:t>у</a:t>
            </a:r>
            <a:r>
              <a:rPr lang="ru-RU" i="1" dirty="0" smtClean="0">
                <a:solidFill>
                  <a:schemeClr val="tx1"/>
                </a:solidFill>
              </a:rPr>
              <a:t>вольняюсь!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012160" y="1880412"/>
            <a:ext cx="1224136" cy="1163244"/>
          </a:xfrm>
          <a:prstGeom prst="wedgeRoundRectCallout">
            <a:avLst>
              <a:gd name="adj1" fmla="val -41537"/>
              <a:gd name="adj2" fmla="val 68167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Должен </a:t>
            </a:r>
            <a:r>
              <a:rPr lang="ru-RU" i="1" dirty="0" err="1" smtClean="0">
                <a:solidFill>
                  <a:schemeClr val="tx1"/>
                </a:solidFill>
              </a:rPr>
              <a:t>отрабо</a:t>
            </a:r>
            <a:r>
              <a:rPr lang="ru-RU" i="1" dirty="0" smtClean="0">
                <a:solidFill>
                  <a:schemeClr val="tx1"/>
                </a:solidFill>
              </a:rPr>
              <a:t>-тать 2 недели!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384" y="2991718"/>
            <a:ext cx="1578236" cy="1578236"/>
          </a:xfrm>
          <a:prstGeom prst="rect">
            <a:avLst/>
          </a:prstGeom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6624228" y="1780918"/>
            <a:ext cx="1656184" cy="953141"/>
          </a:xfrm>
          <a:prstGeom prst="wedgeRoundRectCallout">
            <a:avLst>
              <a:gd name="adj1" fmla="val -7030"/>
              <a:gd name="adj2" fmla="val 79885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Я передумал, я остаюсь!</a:t>
            </a:r>
            <a:endParaRPr lang="ru-RU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48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0.1184 -0.3138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71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82716E-6 L 0.10017 -0.27963 " pathEditMode="relative" rAng="0" ptsTypes="AA">
                                      <p:cBhvr>
                                        <p:cTn id="43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1398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4 -0.31389 L 0.00034 -0.0058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15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  <p:bldP spid="7" grpId="0" animBg="1"/>
      <p:bldP spid="8" grpId="0" animBg="1"/>
      <p:bldP spid="9" grpId="0" animBg="1"/>
      <p:bldP spid="16" grpId="0" animBg="1"/>
      <p:bldP spid="16" grpId="1" animBg="1"/>
      <p:bldP spid="16" grpId="2" animBg="1"/>
      <p:bldP spid="17" grpId="0" animBg="1"/>
      <p:bldP spid="17" grpId="2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57"/>
          <a:stretch/>
        </p:blipFill>
        <p:spPr>
          <a:xfrm>
            <a:off x="5429922" y="826146"/>
            <a:ext cx="3384376" cy="1518102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5429922" y="2113109"/>
            <a:ext cx="3384376" cy="2523202"/>
            <a:chOff x="5429922" y="2113109"/>
            <a:chExt cx="3384376" cy="2523202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44"/>
            <a:stretch/>
          </p:blipFill>
          <p:spPr>
            <a:xfrm>
              <a:off x="5429922" y="2344249"/>
              <a:ext cx="3384376" cy="2292062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69" t="33777" r="6379"/>
            <a:stretch/>
          </p:blipFill>
          <p:spPr>
            <a:xfrm>
              <a:off x="8214232" y="2113109"/>
              <a:ext cx="384202" cy="2523202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755576" y="379019"/>
            <a:ext cx="7632848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Прекращение трудового договора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987" y="987574"/>
            <a:ext cx="600777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соглашению сторон.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инициативе работника (по собственному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желанию).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Работник должен предупредить нанимателя </a:t>
            </a: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письменно не позднее чем за 2 недели.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инициативе нанимателя.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В связи с закрытием или сокращением.</a:t>
            </a:r>
          </a:p>
          <a:p>
            <a:pPr marL="358775"/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5400000" flipH="1">
            <a:off x="397862" y="1091128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H="1">
            <a:off x="397862" y="1507888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 flipH="1">
            <a:off x="852139" y="2240574"/>
            <a:ext cx="192353" cy="207346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 flipH="1">
            <a:off x="397862" y="2915141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 flipH="1">
            <a:off x="852140" y="3308004"/>
            <a:ext cx="192353" cy="207346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820899"/>
            <a:ext cx="833872" cy="78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90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05" y="3052136"/>
            <a:ext cx="1728192" cy="1728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379019"/>
            <a:ext cx="7632848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Прекращение трудового договора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987" y="987574"/>
            <a:ext cx="600777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соглашению сторон.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инициативе работника (по собственному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желанию).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Работник должен предупредить нанимателя </a:t>
            </a: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письменно не позднее чем за 2 недели.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инициативе нанимателя.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В связи с закрытием или сокращением.</a:t>
            </a:r>
          </a:p>
          <a:p>
            <a:pPr marL="358775"/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Недостаточная квалификация работника, </a:t>
            </a: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нарушения трудовой дисциплины.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5400000" flipH="1">
            <a:off x="397862" y="1091128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H="1">
            <a:off x="397862" y="1507888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 flipH="1">
            <a:off x="852139" y="2240574"/>
            <a:ext cx="192353" cy="207346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 flipH="1">
            <a:off x="397862" y="2915141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 flipH="1">
            <a:off x="852140" y="3308004"/>
            <a:ext cx="192353" cy="207346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 flipH="1">
            <a:off x="852137" y="3716382"/>
            <a:ext cx="192353" cy="207346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89" y="2836137"/>
            <a:ext cx="1320824" cy="21338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18424"/>
            <a:ext cx="2406072" cy="2406072"/>
          </a:xfrm>
          <a:prstGeom prst="rect">
            <a:avLst/>
          </a:prstGeom>
        </p:spPr>
      </p:pic>
      <p:sp>
        <p:nvSpPr>
          <p:cNvPr id="26" name="Скругленная прямоугольная выноска 25"/>
          <p:cNvSpPr/>
          <p:nvPr/>
        </p:nvSpPr>
        <p:spPr>
          <a:xfrm>
            <a:off x="7452320" y="2160051"/>
            <a:ext cx="1442469" cy="823398"/>
          </a:xfrm>
          <a:prstGeom prst="wedgeRoundRectCallout">
            <a:avLst>
              <a:gd name="adj1" fmla="val 5287"/>
              <a:gd name="adj2" fmla="val 63480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Меня не было всего </a:t>
            </a: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4 часа.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6228184" y="1121137"/>
            <a:ext cx="2304256" cy="874549"/>
          </a:xfrm>
          <a:prstGeom prst="wedgeRoundRectCallout">
            <a:avLst>
              <a:gd name="adj1" fmla="val -51342"/>
              <a:gd name="adj2" fmla="val 96877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Из-за прогульщиков сплошные убытки!</a:t>
            </a:r>
            <a:endParaRPr lang="ru-RU" i="1" dirty="0">
              <a:solidFill>
                <a:schemeClr val="tx1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7576611" y="2016116"/>
            <a:ext cx="1296144" cy="894467"/>
            <a:chOff x="2380455" y="1172815"/>
            <a:chExt cx="1296144" cy="894467"/>
          </a:xfrm>
        </p:grpSpPr>
        <p:sp>
          <p:nvSpPr>
            <p:cNvPr id="22" name="Выноска-облако 21"/>
            <p:cNvSpPr/>
            <p:nvPr/>
          </p:nvSpPr>
          <p:spPr>
            <a:xfrm>
              <a:off x="2380455" y="1172815"/>
              <a:ext cx="1296144" cy="894467"/>
            </a:xfrm>
            <a:prstGeom prst="cloudCallout">
              <a:avLst>
                <a:gd name="adj1" fmla="val -14312"/>
                <a:gd name="adj2" fmla="val 64218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399" y="1242754"/>
              <a:ext cx="1142256" cy="758529"/>
            </a:xfrm>
            <a:prstGeom prst="ellipse">
              <a:avLst/>
            </a:prstGeom>
            <a:effectLst>
              <a:softEdge rad="63500"/>
            </a:effectLst>
          </p:spPr>
        </p:pic>
      </p:grpSp>
      <p:sp>
        <p:nvSpPr>
          <p:cNvPr id="25" name="TextBox 24"/>
          <p:cNvSpPr txBox="1"/>
          <p:nvPr/>
        </p:nvSpPr>
        <p:spPr>
          <a:xfrm>
            <a:off x="6321615" y="1235245"/>
            <a:ext cx="211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Из-за </a:t>
            </a:r>
            <a:r>
              <a:rPr lang="ru-RU" i="1" dirty="0" smtClean="0"/>
              <a:t>пьянства сплошные </a:t>
            </a:r>
            <a:r>
              <a:rPr lang="ru-RU" i="1" dirty="0"/>
              <a:t>убытки</a:t>
            </a:r>
            <a:r>
              <a:rPr lang="ru-RU" i="1" dirty="0" smtClean="0"/>
              <a:t>!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692624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2" grpId="0" uiExpand="1" animBg="1"/>
      <p:bldP spid="26" grpId="0" animBg="1"/>
      <p:bldP spid="26" grpId="1" animBg="1"/>
      <p:bldP spid="27" grpId="0" uiExpand="1" build="p" animBg="1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379019"/>
            <a:ext cx="7632848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Прекращение трудового договора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987" y="987574"/>
            <a:ext cx="600777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соглашению сторон.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инициативе работника (по собственному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желанию).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Работник должен предупредить нанимателя </a:t>
            </a: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письменно не позднее чем за 2 недели.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 инициативе нанимателя.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В связи с закрытием или сокращением.</a:t>
            </a:r>
          </a:p>
          <a:p>
            <a:pPr marL="358775"/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Недостаточная квалификация работника, </a:t>
            </a:r>
          </a:p>
          <a:p>
            <a:pPr marL="358775"/>
            <a:r>
              <a:rPr lang="ru-RU" dirty="0" smtClean="0">
                <a:latin typeface="Arial" pitchFamily="34" charset="0"/>
                <a:cs typeface="Arial" pitchFamily="34" charset="0"/>
              </a:rPr>
              <a:t>нарушения трудовой дисциплины.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связи с окончанием срока действия договора.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5400000" flipH="1">
            <a:off x="397862" y="1091128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H="1">
            <a:off x="397862" y="1507888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 flipH="1">
            <a:off x="852139" y="2240574"/>
            <a:ext cx="192353" cy="207346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 flipH="1">
            <a:off x="397862" y="2915141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 flipH="1">
            <a:off x="852140" y="3308004"/>
            <a:ext cx="192353" cy="207346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 flipH="1">
            <a:off x="852137" y="3716382"/>
            <a:ext cx="192353" cy="207346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 flipH="1">
            <a:off x="397862" y="4400458"/>
            <a:ext cx="264360" cy="20734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6300192" y="1743741"/>
            <a:ext cx="2569802" cy="2447838"/>
            <a:chOff x="6300192" y="1743741"/>
            <a:chExt cx="2569802" cy="244783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1743741"/>
              <a:ext cx="2569802" cy="244783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365303" y="1938194"/>
              <a:ext cx="1686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Bookman Old Style" pitchFamily="18" charset="0"/>
                </a:rPr>
                <a:t>Трудовой договор</a:t>
              </a:r>
            </a:p>
            <a:p>
              <a:pPr algn="ctr"/>
              <a:endParaRPr lang="ru-RU" sz="1600" b="1" dirty="0" smtClean="0">
                <a:latin typeface="Bookman Old Style" pitchFamily="18" charset="0"/>
              </a:endParaRPr>
            </a:p>
            <a:p>
              <a:r>
                <a:rPr lang="ru-RU" sz="1200" dirty="0" smtClean="0">
                  <a:latin typeface="Bookman Old Style" pitchFamily="18" charset="0"/>
                </a:rPr>
                <a:t>Начало действия: 01.01.2011</a:t>
              </a:r>
            </a:p>
            <a:p>
              <a:endParaRPr lang="ru-RU" sz="1200" dirty="0">
                <a:latin typeface="Bookman Old Style" pitchFamily="18" charset="0"/>
              </a:endParaRPr>
            </a:p>
            <a:p>
              <a:r>
                <a:rPr lang="ru-RU" sz="1200" dirty="0" smtClean="0">
                  <a:latin typeface="Bookman Old Style" pitchFamily="18" charset="0"/>
                </a:rPr>
                <a:t>Окончание </a:t>
              </a:r>
              <a:r>
                <a:rPr lang="ru-RU" sz="1200" dirty="0" err="1" smtClean="0">
                  <a:latin typeface="Bookman Old Style" pitchFamily="18" charset="0"/>
                </a:rPr>
                <a:t>дейст</a:t>
              </a:r>
              <a:r>
                <a:rPr lang="ru-RU" sz="1200" dirty="0" smtClean="0">
                  <a:latin typeface="Bookman Old Style" pitchFamily="18" charset="0"/>
                </a:rPr>
                <a:t>-вия: 31.12 2015</a:t>
              </a:r>
              <a:endParaRPr lang="ru-RU" sz="1100" dirty="0">
                <a:latin typeface="Bookman Old Style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836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3" grpId="0" uiExpan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701489" y="3117159"/>
            <a:ext cx="3356751" cy="142144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Условия трудового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соглаше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</a:p>
          <a:p>
            <a:pPr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ния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работника и нанимателя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не должны противоречить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условиям коллективного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договора.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3003798"/>
            <a:ext cx="3672408" cy="158417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r="20337"/>
          <a:stretch/>
        </p:blipFill>
        <p:spPr>
          <a:xfrm>
            <a:off x="6868786" y="3186355"/>
            <a:ext cx="1189454" cy="1356686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436096" y="3864698"/>
            <a:ext cx="1432690" cy="500699"/>
          </a:xfrm>
          <a:prstGeom prst="borderCallout2">
            <a:avLst>
              <a:gd name="adj1" fmla="val -13479"/>
              <a:gd name="adj2" fmla="val 52852"/>
              <a:gd name="adj3" fmla="val -28824"/>
              <a:gd name="adj4" fmla="val 100250"/>
              <a:gd name="adj5" fmla="val -105421"/>
              <a:gd name="adj6" fmla="val 12508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 Narrow" pitchFamily="34" charset="0"/>
              </a:rPr>
              <a:t>Только с согласия профсоюза </a:t>
            </a:r>
            <a:endParaRPr lang="ru-RU" sz="1400" dirty="0">
              <a:latin typeface="Arial Narrow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331640" y="379018"/>
            <a:ext cx="6480720" cy="75257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Социальное партнёрство </a:t>
            </a:r>
          </a:p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в трудовых отношениях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419622"/>
            <a:ext cx="3672408" cy="158417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3003798"/>
            <a:ext cx="3672408" cy="158417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419622"/>
            <a:ext cx="3672408" cy="158417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156553"/>
            <a:ext cx="1342657" cy="1342657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2735796" y="3140303"/>
            <a:ext cx="1562483" cy="1316739"/>
            <a:chOff x="2843808" y="3122121"/>
            <a:chExt cx="1562483" cy="131673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3122121"/>
              <a:ext cx="1562483" cy="131673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301013" y="3291830"/>
              <a:ext cx="648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err="1" smtClean="0">
                  <a:latin typeface="Arial Narrow" pitchFamily="34" charset="0"/>
                </a:rPr>
                <a:t>Коллек-тивный</a:t>
              </a:r>
              <a:r>
                <a:rPr lang="ru-RU" sz="1200" dirty="0" smtClean="0">
                  <a:latin typeface="Arial Narrow" pitchFamily="34" charset="0"/>
                </a:rPr>
                <a:t> договор</a:t>
              </a:r>
              <a:endParaRPr lang="ru-RU" sz="1200" dirty="0">
                <a:latin typeface="Arial Narrow" pitchFamily="34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97" y="1641153"/>
            <a:ext cx="2006352" cy="1141113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2915816" y="1923678"/>
            <a:ext cx="504056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735796" y="2309295"/>
            <a:ext cx="504056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10684" y="1754401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Работники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1377" y="2140018"/>
            <a:ext cx="1300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 pitchFamily="34" charset="0"/>
              </a:rPr>
              <a:t>Наниматели</a:t>
            </a:r>
            <a:endParaRPr lang="ru-RU" sz="1600" dirty="0">
              <a:latin typeface="Arial Narrow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2355"/>
            <a:ext cx="1404156" cy="140415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9822"/>
            <a:ext cx="1080120" cy="108012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21" y="1440577"/>
            <a:ext cx="1436916" cy="150672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20735350">
            <a:off x="5514763" y="3236276"/>
            <a:ext cx="905347" cy="307777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/>
            </a:prstTxWarp>
            <a:spAutoFit/>
          </a:bodyPr>
          <a:lstStyle/>
          <a:p>
            <a:r>
              <a:rPr lang="ru-RU" sz="140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Уволить!</a:t>
            </a:r>
            <a:endParaRPr lang="ru-RU" sz="14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5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50"/>
                            </p:stCondLst>
                            <p:childTnLst>
                              <p:par>
                                <p:cTn id="9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9" grpId="0" animBg="1"/>
      <p:bldP spid="31" grpId="0" animBg="1"/>
      <p:bldP spid="5" grpId="0"/>
      <p:bldP spid="6" grpId="0" animBg="1"/>
      <p:bldP spid="7" grpId="0" animBg="1"/>
      <p:bldP spid="8" grpId="0" animBg="1"/>
      <p:bldP spid="18" grpId="0"/>
      <p:bldP spid="1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3227"/>
            <a:ext cx="2978470" cy="42970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635896" y="395173"/>
            <a:ext cx="52565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I.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Общие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положения (статьи 1 – 22)</a:t>
            </a: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II. Социальное партнерство в сфере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труда (статьи 23 – 55)</a:t>
            </a: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III.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Трудовой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договор (статьи 56 – 90)</a:t>
            </a: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IV.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Рабочее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время (статьи 91 – 105)</a:t>
            </a: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Время отдыха (статьи 106 – 128)</a:t>
            </a: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VI. Оплата и нормирование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труда (статьи 129 – 163)</a:t>
            </a: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VII. Гарантии 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компенсации (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статьи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164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188)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VIII. Трудовой распорядок. Дисциплина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труда (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статьи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189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195)</a:t>
            </a: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IX. Подготовка и дополнительное профессиональное образование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работников (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статьи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195.1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208)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X.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Охрана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труда (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статьи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209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231)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XI. Материальная ответственность сторон трудового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договора (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статьи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232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250)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XII. Особенности регулирования труда отдельных категорий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работников (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статьи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251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351)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XIII. Защита трудовых прав и свобод. Рассмотрение и разрешение трудовых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споров (статьи 352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419)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541338" indent="-541338"/>
            <a:r>
              <a:rPr lang="ru-RU" sz="1400" dirty="0">
                <a:latin typeface="Arial" pitchFamily="34" charset="0"/>
                <a:cs typeface="Arial" pitchFamily="34" charset="0"/>
              </a:rPr>
              <a:t>Раздел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XIV.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Заключительные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положения (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статьи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420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424)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707904" y="3839840"/>
            <a:ext cx="4824536" cy="0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243073" y="4055864"/>
            <a:ext cx="3497279" cy="0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111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46" y="1933174"/>
            <a:ext cx="1906735" cy="205439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65" y="2201717"/>
            <a:ext cx="877307" cy="76079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690" flipH="1">
            <a:off x="7692297" y="2794142"/>
            <a:ext cx="453030" cy="90606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Роль труда в жизни человека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987574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Трудовая деятельность позволяет удовлетворить потребности человека.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Соединительная линия уступом 12"/>
          <p:cNvCxnSpPr>
            <a:stCxn id="5" idx="1"/>
            <a:endCxn id="6" idx="1"/>
          </p:cNvCxnSpPr>
          <p:nvPr/>
        </p:nvCxnSpPr>
        <p:spPr>
          <a:xfrm rot="10800000" flipV="1">
            <a:off x="683569" y="567009"/>
            <a:ext cx="583409" cy="774507"/>
          </a:xfrm>
          <a:prstGeom prst="bentConnector3">
            <a:avLst>
              <a:gd name="adj1" fmla="val 137586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74" y="1341516"/>
            <a:ext cx="4122641" cy="30440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3597775"/>
            <a:ext cx="1739209" cy="92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37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Роль труда в жизни человека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987574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Трудовая деятельность позволяет удовлетворить потребности человека.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1806368"/>
            <a:ext cx="4932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Трудясь, человек реализует свои способности.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Соединительная линия уступом 12"/>
          <p:cNvCxnSpPr>
            <a:stCxn id="5" idx="1"/>
            <a:endCxn id="6" idx="1"/>
          </p:cNvCxnSpPr>
          <p:nvPr/>
        </p:nvCxnSpPr>
        <p:spPr>
          <a:xfrm rot="10800000" flipV="1">
            <a:off x="683569" y="567009"/>
            <a:ext cx="583409" cy="774507"/>
          </a:xfrm>
          <a:prstGeom prst="bentConnector3">
            <a:avLst>
              <a:gd name="adj1" fmla="val 137586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endCxn id="7" idx="1"/>
          </p:cNvCxnSpPr>
          <p:nvPr/>
        </p:nvCxnSpPr>
        <p:spPr>
          <a:xfrm rot="16200000" flipH="1">
            <a:off x="166159" y="1642901"/>
            <a:ext cx="818795" cy="216024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6" b="100000" l="0" r="40938">
                        <a14:foregroundMark x1="23125" y1="20000" x2="23125" y2="20000"/>
                        <a14:foregroundMark x1="15469" y1="15278" x2="15469" y2="15278"/>
                        <a14:foregroundMark x1="16094" y1="11944" x2="16094" y2="11944"/>
                        <a14:foregroundMark x1="18594" y1="10278" x2="18594" y2="10278"/>
                        <a14:foregroundMark x1="20313" y1="10833" x2="20313" y2="10833"/>
                        <a14:foregroundMark x1="23594" y1="12222" x2="23594" y2="12222"/>
                        <a14:foregroundMark x1="24688" y1="12222" x2="24688" y2="12222"/>
                        <a14:foregroundMark x1="24688" y1="12222" x2="24688" y2="12222"/>
                        <a14:foregroundMark x1="27500" y1="11667" x2="27500" y2="11667"/>
                        <a14:foregroundMark x1="17500" y1="19167" x2="17500" y2="19167"/>
                        <a14:foregroundMark x1="18594" y1="22222" x2="18594" y2="22222"/>
                        <a14:foregroundMark x1="18594" y1="23611" x2="18594" y2="23611"/>
                        <a14:foregroundMark x1="19063" y1="23889" x2="19063" y2="23889"/>
                        <a14:foregroundMark x1="21094" y1="23889" x2="21094" y2="23889"/>
                        <a14:foregroundMark x1="21094" y1="23333" x2="21094" y2="23333"/>
                        <a14:foregroundMark x1="19688" y1="20833" x2="19688" y2="20833"/>
                        <a14:foregroundMark x1="18750" y1="20556" x2="18750" y2="20556"/>
                        <a14:foregroundMark x1="18750" y1="20556" x2="18750" y2="20556"/>
                        <a14:foregroundMark x1="18750" y1="20556" x2="18750" y2="20556"/>
                        <a14:foregroundMark x1="15313" y1="20000" x2="15313" y2="20000"/>
                        <a14:foregroundMark x1="15156" y1="19722" x2="15156" y2="19722"/>
                        <a14:foregroundMark x1="11563" y1="17778" x2="11563" y2="17778"/>
                        <a14:foregroundMark x1="11563" y1="17778" x2="11563" y2="17778"/>
                        <a14:foregroundMark x1="10625" y1="16111" x2="10625" y2="16111"/>
                        <a14:foregroundMark x1="8906" y1="17500" x2="8906" y2="17500"/>
                        <a14:foregroundMark x1="8125" y1="18611" x2="8125" y2="18611"/>
                        <a14:foregroundMark x1="7813" y1="19444" x2="7813" y2="19444"/>
                        <a14:foregroundMark x1="6094" y1="17500" x2="6094" y2="17500"/>
                        <a14:foregroundMark x1="6094" y1="17500" x2="6094" y2="17500"/>
                        <a14:foregroundMark x1="17031" y1="22500" x2="17031" y2="22500"/>
                        <a14:foregroundMark x1="9844" y1="20000" x2="9844" y2="20000"/>
                        <a14:foregroundMark x1="12188" y1="16389" x2="12188" y2="16389"/>
                        <a14:foregroundMark x1="8125" y1="11389" x2="8125" y2="11389"/>
                        <a14:foregroundMark x1="11563" y1="22500" x2="11563" y2="22500"/>
                        <a14:foregroundMark x1="14531" y1="11111" x2="14531" y2="11111"/>
                        <a14:foregroundMark x1="14844" y1="6389" x2="14844" y2="6389"/>
                        <a14:foregroundMark x1="17344" y1="5000" x2="17344" y2="5000"/>
                        <a14:foregroundMark x1="22344" y1="9444" x2="22344" y2="9444"/>
                        <a14:foregroundMark x1="22031" y1="4444" x2="22031" y2="4444"/>
                        <a14:foregroundMark x1="24063" y1="3889" x2="24063" y2="3889"/>
                        <a14:foregroundMark x1="26563" y1="6389" x2="26563" y2="6389"/>
                        <a14:foregroundMark x1="24688" y1="4444" x2="24688" y2="4444"/>
                        <a14:foregroundMark x1="22656" y1="4444" x2="22656" y2="4444"/>
                        <a14:foregroundMark x1="19531" y1="4722" x2="19531" y2="4722"/>
                        <a14:foregroundMark x1="17344" y1="5556" x2="17344" y2="5556"/>
                        <a14:foregroundMark x1="15625" y1="5833" x2="15625" y2="5833"/>
                        <a14:foregroundMark x1="12031" y1="6667" x2="12031" y2="6667"/>
                        <a14:foregroundMark x1="20000" y1="28333" x2="20000" y2="28333"/>
                        <a14:foregroundMark x1="24219" y1="11111" x2="24219" y2="11111"/>
                        <a14:foregroundMark x1="21563" y1="13611" x2="21563" y2="13611"/>
                        <a14:foregroundMark x1="22344" y1="36111" x2="22344" y2="36111"/>
                        <a14:foregroundMark x1="20938" y1="37222" x2="20938" y2="37222"/>
                        <a14:foregroundMark x1="23906" y1="38056" x2="23906" y2="38056"/>
                        <a14:foregroundMark x1="19063" y1="81389" x2="19063" y2="81389"/>
                        <a14:foregroundMark x1="14688" y1="83889" x2="14688" y2="83889"/>
                        <a14:foregroundMark x1="11250" y1="81667" x2="11250" y2="81667"/>
                        <a14:foregroundMark x1="19844" y1="78333" x2="19844" y2="78333"/>
                        <a14:foregroundMark x1="16719" y1="75556" x2="16719" y2="75556"/>
                        <a14:foregroundMark x1="15000" y1="78333" x2="15000" y2="78333"/>
                        <a14:foregroundMark x1="18750" y1="86111" x2="18750" y2="86111"/>
                        <a14:foregroundMark x1="21563" y1="81944" x2="21563" y2="81944"/>
                        <a14:foregroundMark x1="23594" y1="81944" x2="23594" y2="81944"/>
                        <a14:foregroundMark x1="25469" y1="80556" x2="25469" y2="80556"/>
                        <a14:foregroundMark x1="26875" y1="78611" x2="26875" y2="78611"/>
                        <a14:foregroundMark x1="21875" y1="81389" x2="21875" y2="81389"/>
                        <a14:foregroundMark x1="19531" y1="85000" x2="19531" y2="85000"/>
                        <a14:foregroundMark x1="18594" y1="88333" x2="18594" y2="88333"/>
                        <a14:foregroundMark x1="18125" y1="89167" x2="18125" y2="89167"/>
                        <a14:foregroundMark x1="17344" y1="87500" x2="17344" y2="87500"/>
                        <a14:foregroundMark x1="16250" y1="85278" x2="16250" y2="85278"/>
                        <a14:foregroundMark x1="13125" y1="78333" x2="13125" y2="78333"/>
                        <a14:foregroundMark x1="11094" y1="78333" x2="11094" y2="78333"/>
                        <a14:foregroundMark x1="15000" y1="74444" x2="15000" y2="74444"/>
                        <a14:foregroundMark x1="21563" y1="16944" x2="21563" y2="16944"/>
                        <a14:foregroundMark x1="25156" y1="13333" x2="25156" y2="13333"/>
                        <a14:foregroundMark x1="23906" y1="17778" x2="23906" y2="17778"/>
                        <a14:foregroundMark x1="28594" y1="6389" x2="28594" y2="6389"/>
                        <a14:foregroundMark x1="30000" y1="6389" x2="30000" y2="6389"/>
                        <a14:foregroundMark x1="31250" y1="6111" x2="31250" y2="6111"/>
                        <a14:foregroundMark x1="32656" y1="6111" x2="32656" y2="6111"/>
                        <a14:foregroundMark x1="34844" y1="6111" x2="34844" y2="6111"/>
                        <a14:foregroundMark x1="35313" y1="6111" x2="35313" y2="6111"/>
                        <a14:foregroundMark x1="38281" y1="6111" x2="38281" y2="6111"/>
                        <a14:foregroundMark x1="7969" y1="6111" x2="7969" y2="6111"/>
                        <a14:foregroundMark x1="5000" y1="6111" x2="5000" y2="6111"/>
                        <a14:foregroundMark x1="2500" y1="6111" x2="2500" y2="6111"/>
                        <a14:foregroundMark x1="10000" y1="6667" x2="10000" y2="6667"/>
                        <a14:foregroundMark x1="1719" y1="72778" x2="1719" y2="72778"/>
                        <a14:foregroundMark x1="19375" y1="13333" x2="19375" y2="13333"/>
                        <a14:foregroundMark x1="14844" y1="11111" x2="14844" y2="11111"/>
                        <a14:foregroundMark x1="9375" y1="14167" x2="9375" y2="14167"/>
                        <a14:foregroundMark x1="11875" y1="13056" x2="11875" y2="13056"/>
                        <a14:foregroundMark x1="1875" y1="16389" x2="1875" y2="16389"/>
                        <a14:foregroundMark x1="1406" y1="13056" x2="1406" y2="13056"/>
                        <a14:foregroundMark x1="1719" y1="9444" x2="1719" y2="9444"/>
                        <a14:foregroundMark x1="1719" y1="42222" x2="1719" y2="42222"/>
                        <a14:foregroundMark x1="1406" y1="34167" x2="1406" y2="34167"/>
                        <a14:foregroundMark x1="1875" y1="63333" x2="1875" y2="63333"/>
                        <a14:foregroundMark x1="1563" y1="52500" x2="1563" y2="52500"/>
                        <a14:foregroundMark x1="19844" y1="83611" x2="19844" y2="83611"/>
                        <a14:foregroundMark x1="17344" y1="81667" x2="17344" y2="81667"/>
                        <a14:foregroundMark x1="13594" y1="6389" x2="13594" y2="6389"/>
                        <a14:foregroundMark x1="16094" y1="5278" x2="16094" y2="5278"/>
                        <a14:foregroundMark x1="17344" y1="3889" x2="17344" y2="3889"/>
                        <a14:foregroundMark x1="17500" y1="3333" x2="17500" y2="3333"/>
                        <a14:foregroundMark x1="18438" y1="3889" x2="18438" y2="3889"/>
                        <a14:foregroundMark x1="14375" y1="6111" x2="14375" y2="6111"/>
                        <a14:foregroundMark x1="15000" y1="98889" x2="15000" y2="9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710"/>
          <a:stretch/>
        </p:blipFill>
        <p:spPr>
          <a:xfrm>
            <a:off x="2339752" y="2396337"/>
            <a:ext cx="1814636" cy="24720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100000" l="36250" r="70938">
                        <a14:foregroundMark x1="50156" y1="86667" x2="50156" y2="86667"/>
                        <a14:foregroundMark x1="51719" y1="88056" x2="51719" y2="88056"/>
                        <a14:foregroundMark x1="51406" y1="86944" x2="51406" y2="8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69" r="28672"/>
          <a:stretch/>
        </p:blipFill>
        <p:spPr>
          <a:xfrm>
            <a:off x="4788024" y="1592279"/>
            <a:ext cx="1872208" cy="29953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4" b="100000" l="66250" r="100000">
                        <a14:foregroundMark x1="92969" y1="73333" x2="92969" y2="73333"/>
                        <a14:foregroundMark x1="85000" y1="77222" x2="85000" y2="77222"/>
                        <a14:foregroundMark x1="85156" y1="81389" x2="85156" y2="81389"/>
                        <a14:foregroundMark x1="87031" y1="78056" x2="87031" y2="78056"/>
                        <a14:foregroundMark x1="91719" y1="76944" x2="91719" y2="76944"/>
                        <a14:foregroundMark x1="92344" y1="76667" x2="92344" y2="76667"/>
                        <a14:foregroundMark x1="94688" y1="76667" x2="94688" y2="76667"/>
                        <a14:foregroundMark x1="96250" y1="76111" x2="96250" y2="76111"/>
                        <a14:foregroundMark x1="87500" y1="62500" x2="87500" y2="62500"/>
                        <a14:foregroundMark x1="87500" y1="61111" x2="87500" y2="61111"/>
                        <a14:foregroundMark x1="87500" y1="61111" x2="87500" y2="61111"/>
                        <a14:foregroundMark x1="87656" y1="60833" x2="87656" y2="60833"/>
                        <a14:foregroundMark x1="87969" y1="60000" x2="87969" y2="60000"/>
                        <a14:foregroundMark x1="93594" y1="73056" x2="93594" y2="73056"/>
                        <a14:foregroundMark x1="69219" y1="8333" x2="69219" y2="8333"/>
                        <a14:foregroundMark x1="69844" y1="6389" x2="69844" y2="6389"/>
                        <a14:foregroundMark x1="71719" y1="6389" x2="71719" y2="6389"/>
                        <a14:foregroundMark x1="73594" y1="6389" x2="73594" y2="6389"/>
                        <a14:foregroundMark x1="75000" y1="6111" x2="75000" y2="6111"/>
                        <a14:foregroundMark x1="76563" y1="5278" x2="76563" y2="5278"/>
                        <a14:foregroundMark x1="77656" y1="6389" x2="77656" y2="6389"/>
                        <a14:foregroundMark x1="78438" y1="6667" x2="78438" y2="6667"/>
                        <a14:foregroundMark x1="80156" y1="6667" x2="80156" y2="6667"/>
                        <a14:foregroundMark x1="81406" y1="6667" x2="81406" y2="6667"/>
                        <a14:foregroundMark x1="83594" y1="6667" x2="83594" y2="6667"/>
                        <a14:foregroundMark x1="86719" y1="6389" x2="86719" y2="6389"/>
                        <a14:foregroundMark x1="81563" y1="6111" x2="81563" y2="6111"/>
                        <a14:foregroundMark x1="96719" y1="69722" x2="96719" y2="69722"/>
                        <a14:foregroundMark x1="96719" y1="57500" x2="96719" y2="57500"/>
                        <a14:foregroundMark x1="96563" y1="63889" x2="96563" y2="63889"/>
                        <a14:foregroundMark x1="97031" y1="72222" x2="97031" y2="72222"/>
                        <a14:foregroundMark x1="96563" y1="78611" x2="96563" y2="78611"/>
                        <a14:foregroundMark x1="93125" y1="78056" x2="93125" y2="78056"/>
                        <a14:foregroundMark x1="90313" y1="75278" x2="90313" y2="75278"/>
                        <a14:foregroundMark x1="68438" y1="36667" x2="68438" y2="36667"/>
                        <a14:foregroundMark x1="67813" y1="84722" x2="67813" y2="84722"/>
                        <a14:foregroundMark x1="69219" y1="33333" x2="69219" y2="33333"/>
                        <a14:foregroundMark x1="97031" y1="66667" x2="9703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44" t="3004" r="62"/>
          <a:stretch/>
        </p:blipFill>
        <p:spPr>
          <a:xfrm>
            <a:off x="7059326" y="978956"/>
            <a:ext cx="1719138" cy="279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71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Роль труда в жизни человека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987574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Трудовая деятельность позволяет удовлетворить потребности человека.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1806368"/>
            <a:ext cx="4932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Трудясь, человек реализует свои способности.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58211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Труд способствует развитию социальных качеств человека, языка как средства общения.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Соединительная линия уступом 12"/>
          <p:cNvCxnSpPr>
            <a:stCxn id="5" idx="1"/>
            <a:endCxn id="6" idx="1"/>
          </p:cNvCxnSpPr>
          <p:nvPr/>
        </p:nvCxnSpPr>
        <p:spPr>
          <a:xfrm rot="10800000" flipV="1">
            <a:off x="683569" y="567009"/>
            <a:ext cx="583409" cy="774507"/>
          </a:xfrm>
          <a:prstGeom prst="bentConnector3">
            <a:avLst>
              <a:gd name="adj1" fmla="val 137586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endCxn id="7" idx="1"/>
          </p:cNvCxnSpPr>
          <p:nvPr/>
        </p:nvCxnSpPr>
        <p:spPr>
          <a:xfrm rot="16200000" flipH="1">
            <a:off x="166159" y="1642901"/>
            <a:ext cx="818795" cy="216024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>
            <a:endCxn id="8" idx="1"/>
          </p:cNvCxnSpPr>
          <p:nvPr/>
        </p:nvCxnSpPr>
        <p:spPr>
          <a:xfrm rot="16200000" flipH="1">
            <a:off x="110740" y="2517115"/>
            <a:ext cx="929633" cy="216024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687142"/>
            <a:ext cx="1292898" cy="12827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7" b="7520"/>
          <a:stretch/>
        </p:blipFill>
        <p:spPr>
          <a:xfrm>
            <a:off x="3491881" y="1131590"/>
            <a:ext cx="5688632" cy="401190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091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Роль труда в жизни человека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987574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Трудовая деятельность позволяет удовлетворить потребности человека.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1806368"/>
            <a:ext cx="4932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Трудясь, человек реализует свои способности.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58211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Труд способствует развитию социальных качеств человека, языка как средства общения.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3663199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Для успешной трудовой деятельности требуются знания об окружающем мире.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Соединительная линия уступом 12"/>
          <p:cNvCxnSpPr>
            <a:stCxn id="5" idx="1"/>
            <a:endCxn id="6" idx="1"/>
          </p:cNvCxnSpPr>
          <p:nvPr/>
        </p:nvCxnSpPr>
        <p:spPr>
          <a:xfrm rot="10800000" flipV="1">
            <a:off x="683569" y="567009"/>
            <a:ext cx="583409" cy="774507"/>
          </a:xfrm>
          <a:prstGeom prst="bentConnector3">
            <a:avLst>
              <a:gd name="adj1" fmla="val 137586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endCxn id="7" idx="1"/>
          </p:cNvCxnSpPr>
          <p:nvPr/>
        </p:nvCxnSpPr>
        <p:spPr>
          <a:xfrm rot="16200000" flipH="1">
            <a:off x="166159" y="1642901"/>
            <a:ext cx="818795" cy="216024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>
            <a:endCxn id="8" idx="1"/>
          </p:cNvCxnSpPr>
          <p:nvPr/>
        </p:nvCxnSpPr>
        <p:spPr>
          <a:xfrm rot="16200000" flipH="1">
            <a:off x="110740" y="2517115"/>
            <a:ext cx="929633" cy="216024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endCxn id="9" idx="1"/>
          </p:cNvCxnSpPr>
          <p:nvPr/>
        </p:nvCxnSpPr>
        <p:spPr>
          <a:xfrm rot="16200000" flipH="1">
            <a:off x="35012" y="3522475"/>
            <a:ext cx="1081088" cy="216024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5824" y="2146132"/>
            <a:ext cx="3174555" cy="2513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5608184" y="987575"/>
            <a:ext cx="820006" cy="8227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3" r="50000" b="494"/>
          <a:stretch/>
        </p:blipFill>
        <p:spPr>
          <a:xfrm>
            <a:off x="5615824" y="2104910"/>
            <a:ext cx="812366" cy="8186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6712107" y="987575"/>
            <a:ext cx="820006" cy="8227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482"/>
          <a:stretch/>
        </p:blipFill>
        <p:spPr>
          <a:xfrm>
            <a:off x="7812361" y="965344"/>
            <a:ext cx="820006" cy="814804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755576" y="3219822"/>
            <a:ext cx="2448272" cy="0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435900" y="3224004"/>
            <a:ext cx="712164" cy="0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987628" y="4299942"/>
            <a:ext cx="928188" cy="0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63492" y="2427734"/>
            <a:ext cx="1504252" cy="0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86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Роль труда в жизни человека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1016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578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66977" y="379019"/>
            <a:ext cx="6545384" cy="37598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 Роль труда в жизни человека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1016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37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1395</TotalTime>
  <Words>1224</Words>
  <Application>Microsoft Office PowerPoint</Application>
  <PresentationFormat>Экран (16:9)</PresentationFormat>
  <Paragraphs>263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Презентация</vt:lpstr>
      <vt:lpstr>Трудовые правоотношения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Демократия</dc:title>
  <dc:creator>User</dc:creator>
  <cp:lastModifiedBy>Алексей</cp:lastModifiedBy>
  <cp:revision>85</cp:revision>
  <dcterms:created xsi:type="dcterms:W3CDTF">2014-12-01T13:43:52Z</dcterms:created>
  <dcterms:modified xsi:type="dcterms:W3CDTF">2018-03-09T15:14:10Z</dcterms:modified>
</cp:coreProperties>
</file>