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9" r:id="rId3"/>
    <p:sldId id="260" r:id="rId4"/>
    <p:sldId id="264" r:id="rId5"/>
    <p:sldId id="263" r:id="rId6"/>
    <p:sldId id="268" r:id="rId7"/>
    <p:sldId id="262" r:id="rId8"/>
    <p:sldId id="269" r:id="rId9"/>
    <p:sldId id="270" r:id="rId10"/>
    <p:sldId id="271" r:id="rId11"/>
    <p:sldId id="265" r:id="rId12"/>
    <p:sldId id="272" r:id="rId13"/>
    <p:sldId id="267" r:id="rId14"/>
    <p:sldId id="261" r:id="rId15"/>
    <p:sldId id="276" r:id="rId16"/>
    <p:sldId id="266" r:id="rId17"/>
    <p:sldId id="277" r:id="rId18"/>
    <p:sldId id="273" r:id="rId19"/>
    <p:sldId id="274" r:id="rId20"/>
    <p:sldId id="278" r:id="rId21"/>
    <p:sldId id="280" r:id="rId22"/>
    <p:sldId id="281" r:id="rId23"/>
    <p:sldId id="275" r:id="rId24"/>
    <p:sldId id="279" r:id="rId25"/>
    <p:sldId id="282" r:id="rId26"/>
    <p:sldId id="286" r:id="rId27"/>
    <p:sldId id="284" r:id="rId28"/>
    <p:sldId id="289" r:id="rId29"/>
    <p:sldId id="287" r:id="rId30"/>
    <p:sldId id="290" r:id="rId31"/>
    <p:sldId id="285" r:id="rId32"/>
    <p:sldId id="288" r:id="rId33"/>
    <p:sldId id="291" r:id="rId34"/>
    <p:sldId id="292" r:id="rId3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33CC33"/>
    <a:srgbClr val="001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510" autoAdjust="0"/>
  </p:normalViewPr>
  <p:slideViewPr>
    <p:cSldViewPr showGuides="1">
      <p:cViewPr>
        <p:scale>
          <a:sx n="96" d="100"/>
          <a:sy n="96" d="100"/>
        </p:scale>
        <p:origin x="-1056" y="-370"/>
      </p:cViewPr>
      <p:guideLst>
        <p:guide orient="horz" pos="284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0F86E-7457-4B59-B8EF-89726B9672A0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0E0F3-7EAD-4249-9643-581EADBAC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360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0E0F3-7EAD-4249-9643-581EADBAC6F1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431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269451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85850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49201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395169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50933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11.03.2019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05468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11.03.2019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53953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11.03.2019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253001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11.03.2019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20169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11.03.2019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23016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11.03.2019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60509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6EC84-8D0D-4A49-942E-D6B4BC88870F}" type="datetimeFigureOut">
              <a:rPr lang="ru-RU" smtClean="0"/>
              <a:t>11.03.2019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1BA17-70C3-4C8A-8BB0-1C34A70792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58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9.png"/><Relationship Id="rId5" Type="http://schemas.openxmlformats.org/officeDocument/2006/relationships/image" Target="../media/image2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microsoft.com/office/2007/relationships/hdphoto" Target="../media/hdphoto1.wdp"/><Relationship Id="rId7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0.png"/><Relationship Id="rId10" Type="http://schemas.openxmlformats.org/officeDocument/2006/relationships/image" Target="../media/image36.png"/><Relationship Id="rId4" Type="http://schemas.openxmlformats.org/officeDocument/2006/relationships/image" Target="../media/image2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hdphoto" Target="../media/hdphoto1.wdp"/><Relationship Id="rId7" Type="http://schemas.openxmlformats.org/officeDocument/2006/relationships/image" Target="../media/image3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10.png"/><Relationship Id="rId10" Type="http://schemas.openxmlformats.org/officeDocument/2006/relationships/image" Target="../media/image41.jpeg"/><Relationship Id="rId4" Type="http://schemas.openxmlformats.org/officeDocument/2006/relationships/image" Target="../media/image2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microsoft.com/office/2007/relationships/hdphoto" Target="../media/hdphoto1.wdp"/><Relationship Id="rId7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microsoft.com/office/2007/relationships/hdphoto" Target="../media/hdphoto3.wdp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53.png"/><Relationship Id="rId12" Type="http://schemas.openxmlformats.org/officeDocument/2006/relationships/image" Target="../media/image5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microsoft.com/office/2007/relationships/hdphoto" Target="../media/hdphoto4.wdp"/><Relationship Id="rId5" Type="http://schemas.openxmlformats.org/officeDocument/2006/relationships/image" Target="../media/image11.png"/><Relationship Id="rId10" Type="http://schemas.openxmlformats.org/officeDocument/2006/relationships/image" Target="../media/image56.png"/><Relationship Id="rId4" Type="http://schemas.openxmlformats.org/officeDocument/2006/relationships/image" Target="../media/image2.png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microsoft.com/office/2007/relationships/hdphoto" Target="../media/hdphoto1.wdp"/><Relationship Id="rId7" Type="http://schemas.openxmlformats.org/officeDocument/2006/relationships/image" Target="../media/image7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2.png"/><Relationship Id="rId10" Type="http://schemas.openxmlformats.org/officeDocument/2006/relationships/image" Target="../media/image73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microsoft.com/office/2007/relationships/hdphoto" Target="../media/hdphoto6.wdp"/><Relationship Id="rId7" Type="http://schemas.openxmlformats.org/officeDocument/2006/relationships/image" Target="../media/image7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2.png"/><Relationship Id="rId4" Type="http://schemas.openxmlformats.org/officeDocument/2006/relationships/image" Target="../media/image75.png"/><Relationship Id="rId9" Type="http://schemas.microsoft.com/office/2007/relationships/hdphoto" Target="../media/hdphoto7.wdp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8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microsoft.com/office/2007/relationships/hdphoto" Target="../media/hdphoto6.wdp"/><Relationship Id="rId7" Type="http://schemas.openxmlformats.org/officeDocument/2006/relationships/image" Target="../media/image8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2.png"/><Relationship Id="rId4" Type="http://schemas.openxmlformats.org/officeDocument/2006/relationships/image" Target="../media/image75.png"/><Relationship Id="rId9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8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microsoft.com/office/2007/relationships/hdphoto" Target="../media/hdphoto6.wdp"/><Relationship Id="rId7" Type="http://schemas.openxmlformats.org/officeDocument/2006/relationships/image" Target="../media/image8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89.png"/><Relationship Id="rId5" Type="http://schemas.openxmlformats.org/officeDocument/2006/relationships/image" Target="../media/image2.png"/><Relationship Id="rId10" Type="http://schemas.openxmlformats.org/officeDocument/2006/relationships/image" Target="../media/image88.jpeg"/><Relationship Id="rId4" Type="http://schemas.openxmlformats.org/officeDocument/2006/relationships/image" Target="../media/image75.png"/><Relationship Id="rId9" Type="http://schemas.openxmlformats.org/officeDocument/2006/relationships/image" Target="../media/image8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2.png"/><Relationship Id="rId4" Type="http://schemas.microsoft.com/office/2007/relationships/hdphoto" Target="../media/hdphoto6.wdp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9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0.png"/><Relationship Id="rId9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3923910" y="1276735"/>
            <a:ext cx="5112528" cy="2383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600" b="1" dirty="0">
              <a:solidFill>
                <a:srgbClr val="00153E"/>
              </a:solidFill>
              <a:latin typeface="Arial" pitchFamily="34" charset="0"/>
              <a:ea typeface="Roboto Slab" pitchFamily="2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2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35596" y="339502"/>
            <a:ext cx="7272808" cy="115212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Гражданские правоотношения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906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1840" y="2960631"/>
            <a:ext cx="2503824" cy="1715449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7248272" y="446038"/>
            <a:ext cx="1382285" cy="1318894"/>
            <a:chOff x="4860032" y="1461749"/>
            <a:chExt cx="1512168" cy="132602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860032" y="1461749"/>
              <a:ext cx="1512168" cy="1326025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3069" y="1496276"/>
              <a:ext cx="1368152" cy="12843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539551" y="493104"/>
            <a:ext cx="6120681" cy="4224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_AlternaSw" pitchFamily="34" charset="-52"/>
                <a:cs typeface="Arial" pitchFamily="34" charset="0"/>
              </a:rPr>
              <a:t>Гражданское право</a:t>
            </a:r>
            <a:endParaRPr lang="ru-RU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a_AlternaSw" pitchFamily="34" charset="-52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36224" y="2143191"/>
            <a:ext cx="18063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Отноше-ния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купли-продажи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916" y="1382924"/>
            <a:ext cx="1512168" cy="2952328"/>
          </a:xfrm>
          <a:prstGeom prst="rect">
            <a:avLst/>
          </a:prstGeom>
          <a:noFill/>
          <a:effectLst/>
        </p:spPr>
        <p:txBody>
          <a:bodyPr wrap="square" rtlCol="0">
            <a:prstTxWarp prst="textPlain">
              <a:avLst>
                <a:gd name="adj" fmla="val 4586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bg2">
                  <a:lumMod val="10000"/>
                </a:schemeClr>
              </a:contourClr>
            </a:sp3d>
          </a:bodyPr>
          <a:lstStyle/>
          <a:p>
            <a:pPr algn="ctr"/>
            <a:r>
              <a:rPr lang="ru-RU" sz="25000" b="1" dirty="0" smtClean="0">
                <a:ln w="11430">
                  <a:solidFill>
                    <a:srgbClr val="00330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Type-SemiBold" pitchFamily="2" charset="0"/>
              </a:rPr>
              <a:t>?</a:t>
            </a:r>
            <a:endParaRPr lang="ru-RU" sz="25000" b="1" dirty="0">
              <a:ln w="11430">
                <a:solidFill>
                  <a:srgbClr val="003300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ushType-SemiBold" pitchFamily="2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51669"/>
            <a:ext cx="2795625" cy="294470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986239"/>
            <a:ext cx="2093123" cy="2008090"/>
          </a:xfrm>
          <a:prstGeom prst="rect">
            <a:avLst/>
          </a:prstGeom>
        </p:spPr>
      </p:pic>
      <p:sp>
        <p:nvSpPr>
          <p:cNvPr id="23" name="Выноска-облако 22"/>
          <p:cNvSpPr/>
          <p:nvPr/>
        </p:nvSpPr>
        <p:spPr>
          <a:xfrm>
            <a:off x="1300666" y="1105485"/>
            <a:ext cx="1039086" cy="962209"/>
          </a:xfrm>
          <a:prstGeom prst="cloudCallout">
            <a:avLst>
              <a:gd name="adj1" fmla="val -49613"/>
              <a:gd name="adj2" fmla="val 3971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541" y="1235495"/>
            <a:ext cx="566050" cy="648071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3131840" y="4017902"/>
            <a:ext cx="2376264" cy="652024"/>
            <a:chOff x="3131840" y="4017902"/>
            <a:chExt cx="2376264" cy="652024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8863" y="4050397"/>
              <a:ext cx="568481" cy="606379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1840" y="4037249"/>
              <a:ext cx="616860" cy="632677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7344" y="4047645"/>
              <a:ext cx="532039" cy="609132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2176" y="4017902"/>
              <a:ext cx="665928" cy="638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35327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22222E-6 -1.80976E-6 L 0.21198 -0.1232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0" y="-6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/>
          <p:cNvSpPr/>
          <p:nvPr/>
        </p:nvSpPr>
        <p:spPr>
          <a:xfrm>
            <a:off x="3567384" y="2859089"/>
            <a:ext cx="2804816" cy="193729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7248272" y="446038"/>
            <a:ext cx="1382285" cy="1318894"/>
            <a:chOff x="4860032" y="1461749"/>
            <a:chExt cx="1512168" cy="132602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860032" y="1461749"/>
              <a:ext cx="1512168" cy="1326025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3069" y="1496276"/>
              <a:ext cx="1368152" cy="12843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539551" y="493104"/>
            <a:ext cx="6120681" cy="4224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_AlternaSw" pitchFamily="34" charset="-52"/>
                <a:cs typeface="Arial" pitchFamily="34" charset="0"/>
              </a:rPr>
              <a:t>Гражданское право</a:t>
            </a:r>
            <a:endParaRPr lang="ru-RU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a_AlternaSw" pitchFamily="34" charset="-52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203598"/>
            <a:ext cx="208819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Субъекты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9891" y="1207106"/>
            <a:ext cx="2988295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Arial" pitchFamily="34" charset="0"/>
                <a:cs typeface="Arial" pitchFamily="34" charset="0"/>
              </a:rPr>
              <a:t>Отношения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1707654"/>
            <a:ext cx="208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ф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изические лица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207698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ридические лица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92" y="2446318"/>
            <a:ext cx="208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государство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9952" y="1775809"/>
            <a:ext cx="208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rial" pitchFamily="34" charset="0"/>
                <a:cs typeface="Arial" pitchFamily="34" charset="0"/>
              </a:rPr>
              <a:t>имущественные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Соединительная линия уступом 25"/>
          <p:cNvCxnSpPr>
            <a:stCxn id="9" idx="1"/>
            <a:endCxn id="11" idx="1"/>
          </p:cNvCxnSpPr>
          <p:nvPr/>
        </p:nvCxnSpPr>
        <p:spPr>
          <a:xfrm rot="10800000" flipV="1">
            <a:off x="539552" y="1403652"/>
            <a:ext cx="12700" cy="488667"/>
          </a:xfrm>
          <a:prstGeom prst="bentConnector3">
            <a:avLst>
              <a:gd name="adj1" fmla="val 1800000"/>
            </a:avLst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>
            <a:endCxn id="12" idx="1"/>
          </p:cNvCxnSpPr>
          <p:nvPr/>
        </p:nvCxnSpPr>
        <p:spPr>
          <a:xfrm rot="16200000" flipH="1">
            <a:off x="246874" y="1968973"/>
            <a:ext cx="369333" cy="216024"/>
          </a:xfrm>
          <a:prstGeom prst="bentConnector2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endCxn id="13" idx="1"/>
          </p:cNvCxnSpPr>
          <p:nvPr/>
        </p:nvCxnSpPr>
        <p:spPr>
          <a:xfrm rot="16200000" flipH="1">
            <a:off x="246894" y="2338286"/>
            <a:ext cx="369332" cy="216064"/>
          </a:xfrm>
          <a:prstGeom prst="bentConnector2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42"/>
          <p:cNvCxnSpPr>
            <a:stCxn id="10" idx="3"/>
            <a:endCxn id="14" idx="3"/>
          </p:cNvCxnSpPr>
          <p:nvPr/>
        </p:nvCxnSpPr>
        <p:spPr>
          <a:xfrm flipH="1">
            <a:off x="6588146" y="1407161"/>
            <a:ext cx="40" cy="553314"/>
          </a:xfrm>
          <a:prstGeom prst="bentConnector3">
            <a:avLst>
              <a:gd name="adj1" fmla="val -541192500"/>
            </a:avLst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Группа 48"/>
          <p:cNvGrpSpPr/>
          <p:nvPr/>
        </p:nvGrpSpPr>
        <p:grpSpPr>
          <a:xfrm>
            <a:off x="251520" y="2859089"/>
            <a:ext cx="3313524" cy="1937290"/>
            <a:chOff x="251520" y="2859089"/>
            <a:chExt cx="3313524" cy="1937290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251520" y="2859089"/>
              <a:ext cx="3313524" cy="1937290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28" y="2863950"/>
              <a:ext cx="2770641" cy="1879457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2555776" y="3695891"/>
            <a:ext cx="937258" cy="1100488"/>
            <a:chOff x="3035803" y="3777297"/>
            <a:chExt cx="1128177" cy="1198768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35803" y="3777297"/>
              <a:ext cx="1128177" cy="1198768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 rot="840000">
              <a:off x="3191002" y="3972306"/>
              <a:ext cx="871959" cy="284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a_DomInoRevObl" pitchFamily="66" charset="-52"/>
                </a:rPr>
                <a:t>П</a:t>
              </a:r>
              <a:r>
                <a:rPr lang="ru-RU" sz="1100" dirty="0" smtClean="0">
                  <a:latin typeface="a_DomInoRevObl" pitchFamily="66" charset="-52"/>
                </a:rPr>
                <a:t>родается</a:t>
              </a:r>
              <a:endParaRPr lang="ru-RU" sz="1200" dirty="0">
                <a:latin typeface="a_DomInoRevObl" pitchFamily="66" charset="-52"/>
              </a:endParaRPr>
            </a:p>
          </p:txBody>
        </p:sp>
      </p:grpSp>
      <p:pic>
        <p:nvPicPr>
          <p:cNvPr id="46" name="Рисунок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68560">
            <a:off x="3715126" y="2931781"/>
            <a:ext cx="1621542" cy="1544326"/>
          </a:xfrm>
          <a:prstGeom prst="ellipse">
            <a:avLst/>
          </a:prstGeom>
          <a:effectLst>
            <a:softEdge rad="31750"/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368" y="3315383"/>
            <a:ext cx="1364816" cy="1428024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6372200" y="2859089"/>
            <a:ext cx="2520279" cy="1937290"/>
            <a:chOff x="6372200" y="2859089"/>
            <a:chExt cx="2520279" cy="1937290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6372200" y="2859089"/>
              <a:ext cx="2520279" cy="1937290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5194" y="2901218"/>
              <a:ext cx="2267525" cy="18530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5211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7248272" y="446038"/>
            <a:ext cx="1382285" cy="1318894"/>
            <a:chOff x="4860032" y="1461749"/>
            <a:chExt cx="1512168" cy="132602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860032" y="1461749"/>
              <a:ext cx="1512168" cy="1326025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3069" y="1496276"/>
              <a:ext cx="1368152" cy="12843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539551" y="493104"/>
            <a:ext cx="6120681" cy="4224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_AlternaSw" pitchFamily="34" charset="-52"/>
                <a:cs typeface="Arial" pitchFamily="34" charset="0"/>
              </a:rPr>
              <a:t>Гражданское право</a:t>
            </a:r>
            <a:endParaRPr lang="ru-RU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a_AlternaSw" pitchFamily="34" charset="-52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203598"/>
            <a:ext cx="208819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Субъекты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9891" y="1207106"/>
            <a:ext cx="2988295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Arial" pitchFamily="34" charset="0"/>
                <a:cs typeface="Arial" pitchFamily="34" charset="0"/>
              </a:rPr>
              <a:t>Отношения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1707654"/>
            <a:ext cx="208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ф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изические лица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207698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ридические лица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92" y="2446318"/>
            <a:ext cx="208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государство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9952" y="1775809"/>
            <a:ext cx="208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rial" pitchFamily="34" charset="0"/>
                <a:cs typeface="Arial" pitchFamily="34" charset="0"/>
              </a:rPr>
              <a:t>имущественные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7864" y="2145141"/>
            <a:ext cx="3240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Arial" pitchFamily="34" charset="0"/>
                <a:cs typeface="Arial" pitchFamily="34" charset="0"/>
              </a:rPr>
              <a:t>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ичные неимущественные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99892" y="2658489"/>
            <a:ext cx="1368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вязанные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с имущест-венными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68025" y="2664510"/>
            <a:ext cx="1620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е связанные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с имущест-венными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Соединительная линия уступом 25"/>
          <p:cNvCxnSpPr>
            <a:stCxn id="9" idx="1"/>
            <a:endCxn id="11" idx="1"/>
          </p:cNvCxnSpPr>
          <p:nvPr/>
        </p:nvCxnSpPr>
        <p:spPr>
          <a:xfrm rot="10800000" flipV="1">
            <a:off x="539552" y="1403652"/>
            <a:ext cx="12700" cy="488667"/>
          </a:xfrm>
          <a:prstGeom prst="bentConnector3">
            <a:avLst>
              <a:gd name="adj1" fmla="val 1800000"/>
            </a:avLst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>
            <a:endCxn id="12" idx="1"/>
          </p:cNvCxnSpPr>
          <p:nvPr/>
        </p:nvCxnSpPr>
        <p:spPr>
          <a:xfrm rot="16200000" flipH="1">
            <a:off x="246874" y="1968973"/>
            <a:ext cx="369333" cy="216024"/>
          </a:xfrm>
          <a:prstGeom prst="bentConnector2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endCxn id="13" idx="1"/>
          </p:cNvCxnSpPr>
          <p:nvPr/>
        </p:nvCxnSpPr>
        <p:spPr>
          <a:xfrm rot="16200000" flipH="1">
            <a:off x="246894" y="2338286"/>
            <a:ext cx="369332" cy="216064"/>
          </a:xfrm>
          <a:prstGeom prst="bentConnector2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42"/>
          <p:cNvCxnSpPr>
            <a:stCxn id="10" idx="3"/>
            <a:endCxn id="14" idx="3"/>
          </p:cNvCxnSpPr>
          <p:nvPr/>
        </p:nvCxnSpPr>
        <p:spPr>
          <a:xfrm flipH="1">
            <a:off x="6588146" y="1407161"/>
            <a:ext cx="40" cy="553314"/>
          </a:xfrm>
          <a:prstGeom prst="bentConnector3">
            <a:avLst>
              <a:gd name="adj1" fmla="val -541192500"/>
            </a:avLst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7"/>
          <p:cNvCxnSpPr>
            <a:endCxn id="15" idx="3"/>
          </p:cNvCxnSpPr>
          <p:nvPr/>
        </p:nvCxnSpPr>
        <p:spPr>
          <a:xfrm rot="5400000">
            <a:off x="6511551" y="2037110"/>
            <a:ext cx="369332" cy="216062"/>
          </a:xfrm>
          <a:prstGeom prst="bentConnector2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Стрелка вправо с вырезом 52"/>
          <p:cNvSpPr/>
          <p:nvPr/>
        </p:nvSpPr>
        <p:spPr>
          <a:xfrm rot="5400000">
            <a:off x="4208938" y="2404209"/>
            <a:ext cx="150038" cy="335085"/>
          </a:xfrm>
          <a:prstGeom prst="notchedRightArrow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Стрелка вправо с вырезом 53"/>
          <p:cNvSpPr/>
          <p:nvPr/>
        </p:nvSpPr>
        <p:spPr>
          <a:xfrm rot="5400000">
            <a:off x="5703086" y="2404208"/>
            <a:ext cx="150038" cy="335085"/>
          </a:xfrm>
          <a:prstGeom prst="notchedRightArrow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467544" y="2924416"/>
            <a:ext cx="2176578" cy="1979370"/>
            <a:chOff x="739238" y="2840594"/>
            <a:chExt cx="2176578" cy="1979370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9238" y="2840594"/>
              <a:ext cx="1773184" cy="1891396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830" y="3215145"/>
              <a:ext cx="1289986" cy="1418541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9480" y="3527708"/>
              <a:ext cx="1292256" cy="1292256"/>
            </a:xfrm>
            <a:prstGeom prst="rect">
              <a:avLst/>
            </a:prstGeom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414" y="3638270"/>
            <a:ext cx="613443" cy="71512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879801" y="3864292"/>
            <a:ext cx="1620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DS Goose" pitchFamily="2" charset="-52"/>
              </a:rPr>
              <a:t>Авторское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DS Goose" pitchFamily="2" charset="-52"/>
              </a:rPr>
              <a:t>право</a:t>
            </a:r>
            <a:endParaRPr lang="ru-RU" sz="2000" b="1" dirty="0">
              <a:solidFill>
                <a:srgbClr val="002060"/>
              </a:solidFill>
              <a:latin typeface="DS Goose" pitchFamily="2" charset="-52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311" y="2113976"/>
            <a:ext cx="1661246" cy="2527898"/>
          </a:xfrm>
          <a:prstGeom prst="rect">
            <a:avLst/>
          </a:prstGeom>
        </p:spPr>
      </p:pic>
      <p:cxnSp>
        <p:nvCxnSpPr>
          <p:cNvPr id="28" name="Прямая со стрелкой 27"/>
          <p:cNvCxnSpPr>
            <a:stCxn id="24" idx="1"/>
            <a:endCxn id="23" idx="3"/>
          </p:cNvCxnSpPr>
          <p:nvPr/>
        </p:nvCxnSpPr>
        <p:spPr>
          <a:xfrm flipH="1">
            <a:off x="4499953" y="3377925"/>
            <a:ext cx="2469358" cy="840310"/>
          </a:xfrm>
          <a:prstGeom prst="straightConnector1">
            <a:avLst/>
          </a:prstGeom>
          <a:ln w="25400" cap="rnd">
            <a:solidFill>
              <a:srgbClr val="0033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20460000">
            <a:off x="4901531" y="389607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Не нарушает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555" y="2176106"/>
            <a:ext cx="2505353" cy="2465768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 rot="20460000">
            <a:off x="4622670" y="3814005"/>
            <a:ext cx="2461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Нужно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разрешение автора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9457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53" grpId="0" animBg="1"/>
      <p:bldP spid="54" grpId="0" animBg="1"/>
      <p:bldP spid="23" grpId="0"/>
      <p:bldP spid="23" grpId="1"/>
      <p:bldP spid="29" grpId="0"/>
      <p:bldP spid="29" grpId="1"/>
      <p:bldP spid="50" grpId="0"/>
      <p:bldP spid="5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7248272" y="446038"/>
            <a:ext cx="1382285" cy="1318894"/>
            <a:chOff x="4860032" y="1461749"/>
            <a:chExt cx="1512168" cy="132602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860032" y="1461749"/>
              <a:ext cx="1512168" cy="1326025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3069" y="1496276"/>
              <a:ext cx="1368152" cy="12843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539551" y="493104"/>
            <a:ext cx="6120681" cy="4224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_AlternaSw" pitchFamily="34" charset="-52"/>
                <a:cs typeface="Arial" pitchFamily="34" charset="0"/>
              </a:rPr>
              <a:t>Гражданское право</a:t>
            </a:r>
            <a:endParaRPr lang="ru-RU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a_AlternaSw" pitchFamily="34" charset="-52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203598"/>
            <a:ext cx="208819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Субъекты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9891" y="1207106"/>
            <a:ext cx="2988295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Arial" pitchFamily="34" charset="0"/>
                <a:cs typeface="Arial" pitchFamily="34" charset="0"/>
              </a:rPr>
              <a:t>Отношения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1707654"/>
            <a:ext cx="208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ф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изические лица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207698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ридические лица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92" y="2446318"/>
            <a:ext cx="208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государство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9952" y="1775809"/>
            <a:ext cx="208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rial" pitchFamily="34" charset="0"/>
                <a:cs typeface="Arial" pitchFamily="34" charset="0"/>
              </a:rPr>
              <a:t>имущественные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7864" y="2145141"/>
            <a:ext cx="3240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Arial" pitchFamily="34" charset="0"/>
                <a:cs typeface="Arial" pitchFamily="34" charset="0"/>
              </a:rPr>
              <a:t>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ичные неимущественные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99892" y="2658489"/>
            <a:ext cx="1368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вязанные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с имущест-венными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68025" y="2664510"/>
            <a:ext cx="1620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е связанные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с имущест-венными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9632" y="3003798"/>
            <a:ext cx="208815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Объекты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9551" y="3579862"/>
            <a:ext cx="210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атериальные блага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551" y="4230906"/>
            <a:ext cx="210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нематериальные блага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59832" y="3718361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мущество, работы, услуги, информация…</a:t>
            </a:r>
            <a:endParaRPr lang="ru-RU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59832" y="4369405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ж</a:t>
            </a:r>
            <a:r>
              <a:rPr lang="ru-RU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изнь, здоровье, имя, честь, личная тайна…</a:t>
            </a:r>
            <a:endParaRPr lang="ru-RU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трелка вправо с вырезом 22"/>
          <p:cNvSpPr/>
          <p:nvPr/>
        </p:nvSpPr>
        <p:spPr>
          <a:xfrm>
            <a:off x="2699792" y="3735484"/>
            <a:ext cx="216024" cy="335085"/>
          </a:xfrm>
          <a:prstGeom prst="notchedRightArrow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право с вырезом 23"/>
          <p:cNvSpPr/>
          <p:nvPr/>
        </p:nvSpPr>
        <p:spPr>
          <a:xfrm>
            <a:off x="2699792" y="4386528"/>
            <a:ext cx="216024" cy="335085"/>
          </a:xfrm>
          <a:prstGeom prst="notchedRightArrow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6" name="Соединительная линия уступом 25"/>
          <p:cNvCxnSpPr>
            <a:stCxn id="9" idx="1"/>
            <a:endCxn id="11" idx="1"/>
          </p:cNvCxnSpPr>
          <p:nvPr/>
        </p:nvCxnSpPr>
        <p:spPr>
          <a:xfrm rot="10800000" flipV="1">
            <a:off x="539552" y="1403652"/>
            <a:ext cx="12700" cy="488667"/>
          </a:xfrm>
          <a:prstGeom prst="bentConnector3">
            <a:avLst>
              <a:gd name="adj1" fmla="val 1800000"/>
            </a:avLst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>
            <a:endCxn id="12" idx="1"/>
          </p:cNvCxnSpPr>
          <p:nvPr/>
        </p:nvCxnSpPr>
        <p:spPr>
          <a:xfrm rot="16200000" flipH="1">
            <a:off x="246874" y="1968974"/>
            <a:ext cx="369332" cy="216024"/>
          </a:xfrm>
          <a:prstGeom prst="bentConnector2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endCxn id="13" idx="1"/>
          </p:cNvCxnSpPr>
          <p:nvPr/>
        </p:nvCxnSpPr>
        <p:spPr>
          <a:xfrm rot="16200000" flipH="1">
            <a:off x="246894" y="2338286"/>
            <a:ext cx="369332" cy="216064"/>
          </a:xfrm>
          <a:prstGeom prst="bentConnector2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>
            <a:stCxn id="18" idx="1"/>
            <a:endCxn id="19" idx="1"/>
          </p:cNvCxnSpPr>
          <p:nvPr/>
        </p:nvCxnSpPr>
        <p:spPr>
          <a:xfrm rot="10800000" flipV="1">
            <a:off x="539552" y="3203852"/>
            <a:ext cx="81" cy="699175"/>
          </a:xfrm>
          <a:prstGeom prst="bentConnector3">
            <a:avLst>
              <a:gd name="adj1" fmla="val 265522222"/>
            </a:avLst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>
            <a:endCxn id="20" idx="1"/>
          </p:cNvCxnSpPr>
          <p:nvPr/>
        </p:nvCxnSpPr>
        <p:spPr>
          <a:xfrm rot="16200000" flipH="1">
            <a:off x="106017" y="4120537"/>
            <a:ext cx="651045" cy="216023"/>
          </a:xfrm>
          <a:prstGeom prst="bentConnector2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42"/>
          <p:cNvCxnSpPr>
            <a:stCxn id="10" idx="3"/>
            <a:endCxn id="14" idx="3"/>
          </p:cNvCxnSpPr>
          <p:nvPr/>
        </p:nvCxnSpPr>
        <p:spPr>
          <a:xfrm flipH="1">
            <a:off x="6588146" y="1407161"/>
            <a:ext cx="40" cy="553314"/>
          </a:xfrm>
          <a:prstGeom prst="bentConnector3">
            <a:avLst>
              <a:gd name="adj1" fmla="val -539572500"/>
            </a:avLst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7"/>
          <p:cNvCxnSpPr>
            <a:endCxn id="15" idx="3"/>
          </p:cNvCxnSpPr>
          <p:nvPr/>
        </p:nvCxnSpPr>
        <p:spPr>
          <a:xfrm rot="5400000">
            <a:off x="6511551" y="2037110"/>
            <a:ext cx="369332" cy="216062"/>
          </a:xfrm>
          <a:prstGeom prst="bentConnector2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Стрелка вправо с вырезом 52"/>
          <p:cNvSpPr/>
          <p:nvPr/>
        </p:nvSpPr>
        <p:spPr>
          <a:xfrm rot="5400000">
            <a:off x="4208938" y="2404209"/>
            <a:ext cx="150038" cy="335085"/>
          </a:xfrm>
          <a:prstGeom prst="notchedRightArrow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Стрелка вправо с вырезом 53"/>
          <p:cNvSpPr/>
          <p:nvPr/>
        </p:nvSpPr>
        <p:spPr>
          <a:xfrm rot="5400000">
            <a:off x="5703086" y="2404208"/>
            <a:ext cx="150038" cy="335085"/>
          </a:xfrm>
          <a:prstGeom prst="notchedRightArrow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4263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7248272" y="446038"/>
            <a:ext cx="1382285" cy="1318894"/>
            <a:chOff x="4860032" y="1461749"/>
            <a:chExt cx="1512168" cy="132602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860032" y="1461749"/>
              <a:ext cx="1512168" cy="1326025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3069" y="1496276"/>
              <a:ext cx="1368152" cy="12843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539551" y="493104"/>
            <a:ext cx="6120681" cy="4224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_AlternaSw" pitchFamily="34" charset="-52"/>
                <a:cs typeface="Arial" pitchFamily="34" charset="0"/>
              </a:rPr>
              <a:t>Гражданское право</a:t>
            </a:r>
            <a:endParaRPr lang="ru-RU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a_AlternaSw" pitchFamily="34" charset="-52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059582"/>
            <a:ext cx="64087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DS Goose" pitchFamily="2" charset="-52"/>
              </a:rPr>
              <a:t>Сделка</a:t>
            </a:r>
            <a:r>
              <a:rPr lang="ru-RU" sz="2400" dirty="0" smtClean="0">
                <a:solidFill>
                  <a:srgbClr val="002060"/>
                </a:solidFill>
                <a:latin typeface="DS Goose" pitchFamily="2" charset="-52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DS Goose" pitchFamily="2" charset="-52"/>
              </a:rPr>
              <a:t>– любые действия, соглашения, целью и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DS Goose" pitchFamily="2" charset="-52"/>
              </a:rPr>
              <a:t>следствием которых является возникновение, из-</a:t>
            </a:r>
          </a:p>
          <a:p>
            <a:r>
              <a:rPr lang="ru-RU" sz="2000" dirty="0" err="1" smtClean="0">
                <a:solidFill>
                  <a:srgbClr val="002060"/>
                </a:solidFill>
                <a:latin typeface="DS Goose" pitchFamily="2" charset="-52"/>
              </a:rPr>
              <a:t>менение</a:t>
            </a:r>
            <a:r>
              <a:rPr lang="ru-RU" sz="2000" dirty="0" smtClean="0">
                <a:solidFill>
                  <a:srgbClr val="002060"/>
                </a:solidFill>
                <a:latin typeface="DS Goose" pitchFamily="2" charset="-52"/>
              </a:rPr>
              <a:t> или прекращение каких-либо граждан-</a:t>
            </a:r>
          </a:p>
          <a:p>
            <a:r>
              <a:rPr lang="ru-RU" sz="2000" dirty="0" err="1" smtClean="0">
                <a:solidFill>
                  <a:srgbClr val="002060"/>
                </a:solidFill>
                <a:latin typeface="DS Goose" pitchFamily="2" charset="-52"/>
              </a:rPr>
              <a:t>ских</a:t>
            </a:r>
            <a:r>
              <a:rPr lang="ru-RU" sz="2000" dirty="0" smtClean="0">
                <a:solidFill>
                  <a:srgbClr val="002060"/>
                </a:solidFill>
                <a:latin typeface="DS Goose" pitchFamily="2" charset="-52"/>
              </a:rPr>
              <a:t> прав или обязанностей.</a:t>
            </a:r>
            <a:endParaRPr lang="ru-RU" sz="2000" dirty="0">
              <a:solidFill>
                <a:srgbClr val="002060"/>
              </a:solidFill>
              <a:latin typeface="DS Goose" pitchFamily="2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7724" y="2427734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_AlternaSw" pitchFamily="34" charset="-52"/>
                <a:cs typeface="Arial" pitchFamily="34" charset="0"/>
              </a:rPr>
              <a:t>Односторонние сделки</a:t>
            </a:r>
            <a:endParaRPr lang="ru-RU" sz="280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a_AlternaSw" pitchFamily="34" charset="-52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92" y="2987823"/>
            <a:ext cx="2736304" cy="1744167"/>
          </a:xfrm>
          <a:prstGeom prst="rect">
            <a:avLst/>
          </a:prstGeom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9196" y="3000967"/>
            <a:ext cx="2603662" cy="1731023"/>
          </a:xfrm>
          <a:prstGeom prst="rect">
            <a:avLst/>
          </a:prstGeom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16" name="Группа 15"/>
          <p:cNvGrpSpPr/>
          <p:nvPr/>
        </p:nvGrpSpPr>
        <p:grpSpPr>
          <a:xfrm>
            <a:off x="5732858" y="3000967"/>
            <a:ext cx="2897699" cy="1731023"/>
            <a:chOff x="5732858" y="3000967"/>
            <a:chExt cx="2897699" cy="1731023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5732858" y="3000967"/>
              <a:ext cx="2897699" cy="1731023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noFill/>
            </a:ln>
            <a:effectLst>
              <a:softEdge rad="3175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84085" y="3074632"/>
              <a:ext cx="1381111" cy="158535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868144" y="3108976"/>
              <a:ext cx="125396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smtClean="0"/>
                <a:t>Пропал!</a:t>
              </a:r>
            </a:p>
            <a:p>
              <a:pPr algn="ctr"/>
              <a:endParaRPr lang="ru-RU" sz="1000" i="1" dirty="0" smtClean="0"/>
            </a:p>
            <a:p>
              <a:pPr algn="ctr"/>
              <a:r>
                <a:rPr lang="ru-RU" sz="1600" i="1" dirty="0" smtClean="0"/>
                <a:t>Прошу вернуть за </a:t>
              </a:r>
              <a:r>
                <a:rPr lang="ru-RU" sz="1600" i="1" dirty="0" err="1" smtClean="0"/>
                <a:t>вознаграж-дение</a:t>
              </a:r>
              <a:r>
                <a:rPr lang="ru-RU" sz="1600" i="1" dirty="0" smtClean="0"/>
                <a:t>.</a:t>
              </a:r>
              <a:endParaRPr lang="ru-RU" sz="16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568163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6692067" y="2236242"/>
            <a:ext cx="2200414" cy="2448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7248272" y="446038"/>
            <a:ext cx="1382285" cy="1318894"/>
            <a:chOff x="4860032" y="1461749"/>
            <a:chExt cx="1512168" cy="132602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860032" y="1461749"/>
              <a:ext cx="1512168" cy="1326025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3069" y="1496276"/>
              <a:ext cx="1368152" cy="12843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539551" y="493104"/>
            <a:ext cx="6120681" cy="4224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_AlternaSw" pitchFamily="34" charset="-52"/>
                <a:cs typeface="Arial" pitchFamily="34" charset="0"/>
              </a:rPr>
              <a:t>Гражданское право</a:t>
            </a:r>
            <a:endParaRPr lang="ru-RU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a_AlternaSw" pitchFamily="34" charset="-52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059582"/>
            <a:ext cx="64087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DS Goose" pitchFamily="2" charset="-52"/>
              </a:rPr>
              <a:t>Сделка</a:t>
            </a:r>
            <a:r>
              <a:rPr lang="ru-RU" sz="2400" dirty="0" smtClean="0">
                <a:solidFill>
                  <a:srgbClr val="002060"/>
                </a:solidFill>
                <a:latin typeface="DS Goose" pitchFamily="2" charset="-52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DS Goose" pitchFamily="2" charset="-52"/>
              </a:rPr>
              <a:t>– любые действия, соглашения, целью и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DS Goose" pitchFamily="2" charset="-52"/>
              </a:rPr>
              <a:t>следствием которых является возникновение, из-</a:t>
            </a:r>
          </a:p>
          <a:p>
            <a:r>
              <a:rPr lang="ru-RU" sz="2000" dirty="0" err="1" smtClean="0">
                <a:solidFill>
                  <a:srgbClr val="002060"/>
                </a:solidFill>
                <a:latin typeface="DS Goose" pitchFamily="2" charset="-52"/>
              </a:rPr>
              <a:t>менение</a:t>
            </a:r>
            <a:r>
              <a:rPr lang="ru-RU" sz="2000" dirty="0" smtClean="0">
                <a:solidFill>
                  <a:srgbClr val="002060"/>
                </a:solidFill>
                <a:latin typeface="DS Goose" pitchFamily="2" charset="-52"/>
              </a:rPr>
              <a:t> или прекращение каких-либо граждан-</a:t>
            </a:r>
          </a:p>
          <a:p>
            <a:r>
              <a:rPr lang="ru-RU" sz="2000" dirty="0" err="1" smtClean="0">
                <a:solidFill>
                  <a:srgbClr val="002060"/>
                </a:solidFill>
                <a:latin typeface="DS Goose" pitchFamily="2" charset="-52"/>
              </a:rPr>
              <a:t>ских</a:t>
            </a:r>
            <a:r>
              <a:rPr lang="ru-RU" sz="2000" dirty="0" smtClean="0">
                <a:solidFill>
                  <a:srgbClr val="002060"/>
                </a:solidFill>
                <a:latin typeface="DS Goose" pitchFamily="2" charset="-52"/>
              </a:rPr>
              <a:t> прав или обязанностей.</a:t>
            </a:r>
            <a:endParaRPr lang="ru-RU" sz="2000" dirty="0">
              <a:solidFill>
                <a:srgbClr val="002060"/>
              </a:solidFill>
              <a:latin typeface="DS Goose" pitchFamily="2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9696" y="3382496"/>
            <a:ext cx="8475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DS Goose" pitchFamily="2" charset="-52"/>
              </a:rPr>
              <a:t>Договор</a:t>
            </a:r>
            <a:r>
              <a:rPr lang="ru-RU" sz="2400" dirty="0" smtClean="0">
                <a:solidFill>
                  <a:srgbClr val="003300"/>
                </a:solidFill>
                <a:latin typeface="DS Goose" pitchFamily="2" charset="-52"/>
              </a:rPr>
              <a:t> </a:t>
            </a:r>
            <a:r>
              <a:rPr lang="ru-RU" sz="2000" dirty="0" smtClean="0">
                <a:solidFill>
                  <a:srgbClr val="003300"/>
                </a:solidFill>
                <a:latin typeface="DS Goose" pitchFamily="2" charset="-52"/>
              </a:rPr>
              <a:t>– соглашение двух или более лиц.</a:t>
            </a:r>
            <a:endParaRPr lang="ru-RU" sz="2000" dirty="0">
              <a:solidFill>
                <a:srgbClr val="003300"/>
              </a:solidFill>
              <a:latin typeface="DS Goose" pitchFamily="2" charset="-52"/>
            </a:endParaRPr>
          </a:p>
        </p:txBody>
      </p:sp>
      <p:sp>
        <p:nvSpPr>
          <p:cNvPr id="18" name="Прямоугольный треугольник 17"/>
          <p:cNvSpPr/>
          <p:nvPr/>
        </p:nvSpPr>
        <p:spPr>
          <a:xfrm rot="18900000" flipH="1">
            <a:off x="6737962" y="2426631"/>
            <a:ext cx="110077" cy="11084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6144" y="2254032"/>
            <a:ext cx="211811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договор купли-продажи</a:t>
            </a: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договор проката</a:t>
            </a: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договор найма жилья</a:t>
            </a: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договор оплаты услуг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ый треугольник 19"/>
          <p:cNvSpPr/>
          <p:nvPr/>
        </p:nvSpPr>
        <p:spPr>
          <a:xfrm rot="18900000" flipH="1">
            <a:off x="6743111" y="3098493"/>
            <a:ext cx="110077" cy="11084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21" name="Прямоугольный треугольник 20"/>
          <p:cNvSpPr/>
          <p:nvPr/>
        </p:nvSpPr>
        <p:spPr>
          <a:xfrm rot="18900000" flipH="1">
            <a:off x="6737962" y="3518344"/>
            <a:ext cx="110077" cy="11084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22" name="Прямоугольный треугольник 21"/>
          <p:cNvSpPr/>
          <p:nvPr/>
        </p:nvSpPr>
        <p:spPr>
          <a:xfrm rot="18900000" flipH="1">
            <a:off x="6743016" y="4202626"/>
            <a:ext cx="110268" cy="110649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5855" y="2139702"/>
            <a:ext cx="1827117" cy="256877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89696" y="3844161"/>
            <a:ext cx="6120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DS Goose" pitchFamily="2" charset="-52"/>
              </a:rPr>
              <a:t>Договор может быть заключён в устной форме.</a:t>
            </a:r>
            <a:endParaRPr lang="ru-RU" sz="2000" dirty="0">
              <a:latin typeface="DS Goose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364572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1" animBg="1"/>
      <p:bldP spid="26" grpId="2" animBg="1"/>
      <p:bldP spid="17" grpId="0" build="p"/>
      <p:bldP spid="18" grpId="0" animBg="1"/>
      <p:bldP spid="18" grpId="1" animBg="1"/>
      <p:bldP spid="19" grpId="0" uiExpand="1" build="p"/>
      <p:bldP spid="19" grpId="1" build="allAtOnce"/>
      <p:bldP spid="20" grpId="0" uiExpand="1" animBg="1"/>
      <p:bldP spid="20" grpId="1" animBg="1"/>
      <p:bldP spid="21" grpId="0" uiExpand="1" animBg="1"/>
      <p:bldP spid="21" grpId="1" animBg="1"/>
      <p:bldP spid="22" grpId="0" uiExpand="1" animBg="1"/>
      <p:bldP spid="22" grpId="1" animBg="1"/>
      <p:bldP spid="2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42" l="213" r="99362">
                        <a14:foregroundMark x1="22553" y1="38760" x2="22553" y2="38760"/>
                        <a14:foregroundMark x1="70000" y1="35659" x2="70000" y2="35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486906"/>
            <a:ext cx="3581400" cy="29489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347864" y="2427734"/>
            <a:ext cx="2310404" cy="2284412"/>
          </a:xfrm>
          <a:prstGeom prst="rect">
            <a:avLst/>
          </a:prstGeom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539552" y="1813972"/>
            <a:ext cx="2592288" cy="1114430"/>
          </a:xfrm>
          <a:prstGeom prst="wedgeRoundRectCallout">
            <a:avLst>
              <a:gd name="adj1" fmla="val 65481"/>
              <a:gd name="adj2" fmla="val 61790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Будем подписывать договор о покупке 100 г колбасы?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131840" y="411510"/>
            <a:ext cx="2160240" cy="1008112"/>
          </a:xfrm>
          <a:prstGeom prst="wedgeRoundRectCallout">
            <a:avLst>
              <a:gd name="adj1" fmla="val 84294"/>
              <a:gd name="adj2" fmla="val 23718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608334" y="961714"/>
            <a:ext cx="991938" cy="337117"/>
            <a:chOff x="2895965" y="625209"/>
            <a:chExt cx="1599236" cy="670452"/>
          </a:xfrm>
        </p:grpSpPr>
        <p:sp>
          <p:nvSpPr>
            <p:cNvPr id="10" name="TextBox 9"/>
            <p:cNvSpPr txBox="1"/>
            <p:nvPr/>
          </p:nvSpPr>
          <p:spPr>
            <a:xfrm>
              <a:off x="2895965" y="625209"/>
              <a:ext cx="369580" cy="666671"/>
            </a:xfrm>
            <a:prstGeom prst="rect">
              <a:avLst/>
            </a:prstGeom>
            <a:noFill/>
            <a:effectLst/>
          </p:spPr>
          <p:txBody>
            <a:bodyPr wrap="square" rtlCol="0">
              <a:prstTxWarp prst="textPlain">
                <a:avLst>
                  <a:gd name="adj" fmla="val 45866"/>
                </a:avLst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bg2">
                    <a:lumMod val="10000"/>
                  </a:schemeClr>
                </a:contourClr>
              </a:sp3d>
            </a:bodyPr>
            <a:lstStyle/>
            <a:p>
              <a:pPr algn="ctr"/>
              <a:r>
                <a:rPr lang="ru-RU" sz="25000" b="1" dirty="0" smtClean="0">
                  <a:ln w="11430">
                    <a:solidFill>
                      <a:srgbClr val="003300"/>
                    </a:solidFill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BrushType-SemiBold" pitchFamily="2" charset="0"/>
                </a:rPr>
                <a:t>?</a:t>
              </a:r>
              <a:endParaRPr lang="ru-RU" sz="25000" b="1" dirty="0">
                <a:ln w="11430">
                  <a:solidFill>
                    <a:srgbClr val="0033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Type-SemiBold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18473" y="625209"/>
              <a:ext cx="369580" cy="666671"/>
            </a:xfrm>
            <a:prstGeom prst="rect">
              <a:avLst/>
            </a:prstGeom>
            <a:noFill/>
            <a:effectLst/>
          </p:spPr>
          <p:txBody>
            <a:bodyPr wrap="square" rtlCol="0">
              <a:prstTxWarp prst="textPlain">
                <a:avLst>
                  <a:gd name="adj" fmla="val 45866"/>
                </a:avLst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bg2">
                    <a:lumMod val="10000"/>
                  </a:schemeClr>
                </a:contourClr>
              </a:sp3d>
            </a:bodyPr>
            <a:lstStyle/>
            <a:p>
              <a:pPr algn="ctr"/>
              <a:r>
                <a:rPr lang="ru-RU" sz="25000" b="1" dirty="0" smtClean="0">
                  <a:ln w="11430">
                    <a:solidFill>
                      <a:srgbClr val="003300"/>
                    </a:solidFill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BrushType-SemiBold" pitchFamily="2" charset="0"/>
                </a:rPr>
                <a:t>?</a:t>
              </a:r>
              <a:endParaRPr lang="ru-RU" sz="25000" b="1" dirty="0">
                <a:ln w="11430">
                  <a:solidFill>
                    <a:srgbClr val="0033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Type-SemiBold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79912" y="641789"/>
              <a:ext cx="317031" cy="653872"/>
            </a:xfrm>
            <a:prstGeom prst="rect">
              <a:avLst/>
            </a:prstGeom>
            <a:noFill/>
            <a:effectLst/>
          </p:spPr>
          <p:txBody>
            <a:bodyPr wrap="square" rtlCol="0">
              <a:prstTxWarp prst="textPlain">
                <a:avLst>
                  <a:gd name="adj" fmla="val 45866"/>
                </a:avLst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bg2">
                    <a:lumMod val="10000"/>
                  </a:schemeClr>
                </a:contourClr>
              </a:sp3d>
            </a:bodyPr>
            <a:lstStyle/>
            <a:p>
              <a:pPr algn="ctr"/>
              <a:r>
                <a:rPr lang="ru-RU" sz="25000" b="1" dirty="0" smtClean="0">
                  <a:ln w="11430">
                    <a:solidFill>
                      <a:srgbClr val="002060"/>
                    </a:solidFill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BrushType-SemiBold" pitchFamily="2" charset="0"/>
                </a:rPr>
                <a:t>!</a:t>
              </a:r>
              <a:endParaRPr lang="ru-RU" sz="25000" b="1" dirty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Type-SemiBold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78170" y="641789"/>
              <a:ext cx="317031" cy="653872"/>
            </a:xfrm>
            <a:prstGeom prst="rect">
              <a:avLst/>
            </a:prstGeom>
            <a:noFill/>
            <a:effectLst/>
          </p:spPr>
          <p:txBody>
            <a:bodyPr wrap="square" rtlCol="0">
              <a:prstTxWarp prst="textPlain">
                <a:avLst>
                  <a:gd name="adj" fmla="val 45866"/>
                </a:avLst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bg2">
                    <a:lumMod val="10000"/>
                  </a:schemeClr>
                </a:contourClr>
              </a:sp3d>
            </a:bodyPr>
            <a:lstStyle/>
            <a:p>
              <a:pPr algn="ctr"/>
              <a:r>
                <a:rPr lang="ru-RU" sz="25000" b="1" dirty="0" smtClean="0">
                  <a:ln w="11430">
                    <a:solidFill>
                      <a:srgbClr val="002060"/>
                    </a:solidFill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BrushType-SemiBold" pitchFamily="2" charset="0"/>
                </a:rPr>
                <a:t>!</a:t>
              </a:r>
              <a:endParaRPr lang="ru-RU" sz="25000" b="1" dirty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Type-SemiBold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431369" y="54623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Договор…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3116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6719715" y="2211710"/>
            <a:ext cx="2112738" cy="2380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7248272" y="446038"/>
            <a:ext cx="1382285" cy="1318894"/>
            <a:chOff x="4860032" y="1461749"/>
            <a:chExt cx="1512168" cy="132602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860032" y="1461749"/>
              <a:ext cx="1512168" cy="1326025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3069" y="1496276"/>
              <a:ext cx="1368152" cy="12843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539551" y="493104"/>
            <a:ext cx="6120681" cy="4224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_AlternaSw" pitchFamily="34" charset="-52"/>
                <a:cs typeface="Arial" pitchFamily="34" charset="0"/>
              </a:rPr>
              <a:t>Гражданское право</a:t>
            </a:r>
            <a:endParaRPr lang="ru-RU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a_AlternaSw" pitchFamily="34" charset="-52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059582"/>
            <a:ext cx="64087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DS Goose" pitchFamily="2" charset="-52"/>
              </a:rPr>
              <a:t>Сделка</a:t>
            </a:r>
            <a:r>
              <a:rPr lang="ru-RU" sz="2400" dirty="0" smtClean="0">
                <a:solidFill>
                  <a:srgbClr val="002060"/>
                </a:solidFill>
                <a:latin typeface="DS Goose" pitchFamily="2" charset="-52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DS Goose" pitchFamily="2" charset="-52"/>
              </a:rPr>
              <a:t>– любые действия, соглашения, целью и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DS Goose" pitchFamily="2" charset="-52"/>
              </a:rPr>
              <a:t>следствием которых является возникновение, из-</a:t>
            </a:r>
          </a:p>
          <a:p>
            <a:r>
              <a:rPr lang="ru-RU" sz="2000" dirty="0" err="1" smtClean="0">
                <a:solidFill>
                  <a:srgbClr val="002060"/>
                </a:solidFill>
                <a:latin typeface="DS Goose" pitchFamily="2" charset="-52"/>
              </a:rPr>
              <a:t>менение</a:t>
            </a:r>
            <a:r>
              <a:rPr lang="ru-RU" sz="2000" dirty="0" smtClean="0">
                <a:solidFill>
                  <a:srgbClr val="002060"/>
                </a:solidFill>
                <a:latin typeface="DS Goose" pitchFamily="2" charset="-52"/>
              </a:rPr>
              <a:t> или прекращение каких-либо граждан-</a:t>
            </a:r>
          </a:p>
          <a:p>
            <a:r>
              <a:rPr lang="ru-RU" sz="2000" dirty="0" err="1" smtClean="0">
                <a:solidFill>
                  <a:srgbClr val="002060"/>
                </a:solidFill>
                <a:latin typeface="DS Goose" pitchFamily="2" charset="-52"/>
              </a:rPr>
              <a:t>ских</a:t>
            </a:r>
            <a:r>
              <a:rPr lang="ru-RU" sz="2000" dirty="0" smtClean="0">
                <a:solidFill>
                  <a:srgbClr val="002060"/>
                </a:solidFill>
                <a:latin typeface="DS Goose" pitchFamily="2" charset="-52"/>
              </a:rPr>
              <a:t> прав или обязанностей.</a:t>
            </a:r>
            <a:endParaRPr lang="ru-RU" sz="2000" dirty="0">
              <a:solidFill>
                <a:srgbClr val="002060"/>
              </a:solidFill>
              <a:latin typeface="DS Goose" pitchFamily="2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5310" y="3775411"/>
            <a:ext cx="8496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DS Goose" pitchFamily="2" charset="-52"/>
              </a:rPr>
              <a:t>Договор</a:t>
            </a:r>
            <a:r>
              <a:rPr lang="ru-RU" sz="2400" dirty="0" smtClean="0">
                <a:solidFill>
                  <a:srgbClr val="003300"/>
                </a:solidFill>
                <a:latin typeface="DS Goose" pitchFamily="2" charset="-52"/>
              </a:rPr>
              <a:t> </a:t>
            </a:r>
            <a:r>
              <a:rPr lang="ru-RU" sz="2000" dirty="0" smtClean="0">
                <a:solidFill>
                  <a:srgbClr val="003300"/>
                </a:solidFill>
                <a:latin typeface="DS Goose" pitchFamily="2" charset="-52"/>
              </a:rPr>
              <a:t>– соглашение двух или более лиц.</a:t>
            </a:r>
            <a:endParaRPr lang="ru-RU" sz="2000" dirty="0">
              <a:solidFill>
                <a:srgbClr val="003300"/>
              </a:solidFill>
              <a:latin typeface="DS Goose" pitchFamily="2" charset="-52"/>
            </a:endParaRPr>
          </a:p>
        </p:txBody>
      </p:sp>
      <p:sp>
        <p:nvSpPr>
          <p:cNvPr id="18" name="Прямоугольный треугольник 17"/>
          <p:cNvSpPr/>
          <p:nvPr/>
        </p:nvSpPr>
        <p:spPr>
          <a:xfrm rot="18900000" flipH="1">
            <a:off x="6743111" y="2426631"/>
            <a:ext cx="110077" cy="11084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6144" y="2283718"/>
            <a:ext cx="2118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крупная сделка</a:t>
            </a: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выполнение ремонтных или строительных работ</a:t>
            </a: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оказание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посто-янных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услуг</a:t>
            </a:r>
          </a:p>
        </p:txBody>
      </p:sp>
      <p:sp>
        <p:nvSpPr>
          <p:cNvPr id="20" name="Прямоугольный треугольник 19"/>
          <p:cNvSpPr/>
          <p:nvPr/>
        </p:nvSpPr>
        <p:spPr>
          <a:xfrm rot="18900000" flipH="1">
            <a:off x="6742784" y="2848881"/>
            <a:ext cx="110077" cy="11084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21" name="Прямоугольный треугольник 20"/>
          <p:cNvSpPr/>
          <p:nvPr/>
        </p:nvSpPr>
        <p:spPr>
          <a:xfrm rot="18900000" flipH="1">
            <a:off x="6742783" y="4094408"/>
            <a:ext cx="110077" cy="11084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5311" y="4149828"/>
            <a:ext cx="6524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DS Goose" pitchFamily="2" charset="-52"/>
              </a:rPr>
              <a:t>Договор может быть заключён в устной форме.</a:t>
            </a:r>
            <a:endParaRPr lang="ru-RU" sz="2000" dirty="0">
              <a:latin typeface="DS Goose" pitchFamily="2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538" y="3248128"/>
            <a:ext cx="6295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DS Goose" pitchFamily="2" charset="-52"/>
              </a:rPr>
              <a:t>В некоторых случаях следует обязательно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DS Goose" pitchFamily="2" charset="-52"/>
              </a:rPr>
              <a:t>заключать письменный договор.</a:t>
            </a:r>
            <a:endParaRPr lang="ru-RU" sz="2000" dirty="0">
              <a:solidFill>
                <a:srgbClr val="002060"/>
              </a:solidFill>
              <a:latin typeface="DS Goose" pitchFamily="2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5311" y="4769884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DS Goose" pitchFamily="2" charset="-52"/>
              </a:rPr>
              <a:t>Договор может быть заверен нотариусом.</a:t>
            </a:r>
            <a:endParaRPr lang="ru-RU" sz="2000" dirty="0">
              <a:solidFill>
                <a:srgbClr val="FF0000"/>
              </a:solidFill>
              <a:latin typeface="DS Goose" pitchFamily="2" charset="-52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875930" y="1975063"/>
            <a:ext cx="2016550" cy="2279969"/>
            <a:chOff x="6726143" y="2067694"/>
            <a:chExt cx="2094329" cy="227996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6150" y="2094115"/>
              <a:ext cx="1989261" cy="2253548"/>
            </a:xfrm>
            <a:prstGeom prst="rect">
              <a:avLst/>
            </a:prstGeom>
          </p:spPr>
        </p:pic>
        <p:sp>
          <p:nvSpPr>
            <p:cNvPr id="11" name="Рамка 10"/>
            <p:cNvSpPr/>
            <p:nvPr/>
          </p:nvSpPr>
          <p:spPr>
            <a:xfrm>
              <a:off x="6726143" y="2067694"/>
              <a:ext cx="2094329" cy="2279969"/>
            </a:xfrm>
            <a:prstGeom prst="frame">
              <a:avLst>
                <a:gd name="adj1" fmla="val 3701"/>
              </a:avLst>
            </a:prstGeom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875930" y="4219223"/>
            <a:ext cx="2016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К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Массейс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Портрет нотариуса</a:t>
            </a:r>
          </a:p>
          <a:p>
            <a:pPr algn="ctr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1123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18" grpId="0" animBg="1"/>
      <p:bldP spid="18" grpId="2" animBg="1"/>
      <p:bldP spid="19" grpId="0" uiExpand="1" build="p"/>
      <p:bldP spid="19" grpId="1" uiExpand="1" build="allAtOnce"/>
      <p:bldP spid="20" grpId="0" uiExpand="1" animBg="1"/>
      <p:bldP spid="20" grpId="1" animBg="1"/>
      <p:bldP spid="21" grpId="0" uiExpand="1" animBg="1"/>
      <p:bldP spid="21" grpId="1" animBg="1"/>
      <p:bldP spid="23" grpId="0" build="p"/>
      <p:bldP spid="26" grpId="0" build="p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7248272" y="446038"/>
            <a:ext cx="1382285" cy="1318894"/>
            <a:chOff x="4860032" y="1461749"/>
            <a:chExt cx="1512168" cy="132602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860032" y="1461749"/>
              <a:ext cx="1512168" cy="1326025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3069" y="1496276"/>
              <a:ext cx="1368152" cy="12843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539551" y="493104"/>
            <a:ext cx="6120681" cy="4224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_AlternaSw" pitchFamily="34" charset="-52"/>
                <a:cs typeface="Arial" pitchFamily="34" charset="0"/>
              </a:rPr>
              <a:t>Гражданское право</a:t>
            </a:r>
            <a:endParaRPr lang="ru-RU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a_AlternaSw" pitchFamily="34" charset="-52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203598"/>
            <a:ext cx="208819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Субъекты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9891" y="1207106"/>
            <a:ext cx="2988295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Arial" pitchFamily="34" charset="0"/>
                <a:cs typeface="Arial" pitchFamily="34" charset="0"/>
              </a:rPr>
              <a:t>Отношения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1707654"/>
            <a:ext cx="208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ф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изические лица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207698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ридические лица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92" y="2446318"/>
            <a:ext cx="208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государство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9952" y="1775809"/>
            <a:ext cx="208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rial" pitchFamily="34" charset="0"/>
                <a:cs typeface="Arial" pitchFamily="34" charset="0"/>
              </a:rPr>
              <a:t>имущественные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7864" y="2145141"/>
            <a:ext cx="3240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Arial" pitchFamily="34" charset="0"/>
                <a:cs typeface="Arial" pitchFamily="34" charset="0"/>
              </a:rPr>
              <a:t>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ичные неимущественные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99892" y="2658489"/>
            <a:ext cx="1368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вязанные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с имущест-венными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68025" y="2664510"/>
            <a:ext cx="1620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е связанные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с имущест-венными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9632" y="3003798"/>
            <a:ext cx="208815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Объекты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9551" y="3579862"/>
            <a:ext cx="210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атериальные блага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551" y="4230906"/>
            <a:ext cx="210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нематериальные блага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59832" y="3718361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мущество, работы, услуги, информация…</a:t>
            </a:r>
            <a:endParaRPr lang="ru-RU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59832" y="4369405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ж</a:t>
            </a:r>
            <a:r>
              <a:rPr lang="ru-RU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изнь, здоровье, имя, честь, личная тайна…</a:t>
            </a:r>
            <a:endParaRPr lang="ru-RU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трелка вправо с вырезом 22"/>
          <p:cNvSpPr/>
          <p:nvPr/>
        </p:nvSpPr>
        <p:spPr>
          <a:xfrm>
            <a:off x="2699792" y="3735484"/>
            <a:ext cx="216024" cy="335085"/>
          </a:xfrm>
          <a:prstGeom prst="notchedRightArrow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право с вырезом 23"/>
          <p:cNvSpPr/>
          <p:nvPr/>
        </p:nvSpPr>
        <p:spPr>
          <a:xfrm>
            <a:off x="2699792" y="4386528"/>
            <a:ext cx="216024" cy="335085"/>
          </a:xfrm>
          <a:prstGeom prst="notchedRightArrow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6" name="Соединительная линия уступом 25"/>
          <p:cNvCxnSpPr>
            <a:stCxn id="9" idx="1"/>
            <a:endCxn id="11" idx="1"/>
          </p:cNvCxnSpPr>
          <p:nvPr/>
        </p:nvCxnSpPr>
        <p:spPr>
          <a:xfrm rot="10800000" flipV="1">
            <a:off x="539552" y="1403652"/>
            <a:ext cx="12700" cy="488667"/>
          </a:xfrm>
          <a:prstGeom prst="bentConnector3">
            <a:avLst>
              <a:gd name="adj1" fmla="val 1800000"/>
            </a:avLst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>
            <a:endCxn id="12" idx="1"/>
          </p:cNvCxnSpPr>
          <p:nvPr/>
        </p:nvCxnSpPr>
        <p:spPr>
          <a:xfrm rot="16200000" flipH="1">
            <a:off x="246874" y="1968974"/>
            <a:ext cx="369332" cy="216024"/>
          </a:xfrm>
          <a:prstGeom prst="bentConnector2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endCxn id="13" idx="1"/>
          </p:cNvCxnSpPr>
          <p:nvPr/>
        </p:nvCxnSpPr>
        <p:spPr>
          <a:xfrm rot="16200000" flipH="1">
            <a:off x="246894" y="2338286"/>
            <a:ext cx="369332" cy="216064"/>
          </a:xfrm>
          <a:prstGeom prst="bentConnector2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>
            <a:stCxn id="18" idx="1"/>
            <a:endCxn id="19" idx="1"/>
          </p:cNvCxnSpPr>
          <p:nvPr/>
        </p:nvCxnSpPr>
        <p:spPr>
          <a:xfrm rot="10800000" flipV="1">
            <a:off x="539552" y="3203852"/>
            <a:ext cx="81" cy="699175"/>
          </a:xfrm>
          <a:prstGeom prst="bentConnector3">
            <a:avLst>
              <a:gd name="adj1" fmla="val 265522222"/>
            </a:avLst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>
            <a:endCxn id="20" idx="1"/>
          </p:cNvCxnSpPr>
          <p:nvPr/>
        </p:nvCxnSpPr>
        <p:spPr>
          <a:xfrm rot="16200000" flipH="1">
            <a:off x="106016" y="4120537"/>
            <a:ext cx="651046" cy="216023"/>
          </a:xfrm>
          <a:prstGeom prst="bentConnector2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42"/>
          <p:cNvCxnSpPr>
            <a:stCxn id="10" idx="3"/>
            <a:endCxn id="14" idx="3"/>
          </p:cNvCxnSpPr>
          <p:nvPr/>
        </p:nvCxnSpPr>
        <p:spPr>
          <a:xfrm flipH="1">
            <a:off x="6588146" y="1407161"/>
            <a:ext cx="40" cy="553314"/>
          </a:xfrm>
          <a:prstGeom prst="bentConnector3">
            <a:avLst>
              <a:gd name="adj1" fmla="val -539572500"/>
            </a:avLst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7"/>
          <p:cNvCxnSpPr>
            <a:endCxn id="15" idx="3"/>
          </p:cNvCxnSpPr>
          <p:nvPr/>
        </p:nvCxnSpPr>
        <p:spPr>
          <a:xfrm rot="5400000">
            <a:off x="6511551" y="2037110"/>
            <a:ext cx="369332" cy="216062"/>
          </a:xfrm>
          <a:prstGeom prst="bentConnector2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Стрелка вправо с вырезом 52"/>
          <p:cNvSpPr/>
          <p:nvPr/>
        </p:nvSpPr>
        <p:spPr>
          <a:xfrm rot="5400000">
            <a:off x="4208938" y="2404209"/>
            <a:ext cx="150038" cy="335085"/>
          </a:xfrm>
          <a:prstGeom prst="notchedRightArrow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Стрелка вправо с вырезом 53"/>
          <p:cNvSpPr/>
          <p:nvPr/>
        </p:nvSpPr>
        <p:spPr>
          <a:xfrm rot="5400000">
            <a:off x="5703086" y="2404208"/>
            <a:ext cx="150038" cy="335085"/>
          </a:xfrm>
          <a:prstGeom prst="notchedRightArrow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8273" y="1851670"/>
            <a:ext cx="1371306" cy="18245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9859898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539551" y="493104"/>
            <a:ext cx="7992889" cy="4224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_AlternaSw" pitchFamily="34" charset="-52"/>
                <a:cs typeface="Arial" pitchFamily="34" charset="0"/>
              </a:rPr>
              <a:t>Основные принципы гражданского права</a:t>
            </a:r>
            <a:endParaRPr lang="ru-RU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a_AlternaSw" pitchFamily="34" charset="-52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1" y="1203598"/>
            <a:ext cx="3312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Равенство сторон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1" y="1765862"/>
            <a:ext cx="3312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Дозволительный принцип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Соединительная линия уступом 9"/>
          <p:cNvCxnSpPr>
            <a:stCxn id="5" idx="1"/>
            <a:endCxn id="6" idx="1"/>
          </p:cNvCxnSpPr>
          <p:nvPr/>
        </p:nvCxnSpPr>
        <p:spPr>
          <a:xfrm rot="10800000" flipV="1">
            <a:off x="539551" y="704335"/>
            <a:ext cx="12700" cy="699318"/>
          </a:xfrm>
          <a:prstGeom prst="bentConnector3">
            <a:avLst>
              <a:gd name="adj1" fmla="val 1800000"/>
            </a:avLst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>
            <a:endCxn id="7" idx="1"/>
          </p:cNvCxnSpPr>
          <p:nvPr/>
        </p:nvCxnSpPr>
        <p:spPr>
          <a:xfrm rot="16200000" flipH="1">
            <a:off x="150407" y="1576773"/>
            <a:ext cx="562264" cy="216023"/>
          </a:xfrm>
          <a:prstGeom prst="bentConnector2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211960" y="1131590"/>
            <a:ext cx="4464496" cy="35283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392021"/>
            <a:ext cx="803454" cy="114779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2909833"/>
            <a:ext cx="2152587" cy="158417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0426" y="1392021"/>
            <a:ext cx="1879862" cy="119078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9979" y="1471251"/>
            <a:ext cx="938771" cy="1028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39590" y="3142279"/>
            <a:ext cx="876767" cy="111927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0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592" l="0" r="10000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255661">
            <a:off x="5782526" y="1390528"/>
            <a:ext cx="582479" cy="58851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592" l="0" r="10000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390247">
            <a:off x="8059864" y="2728520"/>
            <a:ext cx="582479" cy="58851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592" l="0" r="10000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071670">
            <a:off x="6682519" y="3955163"/>
            <a:ext cx="582479" cy="58851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592" l="0" r="10000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131305">
            <a:off x="4320694" y="2456751"/>
            <a:ext cx="582479" cy="58851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1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592" l="0" r="10000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6466" y="2272709"/>
            <a:ext cx="582479" cy="58851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592" l="0" r="10000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534151">
            <a:off x="6519865" y="2811577"/>
            <a:ext cx="582479" cy="58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525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1299" y="1517229"/>
            <a:ext cx="1621402" cy="21090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912" y="2110085"/>
            <a:ext cx="2376264" cy="923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_AlternaSw" pitchFamily="34" charset="-52"/>
                <a:cs typeface="Arial" pitchFamily="34" charset="0"/>
              </a:rPr>
              <a:t>Органы государственной власти</a:t>
            </a:r>
            <a:endParaRPr lang="ru-RU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a_AlternaSw" pitchFamily="34" charset="-52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6216" y="2110085"/>
            <a:ext cx="1872208" cy="923330"/>
          </a:xfrm>
          <a:prstGeom prst="rect">
            <a:avLst/>
          </a:prstGeom>
          <a:noFill/>
        </p:spPr>
        <p:txBody>
          <a:bodyPr wrap="square" numCol="1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ru-RU"/>
            </a:defPPr>
            <a:lvl1pPr algn="ctr">
              <a:defRPr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_AlternaSw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Права и </a:t>
            </a:r>
          </a:p>
          <a:p>
            <a:r>
              <a:rPr lang="ru-RU" dirty="0"/>
              <a:t>обязанности </a:t>
            </a:r>
          </a:p>
          <a:p>
            <a:r>
              <a:rPr lang="ru-RU" dirty="0"/>
              <a:t>граждан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43708" y="4371949"/>
            <a:ext cx="5256584" cy="275257"/>
          </a:xfrm>
          <a:prstGeom prst="rect">
            <a:avLst/>
          </a:prstGeom>
          <a:noFill/>
        </p:spPr>
        <p:txBody>
          <a:bodyPr wrap="square" numCol="1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ru-RU"/>
            </a:defPPr>
            <a:lvl1pPr algn="ctr">
              <a:defRPr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_AlternaSw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Принципы государственного строя</a:t>
            </a:r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5800308" y="2300528"/>
            <a:ext cx="288032" cy="542443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 w="12700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право с вырезом 9"/>
          <p:cNvSpPr/>
          <p:nvPr/>
        </p:nvSpPr>
        <p:spPr>
          <a:xfrm flipH="1">
            <a:off x="3131840" y="2300527"/>
            <a:ext cx="288032" cy="542443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 w="12700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с вырезом 10"/>
          <p:cNvSpPr/>
          <p:nvPr/>
        </p:nvSpPr>
        <p:spPr>
          <a:xfrm rot="5400000">
            <a:off x="4427983" y="3740689"/>
            <a:ext cx="288032" cy="542443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 w="12700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71600" y="339502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DS Goose" pitchFamily="2" charset="-52"/>
                <a:cs typeface="Arial" pitchFamily="34" charset="0"/>
              </a:rPr>
              <a:t>Конституционные нормы общеобязательны, их можно изменить в </a:t>
            </a:r>
          </a:p>
          <a:p>
            <a:r>
              <a:rPr lang="ru-RU" dirty="0" smtClean="0">
                <a:solidFill>
                  <a:srgbClr val="002060"/>
                </a:solidFill>
                <a:latin typeface="DS Goose" pitchFamily="2" charset="-52"/>
                <a:cs typeface="Arial" pitchFamily="34" charset="0"/>
              </a:rPr>
              <a:t>строго установленном порядке.</a:t>
            </a:r>
          </a:p>
          <a:p>
            <a:endParaRPr lang="ru-RU" sz="1000" dirty="0" smtClean="0">
              <a:solidFill>
                <a:srgbClr val="002060"/>
              </a:solidFill>
              <a:latin typeface="DS Goose" pitchFamily="2" charset="-52"/>
              <a:cs typeface="Arial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DS Goose" pitchFamily="2" charset="-52"/>
                <a:cs typeface="Arial" pitchFamily="34" charset="0"/>
              </a:rPr>
              <a:t>Частные лица не могут договориться об изменении Конституции.</a:t>
            </a:r>
            <a:endParaRPr lang="ru-RU" dirty="0">
              <a:solidFill>
                <a:srgbClr val="002060"/>
              </a:solidFill>
              <a:latin typeface="DS Goose" pitchFamily="2" charset="-52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3037" y="339502"/>
            <a:ext cx="436555" cy="995338"/>
          </a:xfrm>
          <a:prstGeom prst="rect">
            <a:avLst/>
          </a:prstGeom>
          <a:noFill/>
          <a:effectLst/>
        </p:spPr>
        <p:txBody>
          <a:bodyPr wrap="square" rtlCol="0">
            <a:prstTxWarp prst="textPlain">
              <a:avLst>
                <a:gd name="adj" fmla="val 4586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bg2">
                  <a:lumMod val="10000"/>
                </a:schemeClr>
              </a:contourClr>
            </a:sp3d>
          </a:bodyPr>
          <a:lstStyle/>
          <a:p>
            <a:pPr algn="ctr"/>
            <a:r>
              <a:rPr lang="ru-RU" sz="25000" b="1" dirty="0" smtClean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Type-SemiBold" pitchFamily="2" charset="0"/>
              </a:rPr>
              <a:t>!</a:t>
            </a:r>
            <a:endParaRPr lang="ru-RU" sz="25000" b="1" dirty="0">
              <a:ln w="11430"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ushType-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789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uiExpand="1" build="p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539551" y="493104"/>
            <a:ext cx="7992889" cy="4224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_AlternaSw" pitchFamily="34" charset="-52"/>
                <a:cs typeface="Arial" pitchFamily="34" charset="0"/>
              </a:rPr>
              <a:t>Основные принципы гражданского права</a:t>
            </a:r>
            <a:endParaRPr lang="ru-RU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a_AlternaSw" pitchFamily="34" charset="-52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1" y="1203598"/>
            <a:ext cx="3312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Равенство сторон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1" y="1765862"/>
            <a:ext cx="3312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Дозволительный принцип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355726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Добровольность и свобода соглашений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Соединительная линия уступом 9"/>
          <p:cNvCxnSpPr>
            <a:stCxn id="5" idx="1"/>
            <a:endCxn id="6" idx="1"/>
          </p:cNvCxnSpPr>
          <p:nvPr/>
        </p:nvCxnSpPr>
        <p:spPr>
          <a:xfrm rot="10800000" flipV="1">
            <a:off x="539551" y="704335"/>
            <a:ext cx="12700" cy="699318"/>
          </a:xfrm>
          <a:prstGeom prst="bentConnector3">
            <a:avLst>
              <a:gd name="adj1" fmla="val 1800000"/>
            </a:avLst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>
            <a:endCxn id="7" idx="1"/>
          </p:cNvCxnSpPr>
          <p:nvPr/>
        </p:nvCxnSpPr>
        <p:spPr>
          <a:xfrm rot="16200000" flipH="1">
            <a:off x="150407" y="1576773"/>
            <a:ext cx="562264" cy="216023"/>
          </a:xfrm>
          <a:prstGeom prst="bentConnector2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>
            <a:endCxn id="8" idx="1"/>
          </p:cNvCxnSpPr>
          <p:nvPr/>
        </p:nvCxnSpPr>
        <p:spPr>
          <a:xfrm rot="16200000" flipH="1">
            <a:off x="59663" y="2229780"/>
            <a:ext cx="743752" cy="216025"/>
          </a:xfrm>
          <a:prstGeom prst="bentConnector2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211960" y="1131590"/>
            <a:ext cx="4464496" cy="35283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4543" y="1765862"/>
            <a:ext cx="4027897" cy="29093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1960" y="1142043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Размещение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 жилых домах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промышленных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производств не допускается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(ГК РФ, ст. 228, ч. 3)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1960" y="1961950"/>
            <a:ext cx="4464496" cy="271324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8749" y="2571750"/>
            <a:ext cx="2027948" cy="2027948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4211961" y="1973040"/>
            <a:ext cx="4464495" cy="2684147"/>
          </a:xfrm>
          <a:prstGeom prst="line">
            <a:avLst/>
          </a:prstGeom>
          <a:ln w="44450">
            <a:solidFill>
              <a:srgbClr val="FF0000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4211962" y="1961950"/>
            <a:ext cx="4464495" cy="2684147"/>
          </a:xfrm>
          <a:prstGeom prst="line">
            <a:avLst/>
          </a:prstGeom>
          <a:ln w="44450">
            <a:solidFill>
              <a:srgbClr val="FF0000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11960" y="3063612"/>
            <a:ext cx="446449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DS Goose" pitchFamily="2" charset="-52"/>
              </a:rPr>
              <a:t>Разрешено всё, </a:t>
            </a:r>
          </a:p>
          <a:p>
            <a:pPr marL="630238"/>
            <a:r>
              <a:rPr lang="ru-RU" sz="2000" dirty="0" smtClean="0">
                <a:solidFill>
                  <a:srgbClr val="002060"/>
                </a:solidFill>
                <a:latin typeface="DS Goose" pitchFamily="2" charset="-52"/>
              </a:rPr>
              <a:t>что не запрещено законом.</a:t>
            </a:r>
            <a:endParaRPr lang="ru-RU" sz="2000" dirty="0">
              <a:solidFill>
                <a:srgbClr val="002060"/>
              </a:solidFill>
              <a:latin typeface="DS Goose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618963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539551" y="493104"/>
            <a:ext cx="7992889" cy="4224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_AlternaSw" pitchFamily="34" charset="-52"/>
                <a:cs typeface="Arial" pitchFamily="34" charset="0"/>
              </a:rPr>
              <a:t>Основные принципы гражданского права</a:t>
            </a:r>
            <a:endParaRPr lang="ru-RU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a_AlternaSw" pitchFamily="34" charset="-52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1" y="1203598"/>
            <a:ext cx="3312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Равенство сторон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1" y="1765862"/>
            <a:ext cx="3312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Дозволительный принцип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355726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Добровольность и свобода соглашений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Соединительная линия уступом 9"/>
          <p:cNvCxnSpPr>
            <a:stCxn id="5" idx="1"/>
            <a:endCxn id="6" idx="1"/>
          </p:cNvCxnSpPr>
          <p:nvPr/>
        </p:nvCxnSpPr>
        <p:spPr>
          <a:xfrm rot="10800000" flipV="1">
            <a:off x="539551" y="704335"/>
            <a:ext cx="12700" cy="699318"/>
          </a:xfrm>
          <a:prstGeom prst="bentConnector3">
            <a:avLst>
              <a:gd name="adj1" fmla="val 1800000"/>
            </a:avLst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>
            <a:endCxn id="7" idx="1"/>
          </p:cNvCxnSpPr>
          <p:nvPr/>
        </p:nvCxnSpPr>
        <p:spPr>
          <a:xfrm rot="16200000" flipH="1">
            <a:off x="150407" y="1576773"/>
            <a:ext cx="562264" cy="216023"/>
          </a:xfrm>
          <a:prstGeom prst="bentConnector2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>
            <a:endCxn id="8" idx="1"/>
          </p:cNvCxnSpPr>
          <p:nvPr/>
        </p:nvCxnSpPr>
        <p:spPr>
          <a:xfrm rot="16200000" flipH="1">
            <a:off x="59663" y="2229780"/>
            <a:ext cx="743752" cy="216025"/>
          </a:xfrm>
          <a:prstGeom prst="bentConnector2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211960" y="1131590"/>
            <a:ext cx="4464496" cy="35283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211960" y="1142043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Граждане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(физические лица) и юридические лица приобретают и осуществляют свои гражданские права своей волей и в своем интересе. Они свободны в установлении своих прав и обязанностей на основе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договора. (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ГК РФ, ст.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1,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ч.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2)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156176" y="1920015"/>
            <a:ext cx="1224136" cy="0"/>
          </a:xfrm>
          <a:prstGeom prst="line">
            <a:avLst/>
          </a:prstGeom>
          <a:ln w="254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544108" y="2177239"/>
            <a:ext cx="1224136" cy="0"/>
          </a:xfrm>
          <a:prstGeom prst="line">
            <a:avLst/>
          </a:prstGeom>
          <a:ln w="254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9551" y="3304024"/>
            <a:ext cx="3312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Добросовестность и разумность сторон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Соединительная линия уступом 26"/>
          <p:cNvCxnSpPr>
            <a:endCxn id="26" idx="1"/>
          </p:cNvCxnSpPr>
          <p:nvPr/>
        </p:nvCxnSpPr>
        <p:spPr>
          <a:xfrm rot="16200000" flipH="1">
            <a:off x="-42610" y="3075806"/>
            <a:ext cx="948298" cy="216024"/>
          </a:xfrm>
          <a:prstGeom prst="bentConnector2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5545" y="2589065"/>
            <a:ext cx="2482799" cy="2070917"/>
          </a:xfrm>
          <a:prstGeom prst="rect">
            <a:avLst/>
          </a:prstGeom>
        </p:spPr>
      </p:pic>
      <p:sp>
        <p:nvSpPr>
          <p:cNvPr id="23" name="Выноска-облако 22"/>
          <p:cNvSpPr/>
          <p:nvPr/>
        </p:nvSpPr>
        <p:spPr>
          <a:xfrm>
            <a:off x="4355976" y="2787774"/>
            <a:ext cx="973585" cy="792088"/>
          </a:xfrm>
          <a:prstGeom prst="cloudCallout">
            <a:avLst>
              <a:gd name="adj1" fmla="val 69813"/>
              <a:gd name="adj2" fmla="val -190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30" name="Выноска-облако 29"/>
          <p:cNvSpPr/>
          <p:nvPr/>
        </p:nvSpPr>
        <p:spPr>
          <a:xfrm>
            <a:off x="7432102" y="2458626"/>
            <a:ext cx="1100338" cy="977219"/>
          </a:xfrm>
          <a:prstGeom prst="cloudCallout">
            <a:avLst>
              <a:gd name="adj1" fmla="val -70299"/>
              <a:gd name="adj2" fmla="val 632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7478215" y="2557778"/>
            <a:ext cx="1008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Я хочу подписать </a:t>
            </a:r>
            <a:r>
              <a:rPr lang="ru-RU" sz="1400" dirty="0" smtClean="0"/>
              <a:t>договор</a:t>
            </a:r>
            <a:endParaRPr lang="ru-R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4321449" y="2910813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Мне это выгодно</a:t>
            </a:r>
            <a:endParaRPr lang="ru-RU" sz="1400" dirty="0"/>
          </a:p>
        </p:txBody>
      </p:sp>
      <p:sp>
        <p:nvSpPr>
          <p:cNvPr id="32" name="Овал 31"/>
          <p:cNvSpPr/>
          <p:nvPr/>
        </p:nvSpPr>
        <p:spPr>
          <a:xfrm>
            <a:off x="6018762" y="3769556"/>
            <a:ext cx="432048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54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" grpId="0"/>
      <p:bldP spid="23" grpId="0" animBg="1"/>
      <p:bldP spid="30" grpId="0" animBg="1"/>
      <p:bldP spid="28" grpId="0"/>
      <p:bldP spid="31" grpId="0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539551" y="493104"/>
            <a:ext cx="7992889" cy="4224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_AlternaSw" pitchFamily="34" charset="-52"/>
                <a:cs typeface="Arial" pitchFamily="34" charset="0"/>
              </a:rPr>
              <a:t>Основные принципы гражданского права</a:t>
            </a:r>
            <a:endParaRPr lang="ru-RU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a_AlternaSw" pitchFamily="34" charset="-52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1" y="1203598"/>
            <a:ext cx="3312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Равенство сторон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1" y="1765862"/>
            <a:ext cx="3312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Дозволительный принцип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355726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Добровольность и свобода соглашений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Соединительная линия уступом 9"/>
          <p:cNvCxnSpPr>
            <a:stCxn id="5" idx="1"/>
            <a:endCxn id="6" idx="1"/>
          </p:cNvCxnSpPr>
          <p:nvPr/>
        </p:nvCxnSpPr>
        <p:spPr>
          <a:xfrm rot="10800000" flipV="1">
            <a:off x="539551" y="704335"/>
            <a:ext cx="12700" cy="699318"/>
          </a:xfrm>
          <a:prstGeom prst="bentConnector3">
            <a:avLst>
              <a:gd name="adj1" fmla="val 1800000"/>
            </a:avLst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>
            <a:endCxn id="7" idx="1"/>
          </p:cNvCxnSpPr>
          <p:nvPr/>
        </p:nvCxnSpPr>
        <p:spPr>
          <a:xfrm rot="16200000" flipH="1">
            <a:off x="150407" y="1576773"/>
            <a:ext cx="562264" cy="216023"/>
          </a:xfrm>
          <a:prstGeom prst="bentConnector2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>
            <a:endCxn id="8" idx="1"/>
          </p:cNvCxnSpPr>
          <p:nvPr/>
        </p:nvCxnSpPr>
        <p:spPr>
          <a:xfrm rot="16200000" flipH="1">
            <a:off x="59663" y="2229780"/>
            <a:ext cx="743752" cy="216025"/>
          </a:xfrm>
          <a:prstGeom prst="bentConnector2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211960" y="1131590"/>
            <a:ext cx="4464496" cy="35283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211960" y="1142043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…участники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гражданских правоотношений должны действовать добросовестно.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Никто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не вправе извлекать преимущество из своего незаконного или недобросовестного поведения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(ГК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РФ, ст.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1,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ч.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3, 4)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9551" y="3304024"/>
            <a:ext cx="3312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Добросовестность и разумность сторон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Соединительная линия уступом 26"/>
          <p:cNvCxnSpPr>
            <a:endCxn id="26" idx="1"/>
          </p:cNvCxnSpPr>
          <p:nvPr/>
        </p:nvCxnSpPr>
        <p:spPr>
          <a:xfrm rot="16200000" flipH="1">
            <a:off x="-42610" y="3075806"/>
            <a:ext cx="948298" cy="216024"/>
          </a:xfrm>
          <a:prstGeom prst="bentConnector2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2976" y="3421282"/>
            <a:ext cx="2240680" cy="11203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320000">
            <a:off x="6917139" y="3653090"/>
            <a:ext cx="9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Договор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873199" y="3806978"/>
            <a:ext cx="616959" cy="2337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762342" y="3886057"/>
            <a:ext cx="616959" cy="2337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626062" y="3966792"/>
            <a:ext cx="616959" cy="2337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476357" y="4040774"/>
            <a:ext cx="616959" cy="2337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317582" y="4123504"/>
            <a:ext cx="616959" cy="2337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19480" y="2588558"/>
            <a:ext cx="1987060" cy="207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4598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1763688" y="493104"/>
            <a:ext cx="5616624" cy="4224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_AlternaSw" pitchFamily="34" charset="-52"/>
                <a:cs typeface="Arial" pitchFamily="34" charset="0"/>
              </a:rPr>
              <a:t>Дееспособность лиц</a:t>
            </a:r>
            <a:endParaRPr lang="ru-RU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a_AlternaSw" pitchFamily="34" charset="-52"/>
              <a:cs typeface="Arial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308304" y="1263268"/>
            <a:ext cx="1477641" cy="2028562"/>
            <a:chOff x="3779912" y="2468096"/>
            <a:chExt cx="1734101" cy="230008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779912" y="2468096"/>
              <a:ext cx="1734101" cy="2300084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965456" y="2650778"/>
              <a:ext cx="1319529" cy="1885042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395537" y="1263269"/>
            <a:ext cx="2880320" cy="2028561"/>
            <a:chOff x="5514012" y="2468095"/>
            <a:chExt cx="3106509" cy="2296105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5514012" y="2468095"/>
              <a:ext cx="3106509" cy="2296105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6377" y="2591544"/>
              <a:ext cx="2801778" cy="2061934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3419872" y="1250632"/>
            <a:ext cx="38164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DS Goose" pitchFamily="2" charset="-52"/>
              </a:rPr>
              <a:t>Правоспособность</a:t>
            </a:r>
            <a:r>
              <a:rPr lang="ru-RU" sz="2400" dirty="0" smtClean="0">
                <a:solidFill>
                  <a:srgbClr val="002060"/>
                </a:solidFill>
                <a:latin typeface="DS Goose" pitchFamily="2" charset="-52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DS Goose" pitchFamily="2" charset="-52"/>
              </a:rPr>
              <a:t>– способность иметь права.</a:t>
            </a:r>
          </a:p>
          <a:p>
            <a:endParaRPr lang="ru-RU" sz="800" dirty="0" smtClean="0">
              <a:solidFill>
                <a:srgbClr val="002060"/>
              </a:solidFill>
              <a:latin typeface="DS Goose" pitchFamily="2" charset="-52"/>
            </a:endParaRPr>
          </a:p>
          <a:p>
            <a:r>
              <a:rPr lang="ru-RU" sz="2400" b="1" dirty="0" smtClean="0">
                <a:solidFill>
                  <a:srgbClr val="006600"/>
                </a:solidFill>
                <a:latin typeface="DS Goose" pitchFamily="2" charset="-52"/>
              </a:rPr>
              <a:t>Дееспособность</a:t>
            </a:r>
            <a:r>
              <a:rPr lang="ru-RU" sz="2400" dirty="0" smtClean="0">
                <a:solidFill>
                  <a:srgbClr val="006600"/>
                </a:solidFill>
                <a:latin typeface="DS Goose" pitchFamily="2" charset="-52"/>
              </a:rPr>
              <a:t> </a:t>
            </a:r>
            <a:r>
              <a:rPr lang="ru-RU" sz="2000" dirty="0" smtClean="0">
                <a:solidFill>
                  <a:srgbClr val="006600"/>
                </a:solidFill>
                <a:latin typeface="DS Goose" pitchFamily="2" charset="-52"/>
              </a:rPr>
              <a:t>– способность самостоятельно осуществлять права и исполнять обязанности.</a:t>
            </a:r>
            <a:endParaRPr lang="ru-RU" sz="2000" dirty="0">
              <a:solidFill>
                <a:srgbClr val="006600"/>
              </a:solidFill>
              <a:latin typeface="DS Goose" pitchFamily="2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7" y="3459653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Arial" pitchFamily="34" charset="0"/>
                <a:cs typeface="Arial" pitchFamily="34" charset="0"/>
              </a:rPr>
              <a:t>Юридические лица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правоспособность 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дееспособ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ность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наступают одновременно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момент регистрации.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56176" y="3459652"/>
            <a:ext cx="2663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u="sng" dirty="0" smtClean="0">
                <a:latin typeface="Arial" pitchFamily="34" charset="0"/>
                <a:cs typeface="Arial" pitchFamily="34" charset="0"/>
              </a:rPr>
              <a:t>Физические лица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algn="r"/>
            <a:r>
              <a:rPr lang="ru-RU" dirty="0">
                <a:latin typeface="Arial" pitchFamily="34" charset="0"/>
                <a:cs typeface="Arial" pitchFamily="34" charset="0"/>
              </a:rPr>
              <a:t>п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равоспособны с рож-</a:t>
            </a:r>
          </a:p>
          <a:p>
            <a:pPr algn="r"/>
            <a:r>
              <a:rPr lang="ru-RU" dirty="0" err="1" smtClean="0">
                <a:latin typeface="Arial" pitchFamily="34" charset="0"/>
                <a:cs typeface="Arial" pitchFamily="34" charset="0"/>
              </a:rPr>
              <a:t>дения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дееспособны с </a:t>
            </a:r>
          </a:p>
          <a:p>
            <a:pPr algn="r"/>
            <a:r>
              <a:rPr lang="ru-RU" dirty="0" smtClean="0">
                <a:latin typeface="Arial" pitchFamily="34" charset="0"/>
                <a:cs typeface="Arial" pitchFamily="34" charset="0"/>
              </a:rPr>
              <a:t>совершеннолетия.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5036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uiExpand="1" build="p"/>
      <p:bldP spid="1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763688" y="493104"/>
            <a:ext cx="5616624" cy="4224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_AlternaSw" pitchFamily="34" charset="-52"/>
                <a:cs typeface="Arial" pitchFamily="34" charset="0"/>
              </a:rPr>
              <a:t>Дееспособность лиц</a:t>
            </a:r>
            <a:endParaRPr lang="ru-RU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a_AlternaSw" pitchFamily="34" charset="-52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075362"/>
            <a:ext cx="864096" cy="1113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152506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300"/>
                </a:solidFill>
                <a:latin typeface="DS Goose" pitchFamily="2" charset="-52"/>
                <a:cs typeface="Arial" pitchFamily="34" charset="0"/>
              </a:rPr>
              <a:t>До 6 лет несовершеннолетние полностью недееспособны.</a:t>
            </a:r>
            <a:endParaRPr lang="ru-RU" dirty="0">
              <a:solidFill>
                <a:srgbClr val="003300"/>
              </a:solidFill>
              <a:latin typeface="DS Goose" pitchFamily="2" charset="-52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2361605"/>
            <a:ext cx="1080120" cy="22983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3682" y="2319925"/>
            <a:ext cx="1310272" cy="23116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7544" y="2490450"/>
            <a:ext cx="660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300"/>
                </a:solidFill>
                <a:latin typeface="DS Goose" pitchFamily="2" charset="-52"/>
                <a:cs typeface="Arial" pitchFamily="34" charset="0"/>
              </a:rPr>
              <a:t>До достижения 14 лет дети считаются малолетними:</a:t>
            </a:r>
            <a:endParaRPr lang="ru-RU" dirty="0">
              <a:solidFill>
                <a:srgbClr val="003300"/>
              </a:solidFill>
              <a:latin typeface="DS Goose" pitchFamily="2" charset="-52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2859782"/>
            <a:ext cx="6174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могут самостоятельно осуществлять мелкие бытовые сделки;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18900000" flipH="1">
            <a:off x="705320" y="2990481"/>
            <a:ext cx="110077" cy="110840"/>
          </a:xfrm>
          <a:prstGeom prst="rtTriangle">
            <a:avLst/>
          </a:prstGeom>
          <a:solidFill>
            <a:srgbClr val="92D050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348564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2254888"/>
            <a:ext cx="1402679" cy="2984748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2166280"/>
            <a:ext cx="1656184" cy="29219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69056" y="411509"/>
            <a:ext cx="6205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DS Goose" pitchFamily="2" charset="-52"/>
              </a:rPr>
              <a:t>Бытовой</a:t>
            </a:r>
            <a:r>
              <a:rPr lang="ru-RU" sz="2400" dirty="0" smtClean="0">
                <a:solidFill>
                  <a:srgbClr val="003300"/>
                </a:solidFill>
                <a:latin typeface="DS Goose" pitchFamily="2" charset="-52"/>
              </a:rPr>
              <a:t> </a:t>
            </a:r>
            <a:r>
              <a:rPr lang="ru-RU" sz="2000" dirty="0" smtClean="0">
                <a:solidFill>
                  <a:srgbClr val="003300"/>
                </a:solidFill>
                <a:latin typeface="DS Goose" pitchFamily="2" charset="-52"/>
              </a:rPr>
              <a:t>называют сделку, которая связана с </a:t>
            </a:r>
          </a:p>
          <a:p>
            <a:r>
              <a:rPr lang="ru-RU" sz="2000" dirty="0" smtClean="0">
                <a:solidFill>
                  <a:srgbClr val="003300"/>
                </a:solidFill>
                <a:latin typeface="DS Goose" pitchFamily="2" charset="-52"/>
              </a:rPr>
              <a:t>удовлетворением повседневных потребностей.</a:t>
            </a:r>
            <a:endParaRPr lang="ru-RU" sz="2000" dirty="0">
              <a:solidFill>
                <a:srgbClr val="003300"/>
              </a:solidFill>
              <a:latin typeface="DS Goose" pitchFamily="2" charset="-52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755576" y="1302482"/>
            <a:ext cx="2016224" cy="1701316"/>
            <a:chOff x="755576" y="1302482"/>
            <a:chExt cx="2016224" cy="1701316"/>
          </a:xfrm>
        </p:grpSpPr>
        <p:sp>
          <p:nvSpPr>
            <p:cNvPr id="9" name="Выноска-облако 8"/>
            <p:cNvSpPr/>
            <p:nvPr/>
          </p:nvSpPr>
          <p:spPr>
            <a:xfrm>
              <a:off x="755576" y="1302482"/>
              <a:ext cx="2016224" cy="1701316"/>
            </a:xfrm>
            <a:prstGeom prst="cloudCallout">
              <a:avLst>
                <a:gd name="adj1" fmla="val 64106"/>
                <a:gd name="adj2" fmla="val 13764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5696" y="2018612"/>
              <a:ext cx="864096" cy="472552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150" y="1734625"/>
              <a:ext cx="1073510" cy="962804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2097" y="1533221"/>
              <a:ext cx="427198" cy="552336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1185767" y="3427215"/>
            <a:ext cx="890613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_AlternaSw" pitchFamily="34" charset="-52"/>
              </a:rPr>
              <a:t>ДА</a:t>
            </a:r>
            <a:endParaRPr lang="ru-RU" sz="2000" dirty="0">
              <a:ln>
                <a:solidFill>
                  <a:srgbClr val="006600"/>
                </a:solidFill>
              </a:ln>
              <a:solidFill>
                <a:srgbClr val="33CC33"/>
              </a:solidFill>
              <a:latin typeface="a_AlternaSw" pitchFamily="34" charset="-52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444208" y="1347614"/>
            <a:ext cx="2088232" cy="1656184"/>
            <a:chOff x="6444208" y="1347614"/>
            <a:chExt cx="2088232" cy="1656184"/>
          </a:xfrm>
        </p:grpSpPr>
        <p:sp>
          <p:nvSpPr>
            <p:cNvPr id="8" name="Выноска-облако 7"/>
            <p:cNvSpPr/>
            <p:nvPr/>
          </p:nvSpPr>
          <p:spPr>
            <a:xfrm>
              <a:off x="6444208" y="1347614"/>
              <a:ext cx="2088232" cy="1656184"/>
            </a:xfrm>
            <a:prstGeom prst="cloudCallout">
              <a:avLst>
                <a:gd name="adj1" fmla="val -63543"/>
                <a:gd name="adj2" fmla="val 17506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458541" y="1552246"/>
              <a:ext cx="998240" cy="932731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1868" y="1688015"/>
              <a:ext cx="808291" cy="1079971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6957751" y="3427215"/>
            <a:ext cx="1061145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_AlternaSw" pitchFamily="34" charset="-52"/>
              </a:rPr>
              <a:t>НЕТ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_AlternaSw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447750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4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2254888"/>
            <a:ext cx="1402679" cy="2984748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2166280"/>
            <a:ext cx="1656184" cy="29219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69056" y="411509"/>
            <a:ext cx="6205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DS Goose" pitchFamily="2" charset="-52"/>
              </a:rPr>
              <a:t>Мелкой </a:t>
            </a:r>
            <a:r>
              <a:rPr lang="ru-RU" sz="2000" dirty="0" smtClean="0">
                <a:solidFill>
                  <a:srgbClr val="003300"/>
                </a:solidFill>
                <a:latin typeface="DS Goose" pitchFamily="2" charset="-52"/>
              </a:rPr>
              <a:t>называют сделку, которая … </a:t>
            </a:r>
            <a:endParaRPr lang="ru-RU" sz="2000" dirty="0">
              <a:solidFill>
                <a:srgbClr val="003300"/>
              </a:solidFill>
              <a:latin typeface="DS Goose" pitchFamily="2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46035" y="3346902"/>
            <a:ext cx="1012205" cy="8007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_AlternaSw" pitchFamily="34" charset="-52"/>
              </a:rPr>
              <a:t>ДА</a:t>
            </a:r>
          </a:p>
          <a:p>
            <a:pPr algn="ctr"/>
            <a:r>
              <a:rPr lang="ru-RU" sz="2000" dirty="0" smtClean="0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_AlternaSw" pitchFamily="34" charset="-52"/>
              </a:rPr>
              <a:t>???</a:t>
            </a:r>
            <a:endParaRPr lang="ru-RU" sz="2000" dirty="0">
              <a:ln>
                <a:solidFill>
                  <a:srgbClr val="006600"/>
                </a:solidFill>
              </a:ln>
              <a:solidFill>
                <a:srgbClr val="33CC33"/>
              </a:solidFill>
              <a:latin typeface="a_AlternaSw" pitchFamily="34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09657" y="3226910"/>
            <a:ext cx="1061145" cy="8007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_AlternaSw" pitchFamily="34" charset="-52"/>
              </a:rPr>
              <a:t>НЕТ</a:t>
            </a:r>
          </a:p>
          <a:p>
            <a:pPr algn="ctr"/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_AlternaSw" pitchFamily="34" charset="-52"/>
              </a:rPr>
              <a:t>???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_AlternaSw" pitchFamily="34" charset="-52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444208" y="1347614"/>
            <a:ext cx="2088232" cy="1656184"/>
            <a:chOff x="6444208" y="1347614"/>
            <a:chExt cx="2088232" cy="1656184"/>
          </a:xfrm>
        </p:grpSpPr>
        <p:sp>
          <p:nvSpPr>
            <p:cNvPr id="8" name="Выноска-облако 7"/>
            <p:cNvSpPr/>
            <p:nvPr/>
          </p:nvSpPr>
          <p:spPr>
            <a:xfrm>
              <a:off x="6444208" y="1347614"/>
              <a:ext cx="2088232" cy="1656184"/>
            </a:xfrm>
            <a:prstGeom prst="cloudCallout">
              <a:avLst>
                <a:gd name="adj1" fmla="val -63543"/>
                <a:gd name="adj2" fmla="val 17506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3044" y="2254888"/>
              <a:ext cx="638200" cy="349016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3044" y="1707654"/>
              <a:ext cx="638200" cy="349016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8051" y="1905872"/>
              <a:ext cx="638200" cy="349016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755576" y="1302482"/>
            <a:ext cx="2016224" cy="1701316"/>
            <a:chOff x="755576" y="1302482"/>
            <a:chExt cx="2016224" cy="1701316"/>
          </a:xfrm>
        </p:grpSpPr>
        <p:sp>
          <p:nvSpPr>
            <p:cNvPr id="9" name="Выноска-облако 8"/>
            <p:cNvSpPr/>
            <p:nvPr/>
          </p:nvSpPr>
          <p:spPr>
            <a:xfrm>
              <a:off x="755576" y="1302482"/>
              <a:ext cx="2016224" cy="1701316"/>
            </a:xfrm>
            <a:prstGeom prst="cloudCallout">
              <a:avLst>
                <a:gd name="adj1" fmla="val 64106"/>
                <a:gd name="adj2" fmla="val 13764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8" cstate="screen">
              <a:clrChange>
                <a:clrFrom>
                  <a:srgbClr val="BCBCBC">
                    <a:alpha val="61569"/>
                  </a:srgbClr>
                </a:clrFrom>
                <a:clrTo>
                  <a:srgbClr val="BCBCBC">
                    <a:alpha val="0"/>
                  </a:srgbClr>
                </a:clrTo>
              </a:clrChange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89827" l="0" r="100000">
                          <a14:foregroundMark x1="3759" y1="12987" x2="3759" y2="12987"/>
                          <a14:foregroundMark x1="1504" y1="12987" x2="1504" y2="12987"/>
                          <a14:foregroundMark x1="4135" y1="16883" x2="4135" y2="16883"/>
                          <a14:foregroundMark x1="6767" y1="21429" x2="6767" y2="21429"/>
                          <a14:foregroundMark x1="9774" y1="22727" x2="9774" y2="22727"/>
                          <a14:foregroundMark x1="98684" y1="12554" x2="98684" y2="12554"/>
                          <a14:foregroundMark x1="94925" y1="15368" x2="94925" y2="15368"/>
                          <a14:foregroundMark x1="90977" y1="15584" x2="90977" y2="15584"/>
                          <a14:foregroundMark x1="95677" y1="14069" x2="95677" y2="14069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0250" y="1629905"/>
              <a:ext cx="1440159" cy="1249965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3641">
              <a:off x="1311973" y="2166280"/>
              <a:ext cx="638200" cy="349016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6582561" y="473064"/>
            <a:ext cx="1159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3300"/>
                </a:solidFill>
                <a:latin typeface="DS Goose" pitchFamily="2" charset="-52"/>
              </a:rPr>
              <a:t>м</a:t>
            </a:r>
            <a:r>
              <a:rPr lang="ru-RU" sz="2000" dirty="0" smtClean="0">
                <a:solidFill>
                  <a:srgbClr val="003300"/>
                </a:solidFill>
                <a:latin typeface="DS Goose" pitchFamily="2" charset="-52"/>
              </a:rPr>
              <a:t>елкая.</a:t>
            </a:r>
            <a:endParaRPr lang="ru-RU" sz="2000" dirty="0">
              <a:solidFill>
                <a:srgbClr val="003300"/>
              </a:solidFill>
              <a:latin typeface="DS Goose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856215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4" grpId="0"/>
      <p:bldP spid="17" grpId="0"/>
      <p:bldP spid="2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763688" y="493104"/>
            <a:ext cx="5616624" cy="4224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_AlternaSw" pitchFamily="34" charset="-52"/>
                <a:cs typeface="Arial" pitchFamily="34" charset="0"/>
              </a:rPr>
              <a:t>Дееспособность лиц</a:t>
            </a:r>
            <a:endParaRPr lang="ru-RU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a_AlternaSw" pitchFamily="34" charset="-52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075362"/>
            <a:ext cx="864096" cy="1113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152506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300"/>
                </a:solidFill>
                <a:latin typeface="DS Goose" pitchFamily="2" charset="-52"/>
                <a:cs typeface="Arial" pitchFamily="34" charset="0"/>
              </a:rPr>
              <a:t>До 6 лет несовершеннолетние полностью недееспособны.</a:t>
            </a:r>
            <a:endParaRPr lang="ru-RU" dirty="0">
              <a:solidFill>
                <a:srgbClr val="003300"/>
              </a:solidFill>
              <a:latin typeface="DS Goose" pitchFamily="2" charset="-52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2490450"/>
            <a:ext cx="660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300"/>
                </a:solidFill>
                <a:latin typeface="DS Goose" pitchFamily="2" charset="-52"/>
                <a:cs typeface="Arial" pitchFamily="34" charset="0"/>
              </a:rPr>
              <a:t>До достижения 14 лет дети считаются малолетними:</a:t>
            </a:r>
            <a:endParaRPr lang="ru-RU" dirty="0">
              <a:solidFill>
                <a:srgbClr val="003300"/>
              </a:solidFill>
              <a:latin typeface="DS Goose" pitchFamily="2" charset="-52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2859782"/>
            <a:ext cx="61741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могут самостоятельно осуществлять мелкие бытовые сделки;</a:t>
            </a:r>
          </a:p>
          <a:p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огут совершать сделки, в результате которых получают безвозмездную выгоду;</a:t>
            </a:r>
          </a:p>
          <a:p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18900000" flipH="1">
            <a:off x="705320" y="2990481"/>
            <a:ext cx="110077" cy="110840"/>
          </a:xfrm>
          <a:prstGeom prst="rtTriangle">
            <a:avLst/>
          </a:prstGeom>
          <a:solidFill>
            <a:srgbClr val="92D050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3" name="Прямоугольный треугольник 12"/>
          <p:cNvSpPr/>
          <p:nvPr/>
        </p:nvSpPr>
        <p:spPr>
          <a:xfrm rot="18900000" flipH="1">
            <a:off x="705319" y="3674555"/>
            <a:ext cx="110077" cy="110840"/>
          </a:xfrm>
          <a:prstGeom prst="rtTriangle">
            <a:avLst/>
          </a:prstGeom>
          <a:solidFill>
            <a:srgbClr val="92D050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2361605"/>
            <a:ext cx="1080120" cy="22983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3682" y="2319925"/>
            <a:ext cx="1310272" cy="231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124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2254888"/>
            <a:ext cx="1402679" cy="2984748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2166280"/>
            <a:ext cx="1656184" cy="29219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328852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3300"/>
                </a:solidFill>
                <a:latin typeface="DS Goose" pitchFamily="2" charset="-52"/>
              </a:rPr>
              <a:t>Сделки, требующие нотариального удостоверения или </a:t>
            </a:r>
          </a:p>
          <a:p>
            <a:r>
              <a:rPr lang="ru-RU" sz="2400" dirty="0" smtClean="0">
                <a:solidFill>
                  <a:srgbClr val="003300"/>
                </a:solidFill>
                <a:latin typeface="DS Goose" pitchFamily="2" charset="-52"/>
              </a:rPr>
              <a:t>государственной регистрации, совершаются только с </a:t>
            </a:r>
          </a:p>
          <a:p>
            <a:r>
              <a:rPr lang="ru-RU" sz="2400" dirty="0" smtClean="0">
                <a:solidFill>
                  <a:srgbClr val="003300"/>
                </a:solidFill>
                <a:latin typeface="DS Goose" pitchFamily="2" charset="-52"/>
              </a:rPr>
              <a:t>согласия законных представителей. </a:t>
            </a:r>
            <a:endParaRPr lang="ru-RU" sz="2000" dirty="0">
              <a:solidFill>
                <a:srgbClr val="003300"/>
              </a:solidFill>
              <a:latin typeface="DS Goose" pitchFamily="2" charset="-52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6444208" y="1347614"/>
            <a:ext cx="2088232" cy="1656184"/>
            <a:chOff x="6444208" y="1347614"/>
            <a:chExt cx="2088232" cy="1656184"/>
          </a:xfrm>
        </p:grpSpPr>
        <p:sp>
          <p:nvSpPr>
            <p:cNvPr id="8" name="Выноска-облако 7"/>
            <p:cNvSpPr/>
            <p:nvPr/>
          </p:nvSpPr>
          <p:spPr>
            <a:xfrm>
              <a:off x="6444208" y="1347614"/>
              <a:ext cx="2088232" cy="1656184"/>
            </a:xfrm>
            <a:prstGeom prst="cloudCallout">
              <a:avLst>
                <a:gd name="adj1" fmla="val -63543"/>
                <a:gd name="adj2" fmla="val 17506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8304" y="1529181"/>
              <a:ext cx="983599" cy="1005597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2823" y="1880995"/>
              <a:ext cx="878881" cy="919585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755576" y="1583302"/>
            <a:ext cx="2016224" cy="1636520"/>
            <a:chOff x="755576" y="1302482"/>
            <a:chExt cx="2016224" cy="1636520"/>
          </a:xfrm>
        </p:grpSpPr>
        <p:sp>
          <p:nvSpPr>
            <p:cNvPr id="9" name="Выноска-облако 8"/>
            <p:cNvSpPr/>
            <p:nvPr/>
          </p:nvSpPr>
          <p:spPr>
            <a:xfrm>
              <a:off x="755576" y="1302482"/>
              <a:ext cx="2016224" cy="1636520"/>
            </a:xfrm>
            <a:prstGeom prst="cloudCallout">
              <a:avLst>
                <a:gd name="adj1" fmla="val 67181"/>
                <a:gd name="adj2" fmla="val -1722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6172" y="1515140"/>
              <a:ext cx="1377480" cy="1169818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7174523" y="3481109"/>
            <a:ext cx="890613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_AlternaSw" pitchFamily="34" charset="-52"/>
              </a:rPr>
              <a:t>ДА</a:t>
            </a:r>
            <a:endParaRPr lang="ru-RU" sz="2000" dirty="0">
              <a:ln>
                <a:solidFill>
                  <a:srgbClr val="006600"/>
                </a:solidFill>
              </a:ln>
              <a:solidFill>
                <a:srgbClr val="33CC33"/>
              </a:solidFill>
              <a:latin typeface="a_AlternaSw" pitchFamily="34" charset="-5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3106" y="3481109"/>
            <a:ext cx="1912875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2000" dirty="0" smtClean="0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_AlternaSw" pitchFamily="34" charset="-52"/>
              </a:rPr>
              <a:t>ДА, НО</a:t>
            </a:r>
            <a:endParaRPr lang="ru-RU" sz="2000" dirty="0">
              <a:ln>
                <a:solidFill>
                  <a:srgbClr val="006600"/>
                </a:solidFill>
              </a:ln>
              <a:solidFill>
                <a:srgbClr val="33CC33"/>
              </a:solidFill>
              <a:latin typeface="a_AlternaSw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076683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27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763688" y="493104"/>
            <a:ext cx="5616624" cy="4224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_AlternaSw" pitchFamily="34" charset="-52"/>
                <a:cs typeface="Arial" pitchFamily="34" charset="0"/>
              </a:rPr>
              <a:t>Дееспособность лиц</a:t>
            </a:r>
            <a:endParaRPr lang="ru-RU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a_AlternaSw" pitchFamily="34" charset="-52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075362"/>
            <a:ext cx="864096" cy="1113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152506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300"/>
                </a:solidFill>
                <a:latin typeface="DS Goose" pitchFamily="2" charset="-52"/>
                <a:cs typeface="Arial" pitchFamily="34" charset="0"/>
              </a:rPr>
              <a:t>До 6 лет несовершеннолетние полностью недееспособны.</a:t>
            </a:r>
            <a:endParaRPr lang="ru-RU" dirty="0">
              <a:solidFill>
                <a:srgbClr val="003300"/>
              </a:solidFill>
              <a:latin typeface="DS Goose" pitchFamily="2" charset="-52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2490450"/>
            <a:ext cx="660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300"/>
                </a:solidFill>
                <a:latin typeface="DS Goose" pitchFamily="2" charset="-52"/>
                <a:cs typeface="Arial" pitchFamily="34" charset="0"/>
              </a:rPr>
              <a:t>До достижения 14 лет дети считаются малолетними:</a:t>
            </a:r>
            <a:endParaRPr lang="ru-RU" dirty="0">
              <a:solidFill>
                <a:srgbClr val="003300"/>
              </a:solidFill>
              <a:latin typeface="DS Goose" pitchFamily="2" charset="-52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2859782"/>
            <a:ext cx="617411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могут самостоятельно осуществлять мелкие бытовые сделки;</a:t>
            </a:r>
          </a:p>
          <a:p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огут совершать сделки, в результате которых получают безвозмездную выгоду;</a:t>
            </a:r>
          </a:p>
          <a:p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огут распоряжаться средствами, которые предоставлены в их свободное распоряжение.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18900000" flipH="1">
            <a:off x="705320" y="2990481"/>
            <a:ext cx="110077" cy="110840"/>
          </a:xfrm>
          <a:prstGeom prst="rtTriangle">
            <a:avLst/>
          </a:prstGeom>
          <a:solidFill>
            <a:srgbClr val="92D050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3" name="Прямоугольный треугольник 12"/>
          <p:cNvSpPr/>
          <p:nvPr/>
        </p:nvSpPr>
        <p:spPr>
          <a:xfrm rot="18900000" flipH="1">
            <a:off x="705319" y="3674555"/>
            <a:ext cx="110077" cy="110840"/>
          </a:xfrm>
          <a:prstGeom prst="rtTriangle">
            <a:avLst/>
          </a:prstGeom>
          <a:solidFill>
            <a:srgbClr val="92D050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4" name="Прямоугольный треугольник 13"/>
          <p:cNvSpPr/>
          <p:nvPr/>
        </p:nvSpPr>
        <p:spPr>
          <a:xfrm rot="18900000" flipH="1">
            <a:off x="705320" y="4338795"/>
            <a:ext cx="110077" cy="110840"/>
          </a:xfrm>
          <a:prstGeom prst="rtTriangle">
            <a:avLst/>
          </a:prstGeom>
          <a:solidFill>
            <a:srgbClr val="92D050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2361605"/>
            <a:ext cx="1080120" cy="22983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3682" y="2319925"/>
            <a:ext cx="1310272" cy="231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529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133618" y="459360"/>
            <a:ext cx="2376264" cy="73625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_AlternaSw" pitchFamily="34" charset="-52"/>
                <a:cs typeface="Arial" pitchFamily="34" charset="0"/>
              </a:rPr>
              <a:t>Публичное  </a:t>
            </a:r>
          </a:p>
          <a:p>
            <a:pPr algn="ctr"/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_AlternaSw" pitchFamily="34" charset="-52"/>
                <a:cs typeface="Arial" pitchFamily="34" charset="0"/>
              </a:rPr>
              <a:t>право</a:t>
            </a:r>
            <a:endParaRPr lang="ru-RU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a_AlternaSw" pitchFamily="34" charset="-52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6156" y="467342"/>
            <a:ext cx="1836204" cy="73625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_AlternaSw" pitchFamily="34" charset="-52"/>
                <a:cs typeface="Arial" pitchFamily="34" charset="0"/>
              </a:rPr>
              <a:t>Частное</a:t>
            </a:r>
          </a:p>
          <a:p>
            <a:pPr algn="ctr"/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_AlternaSw" pitchFamily="34" charset="-52"/>
                <a:cs typeface="Arial" pitchFamily="34" charset="0"/>
              </a:rPr>
              <a:t>право</a:t>
            </a:r>
            <a:endParaRPr lang="ru-RU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a_AlternaSw" pitchFamily="34" charset="-52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581" y="3363838"/>
            <a:ext cx="304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Конституционное право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581" y="3733170"/>
            <a:ext cx="304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Уголовное право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0581" y="4102502"/>
            <a:ext cx="304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Административное право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03012" y="3363838"/>
            <a:ext cx="304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Гражданское право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03012" y="3733170"/>
            <a:ext cx="304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Трудовое право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03012" y="4102502"/>
            <a:ext cx="304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Семейное право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407180" y="1533757"/>
            <a:ext cx="1302478" cy="1326025"/>
            <a:chOff x="407180" y="1389741"/>
            <a:chExt cx="1302478" cy="1326025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407180" y="1389741"/>
              <a:ext cx="1302478" cy="1326025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496" y="1444611"/>
              <a:ext cx="1213845" cy="1216283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1710029" y="1533757"/>
            <a:ext cx="1403057" cy="1326025"/>
            <a:chOff x="1710029" y="1389741"/>
            <a:chExt cx="1403057" cy="1326025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710029" y="1389741"/>
              <a:ext cx="1403057" cy="1326025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750788" y="1444611"/>
              <a:ext cx="1309042" cy="1221466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7383413" y="1533757"/>
            <a:ext cx="1368152" cy="1326025"/>
            <a:chOff x="7383413" y="1461749"/>
            <a:chExt cx="1368152" cy="1326025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7383413" y="1461749"/>
              <a:ext cx="1368152" cy="1326025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6336" y="1491630"/>
              <a:ext cx="1030462" cy="1244853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6372200" y="1533757"/>
            <a:ext cx="1011584" cy="1326025"/>
            <a:chOff x="6372200" y="1461749"/>
            <a:chExt cx="1011584" cy="1326025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6372200" y="1461749"/>
              <a:ext cx="1011584" cy="1326025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6293" y="1498558"/>
              <a:ext cx="675930" cy="1239527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3113086" y="1533757"/>
            <a:ext cx="1170882" cy="1326025"/>
            <a:chOff x="3113086" y="1389741"/>
            <a:chExt cx="1170882" cy="1326025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113086" y="1389741"/>
              <a:ext cx="1170882" cy="1326025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347810" y="1563982"/>
              <a:ext cx="701433" cy="1080381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4860032" y="1533757"/>
            <a:ext cx="1512168" cy="1326025"/>
            <a:chOff x="4860032" y="1461749"/>
            <a:chExt cx="1512168" cy="1326025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4860032" y="1461749"/>
              <a:ext cx="1512168" cy="1326025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3069" y="1496276"/>
              <a:ext cx="1368152" cy="128436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20578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2254888"/>
            <a:ext cx="1402679" cy="2984748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2166280"/>
            <a:ext cx="1656184" cy="292198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174523" y="3481109"/>
            <a:ext cx="890613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_AlternaSw" pitchFamily="34" charset="-52"/>
              </a:rPr>
              <a:t>ДА</a:t>
            </a:r>
            <a:endParaRPr lang="ru-RU" sz="2000" dirty="0">
              <a:ln>
                <a:solidFill>
                  <a:srgbClr val="006600"/>
                </a:solidFill>
              </a:ln>
              <a:solidFill>
                <a:srgbClr val="33CC33"/>
              </a:solidFill>
              <a:latin typeface="a_AlternaSw" pitchFamily="34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9632" y="3481109"/>
            <a:ext cx="890613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_AlternaSw" pitchFamily="34" charset="-52"/>
              </a:rPr>
              <a:t>ДА</a:t>
            </a:r>
            <a:endParaRPr lang="ru-RU" sz="2000" dirty="0">
              <a:ln>
                <a:solidFill>
                  <a:srgbClr val="006600"/>
                </a:solidFill>
              </a:ln>
              <a:solidFill>
                <a:srgbClr val="33CC33"/>
              </a:solidFill>
              <a:latin typeface="a_AlternaSw" pitchFamily="34" charset="-52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74081" y="454688"/>
            <a:ext cx="2457759" cy="2189070"/>
            <a:chOff x="674081" y="454688"/>
            <a:chExt cx="2457759" cy="2189070"/>
          </a:xfrm>
        </p:grpSpPr>
        <p:sp>
          <p:nvSpPr>
            <p:cNvPr id="9" name="Выноска-облако 8"/>
            <p:cNvSpPr/>
            <p:nvPr/>
          </p:nvSpPr>
          <p:spPr>
            <a:xfrm>
              <a:off x="674081" y="454688"/>
              <a:ext cx="2457759" cy="2189070"/>
            </a:xfrm>
            <a:prstGeom prst="cloudCallout">
              <a:avLst>
                <a:gd name="adj1" fmla="val 50767"/>
                <a:gd name="adj2" fmla="val 31143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9632" y="673807"/>
              <a:ext cx="1138180" cy="1750832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6300192" y="420456"/>
            <a:ext cx="2334086" cy="2655349"/>
            <a:chOff x="6300192" y="420456"/>
            <a:chExt cx="2334086" cy="2655349"/>
          </a:xfrm>
        </p:grpSpPr>
        <p:sp>
          <p:nvSpPr>
            <p:cNvPr id="8" name="Выноска-облако 7"/>
            <p:cNvSpPr/>
            <p:nvPr/>
          </p:nvSpPr>
          <p:spPr>
            <a:xfrm>
              <a:off x="6300192" y="420456"/>
              <a:ext cx="2334086" cy="2655349"/>
            </a:xfrm>
            <a:prstGeom prst="cloudCallout">
              <a:avLst>
                <a:gd name="adj1" fmla="val -63500"/>
                <a:gd name="adj2" fmla="val 19096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0312" y="673807"/>
              <a:ext cx="909212" cy="1862692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 rot="4383890">
            <a:off x="6985456" y="1356433"/>
            <a:ext cx="1182105" cy="751376"/>
            <a:chOff x="5076056" y="591679"/>
            <a:chExt cx="1182105" cy="75137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6056" y="591679"/>
              <a:ext cx="1068755" cy="468994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777806">
              <a:off x="5084757" y="737718"/>
              <a:ext cx="1068755" cy="468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08375">
              <a:off x="5189406" y="873479"/>
              <a:ext cx="1068755" cy="469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55855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9861E-6 L -0.05278 0.0931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" y="46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763688" y="493104"/>
            <a:ext cx="5616624" cy="4224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_AlternaSw" pitchFamily="34" charset="-52"/>
                <a:cs typeface="Arial" pitchFamily="34" charset="0"/>
              </a:rPr>
              <a:t>Дееспособность лиц</a:t>
            </a:r>
            <a:endParaRPr lang="ru-RU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a_AlternaSw" pitchFamily="34" charset="-52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916520"/>
            <a:ext cx="1466154" cy="34259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31" y="1295062"/>
            <a:ext cx="1249577" cy="35475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1131590"/>
            <a:ext cx="67501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003300"/>
                </a:solidFill>
                <a:latin typeface="DS Goose" pitchFamily="2" charset="-52"/>
                <a:cs typeface="Arial" pitchFamily="34" charset="0"/>
              </a:rPr>
              <a:t>Несовершеннолетние от 14 до 18 лет являются </a:t>
            </a:r>
          </a:p>
          <a:p>
            <a:r>
              <a:rPr lang="ru-RU" sz="1900" dirty="0" smtClean="0">
                <a:solidFill>
                  <a:srgbClr val="003300"/>
                </a:solidFill>
                <a:latin typeface="DS Goose" pitchFamily="2" charset="-52"/>
                <a:cs typeface="Arial" pitchFamily="34" charset="0"/>
              </a:rPr>
              <a:t>частично дееспособными:</a:t>
            </a:r>
            <a:endParaRPr lang="ru-RU" sz="1900" dirty="0">
              <a:solidFill>
                <a:srgbClr val="003300"/>
              </a:solidFill>
              <a:latin typeface="DS Goose" pitchFamily="2" charset="-52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1839476"/>
            <a:ext cx="617411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могут самостоятельно осуществлять мелкие бытовые и безвозмездные сделки</a:t>
            </a:r>
            <a:r>
              <a:rPr lang="ru-RU" dirty="0"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распоряжаться средствами, которые предоставлены в их свободное распоряжение;</a:t>
            </a:r>
          </a:p>
          <a:p>
            <a:endParaRPr lang="ru-RU" sz="800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огут самостоятельно расходовать свои доходы,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осуществлять авторское право;</a:t>
            </a:r>
          </a:p>
          <a:p>
            <a:endParaRPr lang="ru-RU" sz="800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огут оформлять вклады в финансово-кредитных учреждениях и распоряжаться ими;</a:t>
            </a:r>
          </a:p>
          <a:p>
            <a:endParaRPr lang="ru-RU" sz="800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огут с письменного согласия законных представителей осуществлять другие сделки.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ый треугольник 9"/>
          <p:cNvSpPr/>
          <p:nvPr/>
        </p:nvSpPr>
        <p:spPr>
          <a:xfrm rot="18900000" flipH="1">
            <a:off x="417288" y="1970175"/>
            <a:ext cx="110077" cy="110840"/>
          </a:xfrm>
          <a:prstGeom prst="rtTriangle">
            <a:avLst/>
          </a:prstGeom>
          <a:solidFill>
            <a:srgbClr val="92D050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1" name="Прямоугольный треугольник 10"/>
          <p:cNvSpPr/>
          <p:nvPr/>
        </p:nvSpPr>
        <p:spPr>
          <a:xfrm rot="18900000" flipH="1">
            <a:off x="417288" y="2914818"/>
            <a:ext cx="110077" cy="110840"/>
          </a:xfrm>
          <a:prstGeom prst="rtTriangle">
            <a:avLst/>
          </a:prstGeom>
          <a:solidFill>
            <a:srgbClr val="92D050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18900000" flipH="1">
            <a:off x="417288" y="3602547"/>
            <a:ext cx="110077" cy="110840"/>
          </a:xfrm>
          <a:prstGeom prst="rtTriangle">
            <a:avLst/>
          </a:prstGeom>
          <a:solidFill>
            <a:srgbClr val="92D050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3" name="Прямоугольный треугольник 12"/>
          <p:cNvSpPr/>
          <p:nvPr/>
        </p:nvSpPr>
        <p:spPr>
          <a:xfrm rot="18900000" flipH="1">
            <a:off x="417290" y="4250620"/>
            <a:ext cx="110077" cy="110840"/>
          </a:xfrm>
          <a:prstGeom prst="rtTriangle">
            <a:avLst/>
          </a:prstGeom>
          <a:solidFill>
            <a:srgbClr val="92D050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4220" y="1839476"/>
            <a:ext cx="6297124" cy="2892514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94220" y="1851670"/>
            <a:ext cx="6297125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DS Goose" pitchFamily="2" charset="-52"/>
              </a:rPr>
              <a:t>Осуществляя самостоятельные действия, </a:t>
            </a:r>
            <a:r>
              <a:rPr lang="ru-RU" sz="2000" dirty="0" err="1" smtClean="0">
                <a:solidFill>
                  <a:srgbClr val="002060"/>
                </a:solidFill>
                <a:latin typeface="DS Goose" pitchFamily="2" charset="-52"/>
              </a:rPr>
              <a:t>несо-вершеннолетние</a:t>
            </a:r>
            <a:r>
              <a:rPr lang="ru-RU" sz="2000" dirty="0" smtClean="0">
                <a:solidFill>
                  <a:srgbClr val="002060"/>
                </a:solidFill>
                <a:latin typeface="DS Goose" pitchFamily="2" charset="-52"/>
              </a:rPr>
              <a:t> старше 14 лет </a:t>
            </a:r>
            <a:r>
              <a:rPr lang="ru-RU" sz="2000" dirty="0" err="1" smtClean="0">
                <a:solidFill>
                  <a:srgbClr val="002060"/>
                </a:solidFill>
                <a:latin typeface="DS Goose" pitchFamily="2" charset="-52"/>
              </a:rPr>
              <a:t>самостоя-тельно</a:t>
            </a:r>
            <a:r>
              <a:rPr lang="ru-RU" sz="2000" dirty="0" smtClean="0">
                <a:solidFill>
                  <a:srgbClr val="002060"/>
                </a:solidFill>
                <a:latin typeface="DS Goose" pitchFamily="2" charset="-52"/>
              </a:rPr>
              <a:t> несут имущественную ответственность за них.</a:t>
            </a:r>
            <a:endParaRPr lang="ru-RU" sz="2000" dirty="0">
              <a:solidFill>
                <a:srgbClr val="002060"/>
              </a:solidFill>
              <a:latin typeface="DS Goose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313626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uiExpand="1" build="p"/>
      <p:bldP spid="10" grpId="0" animBg="1"/>
      <p:bldP spid="11" grpId="0" animBg="1"/>
      <p:bldP spid="12" grpId="0" animBg="1"/>
      <p:bldP spid="13" grpId="0" animBg="1"/>
      <p:bldP spid="15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763688" y="493104"/>
            <a:ext cx="5616624" cy="4224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_AlternaSw" pitchFamily="34" charset="-52"/>
                <a:cs typeface="Arial" pitchFamily="34" charset="0"/>
              </a:rPr>
              <a:t>Дееспособность лиц</a:t>
            </a:r>
            <a:endParaRPr lang="ru-RU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a_AlternaSw" pitchFamily="34" charset="-52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548" y="1131590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3300"/>
                </a:solidFill>
                <a:latin typeface="DS Goose" pitchFamily="2" charset="-52"/>
                <a:cs typeface="Arial" pitchFamily="34" charset="0"/>
              </a:rPr>
              <a:t>Полностью дееспособными несовершеннолетние могут стать:</a:t>
            </a:r>
            <a:endParaRPr lang="ru-RU" sz="2000" dirty="0">
              <a:solidFill>
                <a:srgbClr val="003300"/>
              </a:solidFill>
              <a:latin typeface="DS Goose" pitchFamily="2" charset="-52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193" y="1707654"/>
            <a:ext cx="1731433" cy="25591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3548" y="4403888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3300"/>
                </a:solidFill>
                <a:latin typeface="DS Goose" pitchFamily="2" charset="-52"/>
              </a:rPr>
              <a:t>п</a:t>
            </a:r>
            <a:r>
              <a:rPr lang="ru-RU" sz="2000" dirty="0" smtClean="0">
                <a:solidFill>
                  <a:srgbClr val="003300"/>
                </a:solidFill>
                <a:latin typeface="DS Goose" pitchFamily="2" charset="-52"/>
              </a:rPr>
              <a:t>ри вступлении в брак.</a:t>
            </a:r>
            <a:endParaRPr lang="ru-RU" sz="2000" dirty="0">
              <a:solidFill>
                <a:srgbClr val="003300"/>
              </a:solidFill>
              <a:latin typeface="DS Goose" pitchFamily="2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4403888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3300"/>
                </a:solidFill>
                <a:latin typeface="DS Goose" pitchFamily="2" charset="-52"/>
              </a:rPr>
              <a:t>в</a:t>
            </a:r>
            <a:r>
              <a:rPr lang="ru-RU" sz="2000" dirty="0" smtClean="0">
                <a:solidFill>
                  <a:srgbClr val="003300"/>
                </a:solidFill>
                <a:latin typeface="DS Goose" pitchFamily="2" charset="-52"/>
              </a:rPr>
              <a:t> результате эмансипации.</a:t>
            </a:r>
            <a:endParaRPr lang="ru-RU" sz="2000" dirty="0">
              <a:solidFill>
                <a:srgbClr val="003300"/>
              </a:solidFill>
              <a:latin typeface="DS Goose" pitchFamily="2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01" y="1629023"/>
            <a:ext cx="1266201" cy="26115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757950"/>
            <a:ext cx="1241306" cy="24826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256716">
            <a:off x="4644007" y="188876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rial" pitchFamily="34" charset="0"/>
                <a:cs typeface="Arial" pitchFamily="34" charset="0"/>
              </a:rPr>
              <a:t>16 лет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9952" y="249974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Arial" pitchFamily="34" charset="0"/>
                <a:cs typeface="Arial" pitchFamily="34" charset="0"/>
              </a:rPr>
              <a:t>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рудовой договор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1320786">
            <a:off x="4220894" y="333728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>
                <a:latin typeface="Arial" pitchFamily="34" charset="0"/>
                <a:cs typeface="Arial" pitchFamily="34" charset="0"/>
              </a:rPr>
              <a:t>п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редпри-ниматель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трелка вправо с вырезом 15"/>
          <p:cNvSpPr/>
          <p:nvPr/>
        </p:nvSpPr>
        <p:spPr>
          <a:xfrm>
            <a:off x="5890732" y="2667651"/>
            <a:ext cx="150038" cy="335085"/>
          </a:xfrm>
          <a:prstGeom prst="notchedRightArrow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с вырезом 16"/>
          <p:cNvSpPr/>
          <p:nvPr/>
        </p:nvSpPr>
        <p:spPr>
          <a:xfrm rot="480000">
            <a:off x="5868144" y="2000262"/>
            <a:ext cx="150038" cy="335085"/>
          </a:xfrm>
          <a:prstGeom prst="notchedRightArrow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с вырезом 17"/>
          <p:cNvSpPr/>
          <p:nvPr/>
        </p:nvSpPr>
        <p:spPr>
          <a:xfrm rot="-360000">
            <a:off x="5873630" y="3413444"/>
            <a:ext cx="150038" cy="335085"/>
          </a:xfrm>
          <a:prstGeom prst="notchedRightArrow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51484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3" grpId="0"/>
      <p:bldP spid="14" grpId="0"/>
      <p:bldP spid="15" grpId="0"/>
      <p:bldP spid="16" grpId="0" animBg="1"/>
      <p:bldP spid="17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7248272" y="446038"/>
            <a:ext cx="1382285" cy="1318894"/>
            <a:chOff x="4860032" y="1461749"/>
            <a:chExt cx="1512168" cy="132602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860032" y="1461749"/>
              <a:ext cx="1512168" cy="1326025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3069" y="1496276"/>
              <a:ext cx="1368152" cy="12843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539551" y="493104"/>
            <a:ext cx="6120681" cy="4224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_AlternaSw" pitchFamily="34" charset="-52"/>
                <a:cs typeface="Arial" pitchFamily="34" charset="0"/>
              </a:rPr>
              <a:t>Гражданское право</a:t>
            </a:r>
            <a:endParaRPr lang="ru-RU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a_AlternaSw" pitchFamily="34" charset="-52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203598"/>
            <a:ext cx="208819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Субъекты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9891" y="1207106"/>
            <a:ext cx="2988295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Arial" pitchFamily="34" charset="0"/>
                <a:cs typeface="Arial" pitchFamily="34" charset="0"/>
              </a:rPr>
              <a:t>Отношения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1707654"/>
            <a:ext cx="208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ф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изические лица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207698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ридические лица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92" y="2446318"/>
            <a:ext cx="208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государство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9952" y="1775809"/>
            <a:ext cx="208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rial" pitchFamily="34" charset="0"/>
                <a:cs typeface="Arial" pitchFamily="34" charset="0"/>
              </a:rPr>
              <a:t>имущественные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7864" y="2145141"/>
            <a:ext cx="3240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Arial" pitchFamily="34" charset="0"/>
                <a:cs typeface="Arial" pitchFamily="34" charset="0"/>
              </a:rPr>
              <a:t>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ичные неимущественные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99892" y="2658489"/>
            <a:ext cx="1368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вязанные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с имущест-венными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68025" y="2664510"/>
            <a:ext cx="1620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е связанные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с имущест-венными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Соединительная линия уступом 25"/>
          <p:cNvCxnSpPr>
            <a:stCxn id="9" idx="1"/>
            <a:endCxn id="11" idx="1"/>
          </p:cNvCxnSpPr>
          <p:nvPr/>
        </p:nvCxnSpPr>
        <p:spPr>
          <a:xfrm rot="10800000" flipV="1">
            <a:off x="539552" y="1403652"/>
            <a:ext cx="12700" cy="488667"/>
          </a:xfrm>
          <a:prstGeom prst="bentConnector3">
            <a:avLst>
              <a:gd name="adj1" fmla="val 1800000"/>
            </a:avLst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>
            <a:endCxn id="12" idx="1"/>
          </p:cNvCxnSpPr>
          <p:nvPr/>
        </p:nvCxnSpPr>
        <p:spPr>
          <a:xfrm rot="16200000" flipH="1">
            <a:off x="246874" y="1968974"/>
            <a:ext cx="369332" cy="216024"/>
          </a:xfrm>
          <a:prstGeom prst="bentConnector2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endCxn id="13" idx="1"/>
          </p:cNvCxnSpPr>
          <p:nvPr/>
        </p:nvCxnSpPr>
        <p:spPr>
          <a:xfrm rot="16200000" flipH="1">
            <a:off x="246894" y="2338286"/>
            <a:ext cx="369332" cy="216064"/>
          </a:xfrm>
          <a:prstGeom prst="bentConnector2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42"/>
          <p:cNvCxnSpPr>
            <a:stCxn id="10" idx="3"/>
            <a:endCxn id="14" idx="3"/>
          </p:cNvCxnSpPr>
          <p:nvPr/>
        </p:nvCxnSpPr>
        <p:spPr>
          <a:xfrm flipH="1">
            <a:off x="6588146" y="1407161"/>
            <a:ext cx="40" cy="553314"/>
          </a:xfrm>
          <a:prstGeom prst="bentConnector3">
            <a:avLst>
              <a:gd name="adj1" fmla="val -539572500"/>
            </a:avLst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7"/>
          <p:cNvCxnSpPr>
            <a:endCxn id="15" idx="3"/>
          </p:cNvCxnSpPr>
          <p:nvPr/>
        </p:nvCxnSpPr>
        <p:spPr>
          <a:xfrm rot="5400000">
            <a:off x="6511551" y="2037110"/>
            <a:ext cx="369332" cy="216062"/>
          </a:xfrm>
          <a:prstGeom prst="bentConnector2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Стрелка вправо с вырезом 52"/>
          <p:cNvSpPr/>
          <p:nvPr/>
        </p:nvSpPr>
        <p:spPr>
          <a:xfrm rot="5400000">
            <a:off x="4208938" y="2404209"/>
            <a:ext cx="150038" cy="335085"/>
          </a:xfrm>
          <a:prstGeom prst="notchedRightArrow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Стрелка вправо с вырезом 53"/>
          <p:cNvSpPr/>
          <p:nvPr/>
        </p:nvSpPr>
        <p:spPr>
          <a:xfrm rot="5400000">
            <a:off x="5703086" y="2404208"/>
            <a:ext cx="150038" cy="335085"/>
          </a:xfrm>
          <a:prstGeom prst="notchedRightArrow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51520" y="3552567"/>
            <a:ext cx="86409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DS Goose" pitchFamily="2" charset="-52"/>
              </a:rPr>
              <a:t>Гражданское право </a:t>
            </a:r>
            <a:r>
              <a:rPr lang="ru-RU" sz="2000" dirty="0" smtClean="0">
                <a:solidFill>
                  <a:srgbClr val="003300"/>
                </a:solidFill>
                <a:latin typeface="DS Goose" pitchFamily="2" charset="-52"/>
              </a:rPr>
              <a:t>– отрасль права, нормы которой регулируют имущественные и личные неимущественные  отношения</a:t>
            </a:r>
            <a:r>
              <a:rPr lang="en-US" sz="2000" dirty="0" smtClean="0">
                <a:solidFill>
                  <a:srgbClr val="003300"/>
                </a:solidFill>
                <a:latin typeface="DS Goose" pitchFamily="2" charset="-52"/>
              </a:rPr>
              <a:t> </a:t>
            </a:r>
            <a:r>
              <a:rPr lang="ru-RU" sz="2000" dirty="0" smtClean="0">
                <a:solidFill>
                  <a:srgbClr val="003300"/>
                </a:solidFill>
                <a:latin typeface="DS Goose" pitchFamily="2" charset="-52"/>
              </a:rPr>
              <a:t>физических и юридических лиц на основе принципов равенства и добровольности.</a:t>
            </a:r>
            <a:endParaRPr lang="ru-RU" sz="2000" dirty="0">
              <a:solidFill>
                <a:srgbClr val="003300"/>
              </a:solidFill>
              <a:latin typeface="DS Goose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3315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  <p:bldP spid="13" grpId="0"/>
      <p:bldP spid="2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539551" y="493104"/>
            <a:ext cx="7992889" cy="4224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_AlternaSw" pitchFamily="34" charset="-52"/>
                <a:cs typeface="Arial" pitchFamily="34" charset="0"/>
              </a:rPr>
              <a:t> Основные принципы гражданского права</a:t>
            </a:r>
            <a:r>
              <a:rPr lang="ru-RU" sz="1100" dirty="0" smtClean="0">
                <a:noFill/>
                <a:latin typeface="a_AlternaSw" pitchFamily="34" charset="-52"/>
                <a:cs typeface="Arial" pitchFamily="34" charset="0"/>
              </a:rPr>
              <a:t>г</a:t>
            </a:r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_AlternaSw" pitchFamily="34" charset="-52"/>
                <a:cs typeface="Arial" pitchFamily="34" charset="0"/>
              </a:rPr>
              <a:t> </a:t>
            </a:r>
            <a:endParaRPr lang="ru-RU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a_AlternaSw" pitchFamily="34" charset="-52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1" y="1203598"/>
            <a:ext cx="3312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Равенство сторон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0" y="1911484"/>
            <a:ext cx="3312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Дозволительный принцип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652635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Добровольность и свобода соглашений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Соединительная линия уступом 9"/>
          <p:cNvCxnSpPr>
            <a:stCxn id="5" idx="1"/>
            <a:endCxn id="6" idx="1"/>
          </p:cNvCxnSpPr>
          <p:nvPr/>
        </p:nvCxnSpPr>
        <p:spPr>
          <a:xfrm rot="10800000" flipV="1">
            <a:off x="539551" y="704335"/>
            <a:ext cx="12700" cy="699318"/>
          </a:xfrm>
          <a:prstGeom prst="bentConnector3">
            <a:avLst>
              <a:gd name="adj1" fmla="val 1800000"/>
            </a:avLst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>
            <a:endCxn id="7" idx="1"/>
          </p:cNvCxnSpPr>
          <p:nvPr/>
        </p:nvCxnSpPr>
        <p:spPr>
          <a:xfrm rot="16200000" flipH="1">
            <a:off x="77596" y="1649585"/>
            <a:ext cx="707884" cy="216023"/>
          </a:xfrm>
          <a:prstGeom prst="bentConnector2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>
            <a:endCxn id="8" idx="1"/>
          </p:cNvCxnSpPr>
          <p:nvPr/>
        </p:nvCxnSpPr>
        <p:spPr>
          <a:xfrm rot="16200000" flipH="1">
            <a:off x="-15980" y="2451045"/>
            <a:ext cx="895039" cy="216026"/>
          </a:xfrm>
          <a:prstGeom prst="bentConnector2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9551" y="3790577"/>
            <a:ext cx="3312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Добросовестность и разумность сторон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Соединительная линия уступом 26"/>
          <p:cNvCxnSpPr>
            <a:endCxn id="26" idx="1"/>
          </p:cNvCxnSpPr>
          <p:nvPr/>
        </p:nvCxnSpPr>
        <p:spPr>
          <a:xfrm rot="16200000" flipH="1">
            <a:off x="-137432" y="3467537"/>
            <a:ext cx="1137942" cy="216024"/>
          </a:xfrm>
          <a:prstGeom prst="bentConnector2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60032" y="1203598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Arial" pitchFamily="34" charset="0"/>
                <a:cs typeface="Arial" pitchFamily="34" charset="0"/>
              </a:rPr>
              <a:t>Неприкосновенность собственности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39952" y="2060604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Arial" pitchFamily="34" charset="0"/>
                <a:cs typeface="Arial" pitchFamily="34" charset="0"/>
              </a:rPr>
              <a:t>Недопустимость произвольного вмешательства в частные дела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39952" y="2932113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Arial" pitchFamily="34" charset="0"/>
                <a:cs typeface="Arial" pitchFamily="34" charset="0"/>
              </a:rPr>
              <a:t>Беспрепятственное осу-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ществление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гражданских прав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92353" y="3797659"/>
            <a:ext cx="4240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Arial" pitchFamily="34" charset="0"/>
                <a:cs typeface="Arial" pitchFamily="34" charset="0"/>
              </a:rPr>
              <a:t>Судебная защита </a:t>
            </a:r>
          </a:p>
          <a:p>
            <a:pPr algn="r"/>
            <a:r>
              <a:rPr lang="ru-RU" sz="2000" dirty="0" smtClean="0">
                <a:latin typeface="Arial" pitchFamily="34" charset="0"/>
                <a:cs typeface="Arial" pitchFamily="34" charset="0"/>
              </a:rPr>
              <a:t>гражданских прав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Соединительная линия уступом 18"/>
          <p:cNvCxnSpPr>
            <a:stCxn id="5" idx="3"/>
            <a:endCxn id="24" idx="3"/>
          </p:cNvCxnSpPr>
          <p:nvPr/>
        </p:nvCxnSpPr>
        <p:spPr>
          <a:xfrm>
            <a:off x="8532440" y="704335"/>
            <a:ext cx="12700" cy="853206"/>
          </a:xfrm>
          <a:prstGeom prst="bentConnector3">
            <a:avLst>
              <a:gd name="adj1" fmla="val 1705260"/>
            </a:avLst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>
            <a:endCxn id="25" idx="3"/>
          </p:cNvCxnSpPr>
          <p:nvPr/>
        </p:nvCxnSpPr>
        <p:spPr>
          <a:xfrm rot="5400000">
            <a:off x="8211949" y="1878032"/>
            <a:ext cx="857006" cy="216024"/>
          </a:xfrm>
          <a:prstGeom prst="bentConnector2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>
            <a:endCxn id="28" idx="3"/>
          </p:cNvCxnSpPr>
          <p:nvPr/>
        </p:nvCxnSpPr>
        <p:spPr>
          <a:xfrm rot="5400000">
            <a:off x="8204698" y="2742289"/>
            <a:ext cx="871509" cy="216024"/>
          </a:xfrm>
          <a:prstGeom prst="bentConnector2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38"/>
          <p:cNvCxnSpPr>
            <a:endCxn id="30" idx="3"/>
          </p:cNvCxnSpPr>
          <p:nvPr/>
        </p:nvCxnSpPr>
        <p:spPr>
          <a:xfrm rot="5400000">
            <a:off x="8207680" y="3610817"/>
            <a:ext cx="865546" cy="216024"/>
          </a:xfrm>
          <a:prstGeom prst="bentConnector2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57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6" grpId="0"/>
      <p:bldP spid="24" grpId="0"/>
      <p:bldP spid="25" grpId="0"/>
      <p:bldP spid="28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133618" y="459360"/>
            <a:ext cx="2376264" cy="73625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_AlternaSw" pitchFamily="34" charset="-52"/>
                <a:cs typeface="Arial" pitchFamily="34" charset="0"/>
              </a:rPr>
              <a:t>Публичное  </a:t>
            </a:r>
          </a:p>
          <a:p>
            <a:pPr algn="ctr"/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_AlternaSw" pitchFamily="34" charset="-52"/>
                <a:cs typeface="Arial" pitchFamily="34" charset="0"/>
              </a:rPr>
              <a:t>право</a:t>
            </a:r>
            <a:endParaRPr lang="ru-RU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a_AlternaSw" pitchFamily="34" charset="-52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6156" y="467342"/>
            <a:ext cx="1836204" cy="73625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_AlternaSw" pitchFamily="34" charset="-52"/>
                <a:cs typeface="Arial" pitchFamily="34" charset="0"/>
              </a:rPr>
              <a:t>Частное</a:t>
            </a:r>
          </a:p>
          <a:p>
            <a:pPr algn="ctr"/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_AlternaSw" pitchFamily="34" charset="-52"/>
                <a:cs typeface="Arial" pitchFamily="34" charset="0"/>
              </a:rPr>
              <a:t>право</a:t>
            </a:r>
            <a:endParaRPr lang="ru-RU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a_AlternaSw" pitchFamily="34" charset="-52"/>
              <a:cs typeface="Arial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407180" y="1533757"/>
            <a:ext cx="1302478" cy="1326025"/>
            <a:chOff x="407180" y="1389741"/>
            <a:chExt cx="1302478" cy="1326025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407180" y="1389741"/>
              <a:ext cx="1302478" cy="1326025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496" y="1444611"/>
              <a:ext cx="1213845" cy="1216283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1710029" y="1533757"/>
            <a:ext cx="1403057" cy="1326025"/>
            <a:chOff x="1710029" y="1389741"/>
            <a:chExt cx="1403057" cy="1326025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710029" y="1389741"/>
              <a:ext cx="1403057" cy="1326025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750788" y="1444611"/>
              <a:ext cx="1309042" cy="1221466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7383413" y="1533757"/>
            <a:ext cx="1368152" cy="1326025"/>
            <a:chOff x="7383413" y="1461749"/>
            <a:chExt cx="1368152" cy="1326025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7383413" y="1461749"/>
              <a:ext cx="1368152" cy="1326025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6336" y="1491630"/>
              <a:ext cx="1030462" cy="1244853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6372200" y="1533757"/>
            <a:ext cx="1011584" cy="1326025"/>
            <a:chOff x="6372200" y="1461749"/>
            <a:chExt cx="1011584" cy="1326025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6372200" y="1461749"/>
              <a:ext cx="1011584" cy="1326025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6293" y="1498558"/>
              <a:ext cx="675930" cy="1239527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3113086" y="1533757"/>
            <a:ext cx="1170882" cy="1326025"/>
            <a:chOff x="3113086" y="1389741"/>
            <a:chExt cx="1170882" cy="1326025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113086" y="1389741"/>
              <a:ext cx="1170882" cy="1326025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347864" y="1474786"/>
              <a:ext cx="773441" cy="1191291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4860032" y="1533757"/>
            <a:ext cx="1512168" cy="1326025"/>
            <a:chOff x="4860032" y="1461749"/>
            <a:chExt cx="1512168" cy="1326025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4860032" y="1461749"/>
              <a:ext cx="1512168" cy="1326025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3069" y="1496276"/>
              <a:ext cx="1368152" cy="12843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407180" y="3020973"/>
            <a:ext cx="3876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  <a:latin typeface="DS Goose" pitchFamily="2" charset="-52"/>
              </a:rPr>
              <a:t>Отношения </a:t>
            </a:r>
          </a:p>
          <a:p>
            <a:pPr algn="ctr"/>
            <a:r>
              <a:rPr lang="ru-RU" sz="2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DS Goose" pitchFamily="2" charset="-52"/>
              </a:rPr>
              <a:t>государство - человек</a:t>
            </a:r>
            <a:endParaRPr lang="ru-RU" sz="22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DS Goose" pitchFamily="2" charset="-5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7181" y="3962549"/>
            <a:ext cx="3895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  <a:latin typeface="DS Goose" pitchFamily="2" charset="-52"/>
              </a:rPr>
              <a:t>Нормы </a:t>
            </a:r>
            <a:r>
              <a:rPr lang="ru-RU" sz="2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DS Goose" pitchFamily="2" charset="-52"/>
              </a:rPr>
              <a:t>императивные</a:t>
            </a:r>
          </a:p>
          <a:p>
            <a:pPr algn="ctr"/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200" dirty="0" smtClean="0">
                <a:solidFill>
                  <a:srgbClr val="002060"/>
                </a:solidFill>
                <a:latin typeface="DS Goose" pitchFamily="2" charset="-52"/>
              </a:rPr>
              <a:t>общеобязательные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60032" y="3020972"/>
            <a:ext cx="3876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  <a:latin typeface="DS Goose" pitchFamily="2" charset="-52"/>
              </a:rPr>
              <a:t>Отношения </a:t>
            </a:r>
          </a:p>
          <a:p>
            <a:pPr algn="ctr"/>
            <a:r>
              <a:rPr lang="ru-RU" sz="2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DS Goose" pitchFamily="2" charset="-52"/>
              </a:rPr>
              <a:t>ч</a:t>
            </a:r>
            <a:r>
              <a:rPr lang="ru-RU" sz="2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DS Goose" pitchFamily="2" charset="-52"/>
              </a:rPr>
              <a:t>еловек - человек</a:t>
            </a:r>
            <a:endParaRPr lang="ru-RU" sz="22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DS Goose" pitchFamily="2" charset="-5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60033" y="3962548"/>
            <a:ext cx="3895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  <a:latin typeface="DS Goose" pitchFamily="2" charset="-52"/>
              </a:rPr>
              <a:t>Нормы </a:t>
            </a:r>
            <a:r>
              <a:rPr lang="ru-RU" sz="2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DS Goose" pitchFamily="2" charset="-52"/>
              </a:rPr>
              <a:t>субсидиарные</a:t>
            </a:r>
          </a:p>
          <a:p>
            <a:pPr algn="ctr"/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200" dirty="0" smtClean="0">
                <a:solidFill>
                  <a:srgbClr val="002060"/>
                </a:solidFill>
                <a:latin typeface="DS Goose" pitchFamily="2" charset="-52"/>
              </a:rPr>
              <a:t>взаимосогласительные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4249296" y="4065915"/>
            <a:ext cx="656299" cy="562705"/>
          </a:xfrm>
          <a:prstGeom prst="leftRightArrow">
            <a:avLst>
              <a:gd name="adj1" fmla="val 55282"/>
              <a:gd name="adj2" fmla="val 48579"/>
            </a:avLst>
          </a:prstGeom>
          <a:solidFill>
            <a:schemeClr val="bg2">
              <a:lumMod val="50000"/>
            </a:schemeClr>
          </a:solidFill>
          <a:ln w="12700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5507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1" grpId="0"/>
      <p:bldP spid="42" grpId="0"/>
      <p:bldP spid="43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Группа 41"/>
          <p:cNvGrpSpPr/>
          <p:nvPr/>
        </p:nvGrpSpPr>
        <p:grpSpPr>
          <a:xfrm>
            <a:off x="6945037" y="2446318"/>
            <a:ext cx="1734101" cy="2300084"/>
            <a:chOff x="3779912" y="2468096"/>
            <a:chExt cx="1734101" cy="2300084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3779912" y="2468096"/>
              <a:ext cx="1734101" cy="2300084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5456" y="2650778"/>
              <a:ext cx="1319529" cy="1885042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7248272" y="446038"/>
            <a:ext cx="1382285" cy="1318894"/>
            <a:chOff x="4860032" y="1461749"/>
            <a:chExt cx="1512168" cy="132602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860032" y="1461749"/>
              <a:ext cx="1512168" cy="1326025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3069" y="1496276"/>
              <a:ext cx="1368152" cy="12843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539551" y="493104"/>
            <a:ext cx="6120681" cy="4224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_AlternaSw" pitchFamily="34" charset="-52"/>
                <a:cs typeface="Arial" pitchFamily="34" charset="0"/>
              </a:rPr>
              <a:t>Гражданское право</a:t>
            </a:r>
            <a:endParaRPr lang="ru-RU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a_AlternaSw" pitchFamily="34" charset="-52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203598"/>
            <a:ext cx="208819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Субъекты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1707654"/>
            <a:ext cx="208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ф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изические лица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207698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ридические лица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Соединительная линия уступом 25"/>
          <p:cNvCxnSpPr>
            <a:stCxn id="9" idx="1"/>
            <a:endCxn id="11" idx="1"/>
          </p:cNvCxnSpPr>
          <p:nvPr/>
        </p:nvCxnSpPr>
        <p:spPr>
          <a:xfrm rot="10800000" flipV="1">
            <a:off x="539552" y="1403652"/>
            <a:ext cx="12700" cy="488667"/>
          </a:xfrm>
          <a:prstGeom prst="bentConnector3">
            <a:avLst>
              <a:gd name="adj1" fmla="val 1800000"/>
            </a:avLst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>
            <a:endCxn id="12" idx="1"/>
          </p:cNvCxnSpPr>
          <p:nvPr/>
        </p:nvCxnSpPr>
        <p:spPr>
          <a:xfrm rot="16200000" flipH="1">
            <a:off x="246874" y="1968973"/>
            <a:ext cx="369333" cy="216024"/>
          </a:xfrm>
          <a:prstGeom prst="bentConnector2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0"/>
          <p:cNvGrpSpPr/>
          <p:nvPr/>
        </p:nvGrpSpPr>
        <p:grpSpPr>
          <a:xfrm>
            <a:off x="3779912" y="2427734"/>
            <a:ext cx="1734101" cy="2300084"/>
            <a:chOff x="3779912" y="2468096"/>
            <a:chExt cx="1734101" cy="230008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779912" y="2468096"/>
              <a:ext cx="1734101" cy="2300084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5456" y="2650778"/>
              <a:ext cx="1319529" cy="1885042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454148" y="2859782"/>
            <a:ext cx="3126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DS Goose" pitchFamily="2" charset="-52"/>
              </a:rPr>
              <a:t>Физическое лицо </a:t>
            </a:r>
            <a:r>
              <a:rPr lang="ru-RU" sz="2000" dirty="0" smtClean="0">
                <a:solidFill>
                  <a:srgbClr val="002060"/>
                </a:solidFill>
                <a:latin typeface="DS Goose" pitchFamily="2" charset="-52"/>
              </a:rPr>
              <a:t>–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DS Goose" pitchFamily="2" charset="-52"/>
              </a:rPr>
              <a:t>человек, субъект права.</a:t>
            </a:r>
            <a:endParaRPr lang="ru-RU" sz="2000" dirty="0">
              <a:solidFill>
                <a:srgbClr val="002060"/>
              </a:solidFill>
              <a:latin typeface="DS Goose" pitchFamily="2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3568" y="3542967"/>
            <a:ext cx="30243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DS Goose" pitchFamily="2" charset="-52"/>
              </a:rPr>
              <a:t>гражданин РФ</a:t>
            </a:r>
          </a:p>
          <a:p>
            <a:endParaRPr lang="ru-RU" sz="600" dirty="0" smtClean="0">
              <a:latin typeface="DS Goose" pitchFamily="2" charset="-52"/>
            </a:endParaRPr>
          </a:p>
          <a:p>
            <a:r>
              <a:rPr lang="ru-RU" dirty="0" smtClean="0">
                <a:latin typeface="DS Goose" pitchFamily="2" charset="-52"/>
              </a:rPr>
              <a:t>иностранный гражданин</a:t>
            </a:r>
          </a:p>
          <a:p>
            <a:endParaRPr lang="ru-RU" sz="600" dirty="0" smtClean="0">
              <a:latin typeface="DS Goose" pitchFamily="2" charset="-52"/>
            </a:endParaRPr>
          </a:p>
          <a:p>
            <a:r>
              <a:rPr lang="ru-RU" dirty="0" smtClean="0">
                <a:latin typeface="DS Goose" pitchFamily="2" charset="-52"/>
              </a:rPr>
              <a:t>лицо без гражданства</a:t>
            </a:r>
            <a:endParaRPr lang="ru-RU" dirty="0">
              <a:latin typeface="DS Goose" pitchFamily="2" charset="-52"/>
            </a:endParaRPr>
          </a:p>
        </p:txBody>
      </p:sp>
      <p:sp>
        <p:nvSpPr>
          <p:cNvPr id="23" name="Прямоугольный треугольник 22"/>
          <p:cNvSpPr/>
          <p:nvPr/>
        </p:nvSpPr>
        <p:spPr>
          <a:xfrm rot="18900000" flipH="1">
            <a:off x="550423" y="3666830"/>
            <a:ext cx="110077" cy="11084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31" name="Прямоугольный треугольник 30"/>
          <p:cNvSpPr/>
          <p:nvPr/>
        </p:nvSpPr>
        <p:spPr>
          <a:xfrm rot="18900000" flipH="1">
            <a:off x="550766" y="4034596"/>
            <a:ext cx="110077" cy="11084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32" name="Прямоугольный треугольник 31"/>
          <p:cNvSpPr/>
          <p:nvPr/>
        </p:nvSpPr>
        <p:spPr>
          <a:xfrm rot="18900000" flipH="1">
            <a:off x="549111" y="4389815"/>
            <a:ext cx="110077" cy="11084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906242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93827E-6 L 0.34618 0.00648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9" y="309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  <p:bldP spid="16" grpId="0"/>
      <p:bldP spid="16" grpId="1"/>
      <p:bldP spid="20" grpId="0" uiExpand="1" build="p"/>
      <p:bldP spid="20" grpId="1" uiExpand="1" build="allAtOnce"/>
      <p:bldP spid="23" grpId="0" animBg="1"/>
      <p:bldP spid="23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7248272" y="446038"/>
            <a:ext cx="1382285" cy="1318894"/>
            <a:chOff x="4860032" y="1461749"/>
            <a:chExt cx="1512168" cy="132602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860032" y="1461749"/>
              <a:ext cx="1512168" cy="1326025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3069" y="1496276"/>
              <a:ext cx="1368152" cy="12843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539551" y="493104"/>
            <a:ext cx="6120681" cy="4224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_AlternaSw" pitchFamily="34" charset="-52"/>
                <a:cs typeface="Arial" pitchFamily="34" charset="0"/>
              </a:rPr>
              <a:t>Гражданское право</a:t>
            </a:r>
            <a:endParaRPr lang="ru-RU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a_AlternaSw" pitchFamily="34" charset="-52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203598"/>
            <a:ext cx="208819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Субъекты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9891" y="1207106"/>
            <a:ext cx="2988295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Arial" pitchFamily="34" charset="0"/>
                <a:cs typeface="Arial" pitchFamily="34" charset="0"/>
              </a:rPr>
              <a:t>Отношения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1707654"/>
            <a:ext cx="208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ф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изические лица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207698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ридические лица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92" y="2446318"/>
            <a:ext cx="208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государство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Соединительная линия уступом 25"/>
          <p:cNvCxnSpPr>
            <a:stCxn id="9" idx="1"/>
            <a:endCxn id="11" idx="1"/>
          </p:cNvCxnSpPr>
          <p:nvPr/>
        </p:nvCxnSpPr>
        <p:spPr>
          <a:xfrm rot="10800000" flipV="1">
            <a:off x="539552" y="1403652"/>
            <a:ext cx="12700" cy="488667"/>
          </a:xfrm>
          <a:prstGeom prst="bentConnector3">
            <a:avLst>
              <a:gd name="adj1" fmla="val 1800000"/>
            </a:avLst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>
            <a:endCxn id="12" idx="1"/>
          </p:cNvCxnSpPr>
          <p:nvPr/>
        </p:nvCxnSpPr>
        <p:spPr>
          <a:xfrm rot="16200000" flipH="1">
            <a:off x="246874" y="1968973"/>
            <a:ext cx="369333" cy="216024"/>
          </a:xfrm>
          <a:prstGeom prst="bentConnector2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endCxn id="13" idx="1"/>
          </p:cNvCxnSpPr>
          <p:nvPr/>
        </p:nvCxnSpPr>
        <p:spPr>
          <a:xfrm rot="16200000" flipH="1">
            <a:off x="246894" y="2338286"/>
            <a:ext cx="369332" cy="216064"/>
          </a:xfrm>
          <a:prstGeom prst="bentConnector2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4148" y="2859782"/>
            <a:ext cx="3126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DS Goose" pitchFamily="2" charset="-52"/>
              </a:rPr>
              <a:t>Юридическое лицо </a:t>
            </a:r>
            <a:r>
              <a:rPr lang="ru-RU" sz="2000" dirty="0" smtClean="0">
                <a:solidFill>
                  <a:srgbClr val="002060"/>
                </a:solidFill>
                <a:latin typeface="DS Goose" pitchFamily="2" charset="-52"/>
              </a:rPr>
              <a:t>–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DS Goose" pitchFamily="2" charset="-52"/>
              </a:rPr>
              <a:t>организация.</a:t>
            </a:r>
            <a:endParaRPr lang="ru-RU" sz="2000" dirty="0">
              <a:solidFill>
                <a:srgbClr val="002060"/>
              </a:solidFill>
              <a:latin typeface="DS Goose" pitchFamily="2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3569" y="3542967"/>
            <a:ext cx="27363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DS Goose" pitchFamily="2" charset="-52"/>
              </a:rPr>
              <a:t>имеет обособленное имущество</a:t>
            </a:r>
          </a:p>
          <a:p>
            <a:endParaRPr lang="ru-RU" sz="600" dirty="0" smtClean="0">
              <a:latin typeface="DS Goose" pitchFamily="2" charset="-52"/>
            </a:endParaRPr>
          </a:p>
          <a:p>
            <a:r>
              <a:rPr lang="ru-RU" dirty="0" smtClean="0">
                <a:latin typeface="DS Goose" pitchFamily="2" charset="-52"/>
              </a:rPr>
              <a:t>отвечает им по своим обязательствам</a:t>
            </a:r>
            <a:endParaRPr lang="ru-RU" dirty="0">
              <a:latin typeface="DS Goose" pitchFamily="2" charset="-52"/>
            </a:endParaRPr>
          </a:p>
        </p:txBody>
      </p:sp>
      <p:sp>
        <p:nvSpPr>
          <p:cNvPr id="23" name="Прямоугольный треугольник 22"/>
          <p:cNvSpPr/>
          <p:nvPr/>
        </p:nvSpPr>
        <p:spPr>
          <a:xfrm rot="18900000" flipH="1">
            <a:off x="550423" y="3666830"/>
            <a:ext cx="110077" cy="11084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32" name="Прямоугольный треугольник 31"/>
          <p:cNvSpPr/>
          <p:nvPr/>
        </p:nvSpPr>
        <p:spPr>
          <a:xfrm rot="18900000" flipH="1">
            <a:off x="550425" y="4314606"/>
            <a:ext cx="110077" cy="11084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6945037" y="2446318"/>
            <a:ext cx="1734101" cy="2300084"/>
            <a:chOff x="3779912" y="2468096"/>
            <a:chExt cx="1734101" cy="230008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779912" y="2468096"/>
              <a:ext cx="1734101" cy="2300084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5456" y="2650778"/>
              <a:ext cx="1319529" cy="1885042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838527" y="2448307"/>
            <a:ext cx="3106509" cy="2296105"/>
            <a:chOff x="5514012" y="2468095"/>
            <a:chExt cx="3106509" cy="2296105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5514012" y="2468095"/>
              <a:ext cx="3106509" cy="2296105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6377" y="2591544"/>
              <a:ext cx="2801778" cy="2061934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431541" y="2931790"/>
            <a:ext cx="3406986" cy="1814612"/>
            <a:chOff x="431541" y="2931790"/>
            <a:chExt cx="3406986" cy="1814612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31541" y="2931790"/>
              <a:ext cx="3406986" cy="1814612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358" y="3041204"/>
              <a:ext cx="3221242" cy="1628894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4915" y="3041204"/>
              <a:ext cx="1360238" cy="14900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731891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6" grpId="1"/>
      <p:bldP spid="20" grpId="0" uiExpand="1" build="p"/>
      <p:bldP spid="20" grpId="1" build="allAtOnce"/>
      <p:bldP spid="23" grpId="0" animBg="1"/>
      <p:bldP spid="23" grpId="1" animBg="1"/>
      <p:bldP spid="32" grpId="0" animBg="1"/>
      <p:bldP spid="3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7248272" y="446038"/>
            <a:ext cx="1382285" cy="1318894"/>
            <a:chOff x="4860032" y="1461749"/>
            <a:chExt cx="1512168" cy="132602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860032" y="1461749"/>
              <a:ext cx="1512168" cy="1326025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3069" y="1496276"/>
              <a:ext cx="1368152" cy="12843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539551" y="493104"/>
            <a:ext cx="6120681" cy="4224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_AlternaSw" pitchFamily="34" charset="-52"/>
                <a:cs typeface="Arial" pitchFamily="34" charset="0"/>
              </a:rPr>
              <a:t>Гражданское право</a:t>
            </a:r>
            <a:endParaRPr lang="ru-RU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a_AlternaSw" pitchFamily="34" charset="-52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48272" y="2151202"/>
            <a:ext cx="13822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Право 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на имя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916" y="1382924"/>
            <a:ext cx="1512168" cy="2952328"/>
          </a:xfrm>
          <a:prstGeom prst="rect">
            <a:avLst/>
          </a:prstGeom>
          <a:noFill/>
          <a:effectLst/>
        </p:spPr>
        <p:txBody>
          <a:bodyPr wrap="square" rtlCol="0">
            <a:prstTxWarp prst="textPlain">
              <a:avLst>
                <a:gd name="adj" fmla="val 4586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bg2">
                  <a:lumMod val="10000"/>
                </a:schemeClr>
              </a:contourClr>
            </a:sp3d>
          </a:bodyPr>
          <a:lstStyle/>
          <a:p>
            <a:pPr algn="ctr"/>
            <a:r>
              <a:rPr lang="ru-RU" sz="25000" b="1" dirty="0" smtClean="0">
                <a:ln w="11430">
                  <a:solidFill>
                    <a:srgbClr val="00330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Type-SemiBold" pitchFamily="2" charset="0"/>
              </a:rPr>
              <a:t>?</a:t>
            </a:r>
            <a:endParaRPr lang="ru-RU" sz="25000" b="1" dirty="0">
              <a:ln w="11430">
                <a:solidFill>
                  <a:srgbClr val="003300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ushType-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765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7248272" y="446038"/>
            <a:ext cx="1382285" cy="1318894"/>
            <a:chOff x="4860032" y="1461749"/>
            <a:chExt cx="1512168" cy="132602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860032" y="1461749"/>
              <a:ext cx="1512168" cy="1326025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3069" y="1496276"/>
              <a:ext cx="1368152" cy="12843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539551" y="493104"/>
            <a:ext cx="6120681" cy="4224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_AlternaSw" pitchFamily="34" charset="-52"/>
                <a:cs typeface="Arial" pitchFamily="34" charset="0"/>
              </a:rPr>
              <a:t>Гражданское право</a:t>
            </a:r>
            <a:endParaRPr lang="ru-RU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a_AlternaSw" pitchFamily="34" charset="-52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36224" y="2143191"/>
            <a:ext cx="18063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Права </a:t>
            </a:r>
          </a:p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есовер-шенно-летних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916" y="1382924"/>
            <a:ext cx="1512168" cy="2952328"/>
          </a:xfrm>
          <a:prstGeom prst="rect">
            <a:avLst/>
          </a:prstGeom>
          <a:noFill/>
          <a:effectLst/>
        </p:spPr>
        <p:txBody>
          <a:bodyPr wrap="square" rtlCol="0">
            <a:prstTxWarp prst="textPlain">
              <a:avLst>
                <a:gd name="adj" fmla="val 4586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bg2">
                  <a:lumMod val="10000"/>
                </a:schemeClr>
              </a:contourClr>
            </a:sp3d>
          </a:bodyPr>
          <a:lstStyle/>
          <a:p>
            <a:pPr algn="ctr"/>
            <a:r>
              <a:rPr lang="ru-RU" sz="25000" b="1" dirty="0" smtClean="0">
                <a:ln w="11430">
                  <a:solidFill>
                    <a:srgbClr val="00330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Type-SemiBold" pitchFamily="2" charset="0"/>
              </a:rPr>
              <a:t>?</a:t>
            </a:r>
            <a:endParaRPr lang="ru-RU" sz="25000" b="1" dirty="0">
              <a:ln w="11430">
                <a:solidFill>
                  <a:srgbClr val="003300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ushType-SemiBold" pitchFamily="2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616254"/>
            <a:ext cx="3205311" cy="28697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387" y="2545765"/>
            <a:ext cx="1201103" cy="2402205"/>
          </a:xfrm>
          <a:prstGeom prst="rect">
            <a:avLst/>
          </a:prstGeom>
        </p:spPr>
      </p:pic>
      <p:sp>
        <p:nvSpPr>
          <p:cNvPr id="14" name="Выноска-облако 13"/>
          <p:cNvSpPr/>
          <p:nvPr/>
        </p:nvSpPr>
        <p:spPr>
          <a:xfrm>
            <a:off x="467544" y="1105485"/>
            <a:ext cx="1872208" cy="1250241"/>
          </a:xfrm>
          <a:prstGeom prst="cloudCallout">
            <a:avLst>
              <a:gd name="adj1" fmla="val 7152"/>
              <a:gd name="adj2" fmla="val 6298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5593">
            <a:off x="1403647" y="1244674"/>
            <a:ext cx="864097" cy="57262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7" name="Стрелка вправо с вырезом 16"/>
          <p:cNvSpPr/>
          <p:nvPr/>
        </p:nvSpPr>
        <p:spPr>
          <a:xfrm rot="19681351" flipH="1" flipV="1">
            <a:off x="1352470" y="1498798"/>
            <a:ext cx="190623" cy="335085"/>
          </a:xfrm>
          <a:prstGeom prst="notchedRightArrow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53" y="1473745"/>
            <a:ext cx="824428" cy="770324"/>
          </a:xfrm>
          <a:prstGeom prst="rect">
            <a:avLst/>
          </a:prstGeom>
        </p:spPr>
      </p:pic>
      <p:sp>
        <p:nvSpPr>
          <p:cNvPr id="19" name="Скругленная прямоугольная выноска 18"/>
          <p:cNvSpPr/>
          <p:nvPr/>
        </p:nvSpPr>
        <p:spPr>
          <a:xfrm>
            <a:off x="2555777" y="1267507"/>
            <a:ext cx="1602654" cy="797665"/>
          </a:xfrm>
          <a:prstGeom prst="wedgeRoundRectCallout">
            <a:avLst>
              <a:gd name="adj1" fmla="val 52524"/>
              <a:gd name="adj2" fmla="val 66353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Несовершен-нолетним – нельзя!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3924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7248272" y="446038"/>
            <a:ext cx="1382285" cy="1318894"/>
            <a:chOff x="4860032" y="1461749"/>
            <a:chExt cx="1512168" cy="132602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860032" y="1461749"/>
              <a:ext cx="1512168" cy="1326025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3069" y="1496276"/>
              <a:ext cx="1368152" cy="12843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539551" y="493104"/>
            <a:ext cx="6120681" cy="4224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_AlternaSw" pitchFamily="34" charset="-52"/>
                <a:cs typeface="Arial" pitchFamily="34" charset="0"/>
              </a:rPr>
              <a:t>Гражданское право</a:t>
            </a:r>
            <a:endParaRPr lang="ru-RU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a_AlternaSw" pitchFamily="34" charset="-52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36224" y="2143191"/>
            <a:ext cx="18063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Право </a:t>
            </a:r>
          </a:p>
          <a:p>
            <a:pPr algn="ctr"/>
            <a:r>
              <a:rPr lang="ru-RU" sz="2800" b="1" dirty="0" err="1">
                <a:latin typeface="Arial" pitchFamily="34" charset="0"/>
                <a:cs typeface="Arial" pitchFamily="34" charset="0"/>
              </a:rPr>
              <a:t>с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обст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-венно-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сти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на клад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916" y="1382924"/>
            <a:ext cx="1512168" cy="2952328"/>
          </a:xfrm>
          <a:prstGeom prst="rect">
            <a:avLst/>
          </a:prstGeom>
          <a:noFill/>
          <a:effectLst/>
        </p:spPr>
        <p:txBody>
          <a:bodyPr wrap="square" rtlCol="0">
            <a:prstTxWarp prst="textPlain">
              <a:avLst>
                <a:gd name="adj" fmla="val 4586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bg2">
                  <a:lumMod val="10000"/>
                </a:schemeClr>
              </a:contourClr>
            </a:sp3d>
          </a:bodyPr>
          <a:lstStyle/>
          <a:p>
            <a:pPr algn="ctr"/>
            <a:r>
              <a:rPr lang="ru-RU" sz="25000" b="1" dirty="0" smtClean="0">
                <a:ln w="11430">
                  <a:solidFill>
                    <a:srgbClr val="00330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Type-SemiBold" pitchFamily="2" charset="0"/>
              </a:rPr>
              <a:t>?</a:t>
            </a:r>
            <a:endParaRPr lang="ru-RU" sz="25000" b="1" dirty="0">
              <a:ln w="11430">
                <a:solidFill>
                  <a:srgbClr val="003300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ushType-SemiBold" pitchFamily="2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98" r="98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5536" y="2499742"/>
            <a:ext cx="2236345" cy="246929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1757839"/>
            <a:ext cx="2967058" cy="29670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688" y="3147814"/>
            <a:ext cx="3158480" cy="13550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3724" y="2224917"/>
            <a:ext cx="2209655" cy="225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670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1505</TotalTime>
  <Words>982</Words>
  <Application>Microsoft Office PowerPoint</Application>
  <PresentationFormat>Экран (16:9)</PresentationFormat>
  <Paragraphs>291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Презентация</vt:lpstr>
      <vt:lpstr>Гражданские правоотношения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Демократия</dc:title>
  <dc:creator>User</dc:creator>
  <cp:lastModifiedBy>Алексей</cp:lastModifiedBy>
  <cp:revision>95</cp:revision>
  <dcterms:created xsi:type="dcterms:W3CDTF">2014-12-01T13:43:52Z</dcterms:created>
  <dcterms:modified xsi:type="dcterms:W3CDTF">2019-03-11T12:05:40Z</dcterms:modified>
</cp:coreProperties>
</file>