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jpeg"/>
  <Override PartName="/ppt/media/image18.jpg" ContentType="image/jpeg"/>
  <Override PartName="/ppt/media/image19.jpg" ContentType="image/jpeg"/>
  <Override PartName="/ppt/media/image21.jpg" ContentType="image/jpeg"/>
  <Override PartName="/ppt/media/image28.jpg" ContentType="image/jpeg"/>
  <Override PartName="/ppt/media/image2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4.jpg" ContentType="image/jpeg"/>
  <Override PartName="/ppt/media/image45.jpg" ContentType="image/jpeg"/>
  <Override PartName="/ppt/media/image4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1" r:id="rId16"/>
    <p:sldId id="270" r:id="rId17"/>
    <p:sldId id="273" r:id="rId18"/>
    <p:sldId id="274" r:id="rId19"/>
    <p:sldId id="272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2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3339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6967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85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64381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6133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0005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5109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0676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17597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4270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3155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10034-DF8D-48F0-AB6B-BBD21FEF2A97}" type="datetimeFigureOut">
              <a:rPr lang="ru-RU" smtClean="0"/>
              <a:t>30.12.2013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1071-9178-49EB-B9BB-671A83A88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4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microsoft.com/office/2007/relationships/hdphoto" Target="../media/hdphoto9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12.wdp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1707654"/>
            <a:ext cx="4606280" cy="13339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153E"/>
                </a:solidFill>
              </a:rPr>
              <a:t>Отклоняющееся поведение</a:t>
            </a: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6" y="1092706"/>
            <a:ext cx="3877495" cy="306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326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36362"/>
            <a:ext cx="432048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отклоняющееся поведение</a:t>
            </a:r>
            <a:endParaRPr lang="ru-RU" sz="2800" dirty="0"/>
          </a:p>
        </p:txBody>
      </p:sp>
      <p:sp>
        <p:nvSpPr>
          <p:cNvPr id="4" name="Штриховая стрелка вправо 3"/>
          <p:cNvSpPr/>
          <p:nvPr/>
        </p:nvSpPr>
        <p:spPr>
          <a:xfrm rot="8238795">
            <a:off x="2323935" y="1372300"/>
            <a:ext cx="1067199" cy="370360"/>
          </a:xfrm>
          <a:prstGeom prst="stripedRightArrow">
            <a:avLst>
              <a:gd name="adj1" fmla="val 50000"/>
              <a:gd name="adj2" fmla="val 15182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95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2055374"/>
            <a:ext cx="2232248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позитивное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067694"/>
            <a:ext cx="223224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негативное</a:t>
            </a:r>
            <a:endParaRPr lang="ru-RU" sz="2400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13361205" flipH="1">
            <a:off x="5704666" y="1372302"/>
            <a:ext cx="1067199" cy="370360"/>
          </a:xfrm>
          <a:prstGeom prst="stripedRightArrow">
            <a:avLst>
              <a:gd name="adj1" fmla="val 50000"/>
              <a:gd name="adj2" fmla="val 15182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95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517039"/>
            <a:ext cx="2232248" cy="1644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3648" y="2524710"/>
            <a:ext cx="2232248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не наносит вреда обществу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может привести к социальному прогрессу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77568" y="2529359"/>
            <a:ext cx="2232247" cy="16265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77567" y="2530366"/>
            <a:ext cx="2232248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наносит вред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/>
              <a:t>аморальность, преступления, алкоголизм, наркомания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0562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1151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отклоняющегося поведения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958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Наличие у некоторых людей природной предрасположенности к нарушению социальных норм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360039" cy="3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1656184" cy="2119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6540" r="1380" b="5242"/>
          <a:stretch/>
        </p:blipFill>
        <p:spPr>
          <a:xfrm>
            <a:off x="2627784" y="926362"/>
            <a:ext cx="5207997" cy="36044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6552"/>
            <a:ext cx="2034156" cy="4371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09" y="2823229"/>
            <a:ext cx="1292035" cy="1779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45" y="1131590"/>
            <a:ext cx="2808312" cy="3666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8497"/>
            <a:ext cx="1839385" cy="1618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2" y="1995686"/>
            <a:ext cx="2504355" cy="25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0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03598"/>
            <a:ext cx="2124314" cy="209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63" y="1059582"/>
            <a:ext cx="1539831" cy="1823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555526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«</a:t>
            </a:r>
            <a:r>
              <a:rPr lang="ru-RU" sz="2200" dirty="0" err="1" smtClean="0"/>
              <a:t>диффузники</a:t>
            </a:r>
            <a:r>
              <a:rPr lang="ru-RU" sz="2200" dirty="0" smtClean="0"/>
              <a:t>»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55552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«неоантропы»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159442" y="3147814"/>
            <a:ext cx="2369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«</a:t>
            </a:r>
            <a:r>
              <a:rPr lang="ru-RU" sz="2200" dirty="0" err="1" smtClean="0"/>
              <a:t>суперанималы</a:t>
            </a:r>
            <a:r>
              <a:rPr lang="ru-RU" sz="2200" dirty="0" smtClean="0"/>
              <a:t>»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3075806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«</a:t>
            </a:r>
            <a:r>
              <a:rPr lang="ru-RU" sz="2200" dirty="0" err="1" smtClean="0"/>
              <a:t>суггесторы</a:t>
            </a:r>
            <a:r>
              <a:rPr lang="ru-RU" sz="2200" dirty="0" smtClean="0"/>
              <a:t>»</a:t>
            </a:r>
            <a:endParaRPr lang="ru-RU" sz="2200" dirty="0"/>
          </a:p>
        </p:txBody>
      </p:sp>
      <p:cxnSp>
        <p:nvCxnSpPr>
          <p:cNvPr id="10" name="Прямая со стрелкой 9"/>
          <p:cNvCxnSpPr>
            <a:stCxn id="4" idx="1"/>
            <a:endCxn id="5" idx="2"/>
          </p:cNvCxnSpPr>
          <p:nvPr/>
        </p:nvCxnSpPr>
        <p:spPr>
          <a:xfrm flipH="1" flipV="1">
            <a:off x="3923928" y="986413"/>
            <a:ext cx="821335" cy="985083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1"/>
            <a:endCxn id="8" idx="0"/>
          </p:cNvCxnSpPr>
          <p:nvPr/>
        </p:nvCxnSpPr>
        <p:spPr>
          <a:xfrm flipH="1">
            <a:off x="3923928" y="1971496"/>
            <a:ext cx="821335" cy="1104310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  <a:endCxn id="7" idx="0"/>
          </p:cNvCxnSpPr>
          <p:nvPr/>
        </p:nvCxnSpPr>
        <p:spPr>
          <a:xfrm>
            <a:off x="6285094" y="1971496"/>
            <a:ext cx="1059214" cy="1176318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  <a:endCxn id="6" idx="2"/>
          </p:cNvCxnSpPr>
          <p:nvPr/>
        </p:nvCxnSpPr>
        <p:spPr>
          <a:xfrm flipV="1">
            <a:off x="6285094" y="986413"/>
            <a:ext cx="1059214" cy="985083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2368" y="3939902"/>
            <a:ext cx="153983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хищники</a:t>
            </a:r>
            <a:endParaRPr lang="ru-RU" sz="2400" b="1" dirty="0"/>
          </a:p>
        </p:txBody>
      </p:sp>
      <p:cxnSp>
        <p:nvCxnSpPr>
          <p:cNvPr id="21" name="Прямая со стрелкой 20"/>
          <p:cNvCxnSpPr>
            <a:stCxn id="20" idx="0"/>
            <a:endCxn id="7" idx="2"/>
          </p:cNvCxnSpPr>
          <p:nvPr/>
        </p:nvCxnSpPr>
        <p:spPr>
          <a:xfrm flipV="1">
            <a:off x="5602284" y="3578701"/>
            <a:ext cx="1742024" cy="361201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0" idx="0"/>
            <a:endCxn id="8" idx="2"/>
          </p:cNvCxnSpPr>
          <p:nvPr/>
        </p:nvCxnSpPr>
        <p:spPr>
          <a:xfrm flipH="1" flipV="1">
            <a:off x="3923928" y="3506693"/>
            <a:ext cx="1678356" cy="433209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143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1151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отклоняющегося поведения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958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Наличие у некоторых людей природной предрасположенности к нарушению социальных норм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360039" cy="305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92367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Отклоняющееся поведение – следствие неправильного развития ребёнка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95686"/>
            <a:ext cx="360039" cy="3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97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83518"/>
            <a:ext cx="3312368" cy="2382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83518"/>
            <a:ext cx="2857500" cy="250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14" y="2427734"/>
            <a:ext cx="1306066" cy="2408728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stCxn id="2" idx="2"/>
            <a:endCxn id="4" idx="1"/>
          </p:cNvCxnSpPr>
          <p:nvPr/>
        </p:nvCxnSpPr>
        <p:spPr>
          <a:xfrm>
            <a:off x="2483769" y="2866517"/>
            <a:ext cx="1502245" cy="765581"/>
          </a:xfrm>
          <a:prstGeom prst="straightConnector1">
            <a:avLst/>
          </a:prstGeom>
          <a:ln>
            <a:tailEnd type="arrow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  <a:endCxn id="4" idx="3"/>
          </p:cNvCxnSpPr>
          <p:nvPr/>
        </p:nvCxnSpPr>
        <p:spPr>
          <a:xfrm flipH="1">
            <a:off x="5292080" y="2988593"/>
            <a:ext cx="1572766" cy="643505"/>
          </a:xfrm>
          <a:prstGeom prst="straightConnector1">
            <a:avLst/>
          </a:prstGeom>
          <a:ln>
            <a:tailEnd type="arrow" w="med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179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1151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отклоняющегося поведения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958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Наличие у некоторых людей природной предрасположенности к нарушению социальных норм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360039" cy="305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92367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Отклоняющееся поведение – следствие неправильного развития ребёнка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95686"/>
            <a:ext cx="360039" cy="305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82087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Широкое распространение отклоняющегося поведения связано с кризисными явлениями в обществе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2875934"/>
            <a:ext cx="360039" cy="3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0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55" y="411510"/>
            <a:ext cx="5439290" cy="4320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1510"/>
            <a:ext cx="5040560" cy="4368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49" y="411510"/>
            <a:ext cx="6099502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78" y="377047"/>
            <a:ext cx="4464496" cy="43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14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309"/>
            <a:ext cx="3096344" cy="433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385679"/>
            <a:ext cx="4104456" cy="3117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32" y="1402650"/>
            <a:ext cx="4217159" cy="3083366"/>
          </a:xfrm>
          <a:prstGeom prst="rect">
            <a:avLst/>
          </a:prstGeom>
        </p:spPr>
      </p:pic>
      <p:sp>
        <p:nvSpPr>
          <p:cNvPr id="5" name="Двойная волна 4"/>
          <p:cNvSpPr/>
          <p:nvPr/>
        </p:nvSpPr>
        <p:spPr>
          <a:xfrm>
            <a:off x="5004048" y="404309"/>
            <a:ext cx="2632983" cy="792088"/>
          </a:xfrm>
          <a:prstGeom prst="doubleWav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Book Antiqua" pitchFamily="18" charset="0"/>
              </a:rPr>
              <a:t>Грабь награбленное!</a:t>
            </a:r>
            <a:endParaRPr lang="ru-RU" sz="20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52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11510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отклоняющегося поведения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958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Наличие у некоторых людей природной предрасположенности к нарушению социальных норм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360039" cy="305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92367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Отклоняющееся поведение – следствие неправильного развития ребёнка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95686"/>
            <a:ext cx="360039" cy="305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2820873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Широкое распространение отклоняющегося поведения связано с кризисными явлениями в обществе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2875934"/>
            <a:ext cx="360039" cy="305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372387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Отклоняющееся поведение связано с разрывом между целями и доступными средствами их достижения – </a:t>
            </a:r>
            <a:r>
              <a:rPr lang="ru-RU" sz="2400" b="1" dirty="0" smtClean="0"/>
              <a:t>???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3795886"/>
            <a:ext cx="360039" cy="3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27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47" y="388430"/>
            <a:ext cx="3063506" cy="4366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5423">
            <a:off x="603029" y="472499"/>
            <a:ext cx="2205804" cy="2005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2255040" y="1852374"/>
            <a:ext cx="790575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4585" y="1876314"/>
            <a:ext cx="79057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3518"/>
            <a:ext cx="1858555" cy="1886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28555">
            <a:off x="7276922" y="707724"/>
            <a:ext cx="130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Gabriola" pitchFamily="82" charset="0"/>
              </a:rPr>
              <a:t>Социальные </a:t>
            </a:r>
          </a:p>
          <a:p>
            <a:r>
              <a:rPr lang="ru-RU" sz="2000" b="1" u="sng" dirty="0" smtClean="0">
                <a:latin typeface="Gabriola" pitchFamily="82" charset="0"/>
              </a:rPr>
              <a:t>нормы</a:t>
            </a:r>
            <a:endParaRPr lang="ru-RU" sz="2000" b="1" u="sng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83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43648"/>
            <a:ext cx="2376264" cy="217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34726"/>
            <a:ext cx="2235009" cy="216476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399386" y="2303738"/>
            <a:ext cx="2733544" cy="2231257"/>
            <a:chOff x="3422632" y="2428725"/>
            <a:chExt cx="2857500" cy="240506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632" y="2428725"/>
              <a:ext cx="2857500" cy="2405063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422632" y="2428725"/>
              <a:ext cx="285272" cy="71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3919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10" y="772240"/>
            <a:ext cx="2455580" cy="3599019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683568" y="1491630"/>
            <a:ext cx="2952328" cy="72008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 твердых нравственных убеждений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683568" y="3052823"/>
            <a:ext cx="2952328" cy="72008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хватает жизненного опыта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 flipH="1">
            <a:off x="5580112" y="1491630"/>
            <a:ext cx="2952328" cy="72008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 в семье, отношениях с родителями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 flipH="1">
            <a:off x="5580112" y="3052823"/>
            <a:ext cx="2952328" cy="72008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Влияние компании сверстников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41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9502"/>
            <a:ext cx="5873997" cy="4801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438947"/>
            <a:ext cx="4108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abriola" pitchFamily="82" charset="0"/>
              </a:rPr>
              <a:t>Не ищите лёгких путей, ищите правильный!</a:t>
            </a:r>
            <a:endParaRPr lang="ru-RU" sz="28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21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-4701058"/>
            <a:ext cx="1512168" cy="150496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47348"/>
            <a:ext cx="9108504" cy="20162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39552" y="2931790"/>
            <a:ext cx="3312368" cy="57606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76056" y="3084190"/>
            <a:ext cx="2808312" cy="1791816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94722" y="771550"/>
            <a:ext cx="2609598" cy="1728192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436096" y="2251803"/>
            <a:ext cx="3208203" cy="507404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6021" y="2251803"/>
            <a:ext cx="753658" cy="12314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359">
            <a:off x="578451" y="2752109"/>
            <a:ext cx="2046622" cy="10233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885">
            <a:off x="7130326" y="1702747"/>
            <a:ext cx="975591" cy="7154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3008" flipH="1">
            <a:off x="1247249" y="330981"/>
            <a:ext cx="1428750" cy="10763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62">
            <a:off x="7105567" y="3350449"/>
            <a:ext cx="1025106" cy="10262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51" y="577917"/>
            <a:ext cx="534745" cy="9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97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00154E-7 L 0.23993 -0.0435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-2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24" y="483518"/>
            <a:ext cx="7003752" cy="437154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091276" y="768177"/>
            <a:ext cx="1368152" cy="648072"/>
          </a:xfrm>
          <a:prstGeom prst="wedgeEllipseCallout">
            <a:avLst>
              <a:gd name="adj1" fmla="val 29608"/>
              <a:gd name="adj2" fmla="val 6915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знания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63571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03054"/>
            <a:ext cx="2520281" cy="4356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28048"/>
            <a:ext cx="7227131" cy="42484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19" y="1960012"/>
            <a:ext cx="2116213" cy="317432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856008" y="1245533"/>
            <a:ext cx="1601646" cy="1435881"/>
            <a:chOff x="5796137" y="2215989"/>
            <a:chExt cx="2016223" cy="1719634"/>
          </a:xfrm>
        </p:grpSpPr>
        <p:sp>
          <p:nvSpPr>
            <p:cNvPr id="6" name="Багетная рамка 5"/>
            <p:cNvSpPr/>
            <p:nvPr/>
          </p:nvSpPr>
          <p:spPr>
            <a:xfrm>
              <a:off x="5796137" y="2283718"/>
              <a:ext cx="2016223" cy="1584176"/>
            </a:xfrm>
            <a:prstGeom prst="bevel">
              <a:avLst>
                <a:gd name="adj" fmla="val 5966"/>
              </a:avLst>
            </a:prstGeom>
            <a:blipFill>
              <a:blip r:embed="rId6"/>
              <a:tile tx="0" ty="0" sx="100000" sy="100000" flip="none" algn="tl"/>
            </a:blip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431" y="2215989"/>
              <a:ext cx="1719634" cy="1719634"/>
            </a:xfrm>
            <a:prstGeom prst="rect">
              <a:avLst/>
            </a:prstGeom>
          </p:spPr>
        </p:pic>
      </p:grpSp>
      <p:sp>
        <p:nvSpPr>
          <p:cNvPr id="8" name="Выноска 2 7"/>
          <p:cNvSpPr/>
          <p:nvPr/>
        </p:nvSpPr>
        <p:spPr>
          <a:xfrm rot="20486986">
            <a:off x="514733" y="1492923"/>
            <a:ext cx="1243734" cy="499777"/>
          </a:xfrm>
          <a:prstGeom prst="borderCallout2">
            <a:avLst>
              <a:gd name="adj1" fmla="val 49325"/>
              <a:gd name="adj2" fmla="val -6760"/>
              <a:gd name="adj3" fmla="val 103336"/>
              <a:gd name="adj4" fmla="val -19720"/>
              <a:gd name="adj5" fmla="val 196362"/>
              <a:gd name="adj6" fmla="val 16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Это – я!!!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5164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1151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Отклоняющееся поведение </a:t>
            </a:r>
            <a:r>
              <a:rPr lang="ru-RU" sz="2400" dirty="0" smtClean="0"/>
              <a:t>– действия, не соответствующие официально установленным или фактически сложившимся в данном обществе нормам и стандартам.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80314" y="2340642"/>
            <a:ext cx="2160240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err="1" smtClean="0"/>
              <a:t>Девиантное</a:t>
            </a:r>
            <a:r>
              <a:rPr lang="ru-RU" sz="2600" b="1" dirty="0" smtClean="0"/>
              <a:t> поведение</a:t>
            </a:r>
            <a:endParaRPr lang="ru-RU" sz="2600" b="1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635896" y="2571750"/>
            <a:ext cx="1584176" cy="432048"/>
          </a:xfrm>
          <a:prstGeom prst="stripedRightArrow">
            <a:avLst>
              <a:gd name="adj1" fmla="val 50000"/>
              <a:gd name="adj2" fmla="val 15182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80112" y="2341498"/>
            <a:ext cx="2592288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Отклоняющееся  поведение</a:t>
            </a:r>
            <a:endParaRPr lang="ru-RU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20073" y="3575600"/>
            <a:ext cx="481582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«</a:t>
            </a:r>
            <a:r>
              <a:rPr lang="en-US" sz="2400" i="1" dirty="0" err="1" smtClean="0"/>
              <a:t>deviatio</a:t>
            </a:r>
            <a:r>
              <a:rPr lang="ru-RU" sz="2400" i="1" dirty="0" smtClean="0"/>
              <a:t>» (лат.)</a:t>
            </a:r>
            <a:r>
              <a:rPr lang="en-US" sz="2400" i="1" dirty="0" smtClean="0"/>
              <a:t> - </a:t>
            </a:r>
            <a:r>
              <a:rPr lang="ru-RU" sz="2400" i="1" dirty="0" smtClean="0"/>
              <a:t>отклонение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897021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9" y="244962"/>
            <a:ext cx="1621448" cy="18227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8" y="2427733"/>
            <a:ext cx="2686730" cy="2265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74" y="0"/>
            <a:ext cx="5832618" cy="51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21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90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85" b="23782"/>
          <a:stretch/>
        </p:blipFill>
        <p:spPr>
          <a:xfrm>
            <a:off x="611560" y="339502"/>
            <a:ext cx="3647710" cy="1949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7734"/>
            <a:ext cx="2304256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5"/>
          <a:stretch/>
        </p:blipFill>
        <p:spPr>
          <a:xfrm>
            <a:off x="5220072" y="339502"/>
            <a:ext cx="3270299" cy="2149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5" y="2578822"/>
            <a:ext cx="1552792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65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229</Words>
  <Application>Microsoft Office PowerPoint</Application>
  <PresentationFormat>Экран (16:9)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Отклоняющееся поведение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Отклоняющееся поведение</dc:title>
  <dc:creator>user</dc:creator>
  <cp:lastModifiedBy>user</cp:lastModifiedBy>
  <cp:revision>29</cp:revision>
  <dcterms:created xsi:type="dcterms:W3CDTF">2013-12-27T11:46:32Z</dcterms:created>
  <dcterms:modified xsi:type="dcterms:W3CDTF">2013-12-30T13:27:31Z</dcterms:modified>
</cp:coreProperties>
</file>