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62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6" r:id="rId11"/>
    <p:sldId id="265" r:id="rId12"/>
    <p:sldId id="267" r:id="rId13"/>
    <p:sldId id="268" r:id="rId14"/>
    <p:sldId id="270" r:id="rId15"/>
    <p:sldId id="271" r:id="rId16"/>
    <p:sldId id="269" r:id="rId17"/>
    <p:sldId id="272" r:id="rId18"/>
    <p:sldId id="273" r:id="rId19"/>
    <p:sldId id="274" r:id="rId20"/>
    <p:sldId id="276" r:id="rId21"/>
    <p:sldId id="275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00163D"/>
    <a:srgbClr val="DDDDDD"/>
    <a:srgbClr val="99CCFF"/>
    <a:srgbClr val="66CC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60" d="100"/>
          <a:sy n="60" d="100"/>
        </p:scale>
        <p:origin x="-2088" y="-91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dLbl>
              <c:idx val="2"/>
              <c:layout>
                <c:manualLayout>
                  <c:x val="-1.9075910224264921E-2"/>
                  <c:y val="2.488837314333006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6.3749518857672462E-3"/>
                  <c:y val="-6.7540184635992359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25400" cap="flat" cmpd="sng" algn="ctr">
                  <a:solidFill>
                    <a:schemeClr val="dk1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c:spPr>
            </c:leaderLines>
          </c:dLbls>
          <c:cat>
            <c:strRef>
              <c:f>Лист1!$A$2:$A$9</c:f>
              <c:strCache>
                <c:ptCount val="8"/>
                <c:pt idx="0">
                  <c:v>Русские</c:v>
                </c:pt>
                <c:pt idx="1">
                  <c:v>Татары</c:v>
                </c:pt>
                <c:pt idx="2">
                  <c:v>Украинцы</c:v>
                </c:pt>
                <c:pt idx="3">
                  <c:v>Башкиры</c:v>
                </c:pt>
                <c:pt idx="4">
                  <c:v>Чуваши</c:v>
                </c:pt>
                <c:pt idx="5">
                  <c:v>Чеченцы</c:v>
                </c:pt>
                <c:pt idx="6">
                  <c:v>Другие (менее 1% от всего населения)</c:v>
                </c:pt>
                <c:pt idx="7">
                  <c:v>Не указали национальность</c:v>
                </c:pt>
              </c:strCache>
            </c:strRef>
          </c:cat>
          <c:val>
            <c:numRef>
              <c:f>Лист1!$B$2:$B$9</c:f>
              <c:numCache>
                <c:formatCode>0.00%</c:formatCode>
                <c:ptCount val="8"/>
                <c:pt idx="0">
                  <c:v>0.77710000000000001</c:v>
                </c:pt>
                <c:pt idx="1">
                  <c:v>3.7199999999999997E-2</c:v>
                </c:pt>
                <c:pt idx="2">
                  <c:v>1.35E-2</c:v>
                </c:pt>
                <c:pt idx="3">
                  <c:v>1.11E-2</c:v>
                </c:pt>
                <c:pt idx="4">
                  <c:v>1.14E-2</c:v>
                </c:pt>
                <c:pt idx="5">
                  <c:v>0.01</c:v>
                </c:pt>
                <c:pt idx="6">
                  <c:v>0.1003</c:v>
                </c:pt>
                <c:pt idx="7">
                  <c:v>3.9399999999999998E-2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1870570179411721"/>
          <c:y val="0.13015014790664095"/>
          <c:w val="0.35775906659642065"/>
          <c:h val="0.71284211788743834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C6F504-F400-4302-9D04-B8287C7BA126}" type="datetimeFigureOut">
              <a:rPr lang="ru-RU" smtClean="0"/>
              <a:t>25.07.2018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2462DC-1CB3-4E8C-A6F6-7735CB46F3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694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462DC-1CB3-4E8C-A6F6-7735CB46F3FF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502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462DC-1CB3-4E8C-A6F6-7735CB46F3FF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502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CC428-FA30-4EAE-845A-B69BBA704E33}" type="datetimeFigureOut">
              <a:rPr lang="ru-RU" smtClean="0"/>
              <a:t>25.07.2018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B711A-675A-4A68-9686-AF211AD74D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94835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CC428-FA30-4EAE-845A-B69BBA704E33}" type="datetimeFigureOut">
              <a:rPr lang="ru-RU" smtClean="0"/>
              <a:t>25.07.2018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B711A-675A-4A68-9686-AF211AD74D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72454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CC428-FA30-4EAE-845A-B69BBA704E33}" type="datetimeFigureOut">
              <a:rPr lang="ru-RU" smtClean="0"/>
              <a:t>25.07.2018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B711A-675A-4A68-9686-AF211AD74D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31411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CC428-FA30-4EAE-845A-B69BBA704E33}" type="datetimeFigureOut">
              <a:rPr lang="ru-RU" smtClean="0"/>
              <a:t>25.07.2018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B711A-675A-4A68-9686-AF211AD74D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23346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CC428-FA30-4EAE-845A-B69BBA704E33}" type="datetimeFigureOut">
              <a:rPr lang="ru-RU" smtClean="0"/>
              <a:t>25.07.2018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B711A-675A-4A68-9686-AF211AD74D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241628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CC428-FA30-4EAE-845A-B69BBA704E33}" type="datetimeFigureOut">
              <a:rPr lang="ru-RU" smtClean="0"/>
              <a:t>25.07.2018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B711A-675A-4A68-9686-AF211AD74D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67780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CC428-FA30-4EAE-845A-B69BBA704E33}" type="datetimeFigureOut">
              <a:rPr lang="ru-RU" smtClean="0"/>
              <a:t>25.07.2018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B711A-675A-4A68-9686-AF211AD74D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327583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CC428-FA30-4EAE-845A-B69BBA704E33}" type="datetimeFigureOut">
              <a:rPr lang="ru-RU" smtClean="0"/>
              <a:t>25.07.2018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B711A-675A-4A68-9686-AF211AD74D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65982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CC428-FA30-4EAE-845A-B69BBA704E33}" type="datetimeFigureOut">
              <a:rPr lang="ru-RU" smtClean="0"/>
              <a:t>25.07.2018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B711A-675A-4A68-9686-AF211AD74D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35740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CC428-FA30-4EAE-845A-B69BBA704E33}" type="datetimeFigureOut">
              <a:rPr lang="ru-RU" smtClean="0"/>
              <a:t>25.07.2018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B711A-675A-4A68-9686-AF211AD74D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83367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CC428-FA30-4EAE-845A-B69BBA704E33}" type="datetimeFigureOut">
              <a:rPr lang="ru-RU" smtClean="0"/>
              <a:t>25.07.2018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B711A-675A-4A68-9686-AF211AD74D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82749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CC428-FA30-4EAE-845A-B69BBA704E33}" type="datetimeFigureOut">
              <a:rPr lang="ru-RU" smtClean="0"/>
              <a:t>25.07.2018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B711A-675A-4A68-9686-AF211AD74D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256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microsoft.com/office/2007/relationships/hdphoto" Target="../media/hdphoto1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4.jpg"/><Relationship Id="rId4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13.wdp"/><Relationship Id="rId7" Type="http://schemas.microsoft.com/office/2007/relationships/hdphoto" Target="../media/hdphoto1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microsoft.com/office/2007/relationships/hdphoto" Target="../media/hdphoto14.wdp"/><Relationship Id="rId4" Type="http://schemas.openxmlformats.org/officeDocument/2006/relationships/image" Target="../media/image26.jpeg"/><Relationship Id="rId9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microsoft.com/office/2007/relationships/hdphoto" Target="../media/hdphoto17.wdp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7" Type="http://schemas.openxmlformats.org/officeDocument/2006/relationships/image" Target="../media/image39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microsoft.com/office/2007/relationships/hdphoto" Target="../media/hdphoto20.wdp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7.jpeg"/><Relationship Id="rId7" Type="http://schemas.openxmlformats.org/officeDocument/2006/relationships/image" Target="../media/image50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g"/><Relationship Id="rId4" Type="http://schemas.microsoft.com/office/2007/relationships/hdphoto" Target="../media/hdphoto22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microsoft.com/office/2007/relationships/hdphoto" Target="../media/hdphoto25.wdp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7.jpg"/><Relationship Id="rId7" Type="http://schemas.microsoft.com/office/2007/relationships/hdphoto" Target="../media/hdphoto6.wdp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microsoft.com/office/2007/relationships/hdphoto" Target="../media/hdphoto5.wdp"/><Relationship Id="rId10" Type="http://schemas.openxmlformats.org/officeDocument/2006/relationships/image" Target="../media/image11.jpg"/><Relationship Id="rId4" Type="http://schemas.openxmlformats.org/officeDocument/2006/relationships/image" Target="../media/image8.jpeg"/><Relationship Id="rId9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23962" y="1760825"/>
            <a:ext cx="729607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0">
                  <a:solidFill>
                    <a:srgbClr val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Межнациональные</a:t>
            </a:r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54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отношения</a:t>
            </a:r>
            <a:endParaRPr lang="ru-RU" sz="5400" b="1" dirty="0">
              <a:ln w="19050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11913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320338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163D"/>
                </a:solidFill>
              </a:rPr>
              <a:t>Исторические формы этноса</a:t>
            </a:r>
            <a:endParaRPr lang="ru-RU" sz="2800" b="1" dirty="0">
              <a:solidFill>
                <a:srgbClr val="00163D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7" t="1297" r="1693" b="21667"/>
          <a:stretch/>
        </p:blipFill>
        <p:spPr>
          <a:xfrm>
            <a:off x="323528" y="1068253"/>
            <a:ext cx="4176463" cy="36439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16016" y="1068254"/>
            <a:ext cx="424847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163D"/>
                </a:solidFill>
              </a:rPr>
              <a:t>Народность</a:t>
            </a:r>
            <a:r>
              <a:rPr lang="ru-RU" sz="2200" dirty="0" smtClean="0">
                <a:solidFill>
                  <a:srgbClr val="00163D"/>
                </a:solidFill>
              </a:rPr>
              <a:t> </a:t>
            </a:r>
            <a:r>
              <a:rPr lang="ru-RU" sz="2200" dirty="0" smtClean="0"/>
              <a:t>– большая группа людей, которую объединяет общая территория проживания, язык, хозяйственная и культурная жизнь, психический склад. 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9170081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320338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163D"/>
                </a:solidFill>
              </a:rPr>
              <a:t>Исторические формы этноса</a:t>
            </a:r>
            <a:endParaRPr lang="ru-RU" sz="2800" b="1" dirty="0">
              <a:solidFill>
                <a:srgbClr val="00163D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8"/>
          <a:stretch/>
        </p:blipFill>
        <p:spPr>
          <a:xfrm>
            <a:off x="467544" y="1059582"/>
            <a:ext cx="3968616" cy="36724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16016" y="1059582"/>
            <a:ext cx="42484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163D"/>
                </a:solidFill>
              </a:rPr>
              <a:t>Нация </a:t>
            </a:r>
            <a:r>
              <a:rPr lang="ru-RU" sz="2200" dirty="0" smtClean="0"/>
              <a:t>– общность людей, для которой характерно культурное, хозяйственное и политическое единство.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42769268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95486"/>
            <a:ext cx="1013489" cy="10851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39502"/>
            <a:ext cx="1007245" cy="10900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88" y="1168226"/>
            <a:ext cx="1034251" cy="11407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71" b="17516"/>
          <a:stretch/>
        </p:blipFill>
        <p:spPr>
          <a:xfrm>
            <a:off x="3730682" y="738038"/>
            <a:ext cx="887326" cy="1194445"/>
          </a:xfrm>
          <a:prstGeom prst="rect">
            <a:avLst/>
          </a:prstGeom>
        </p:spPr>
      </p:pic>
      <p:sp>
        <p:nvSpPr>
          <p:cNvPr id="7" name="Выноска 2 6"/>
          <p:cNvSpPr/>
          <p:nvPr/>
        </p:nvSpPr>
        <p:spPr>
          <a:xfrm>
            <a:off x="7020272" y="1443657"/>
            <a:ext cx="1872208" cy="492646"/>
          </a:xfrm>
          <a:prstGeom prst="borderCallout2">
            <a:avLst>
              <a:gd name="adj1" fmla="val -2518"/>
              <a:gd name="adj2" fmla="val 47122"/>
              <a:gd name="adj3" fmla="val -101123"/>
              <a:gd name="adj4" fmla="val 69822"/>
              <a:gd name="adj5" fmla="val -98245"/>
              <a:gd name="adj6" fmla="val 33208"/>
            </a:avLst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Я - русский</a:t>
            </a:r>
            <a:endParaRPr lang="ru-RU" sz="2400" b="1" dirty="0"/>
          </a:p>
        </p:txBody>
      </p:sp>
      <p:sp>
        <p:nvSpPr>
          <p:cNvPr id="8" name="Выноска 2 7"/>
          <p:cNvSpPr/>
          <p:nvPr/>
        </p:nvSpPr>
        <p:spPr>
          <a:xfrm>
            <a:off x="4932040" y="1683183"/>
            <a:ext cx="1872208" cy="492646"/>
          </a:xfrm>
          <a:prstGeom prst="borderCallout2">
            <a:avLst>
              <a:gd name="adj1" fmla="val -2518"/>
              <a:gd name="adj2" fmla="val 47122"/>
              <a:gd name="adj3" fmla="val -66321"/>
              <a:gd name="adj4" fmla="val 85085"/>
              <a:gd name="adj5" fmla="val -98245"/>
              <a:gd name="adj6" fmla="val 66277"/>
            </a:avLst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Я - татарин</a:t>
            </a:r>
            <a:endParaRPr lang="ru-RU" sz="2400" b="1" dirty="0"/>
          </a:p>
        </p:txBody>
      </p:sp>
      <p:sp>
        <p:nvSpPr>
          <p:cNvPr id="9" name="Выноска 2 8"/>
          <p:cNvSpPr/>
          <p:nvPr/>
        </p:nvSpPr>
        <p:spPr>
          <a:xfrm>
            <a:off x="796995" y="2427734"/>
            <a:ext cx="2592288" cy="492646"/>
          </a:xfrm>
          <a:prstGeom prst="borderCallout2">
            <a:avLst>
              <a:gd name="adj1" fmla="val -2518"/>
              <a:gd name="adj2" fmla="val 47122"/>
              <a:gd name="adj3" fmla="val -52787"/>
              <a:gd name="adj4" fmla="val 69087"/>
              <a:gd name="adj5" fmla="val -102111"/>
              <a:gd name="adj6" fmla="val 45334"/>
            </a:avLst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Я - американец</a:t>
            </a:r>
            <a:endParaRPr lang="ru-RU" sz="2400" b="1" dirty="0"/>
          </a:p>
        </p:txBody>
      </p:sp>
      <p:sp>
        <p:nvSpPr>
          <p:cNvPr id="10" name="Выноска 2 9"/>
          <p:cNvSpPr/>
          <p:nvPr/>
        </p:nvSpPr>
        <p:spPr>
          <a:xfrm>
            <a:off x="1763688" y="491715"/>
            <a:ext cx="1872208" cy="492646"/>
          </a:xfrm>
          <a:prstGeom prst="borderCallout2">
            <a:avLst>
              <a:gd name="adj1" fmla="val 101887"/>
              <a:gd name="adj2" fmla="val 48648"/>
              <a:gd name="adj3" fmla="val 229495"/>
              <a:gd name="adj4" fmla="val 67787"/>
              <a:gd name="adj5" fmla="val 228506"/>
              <a:gd name="adj6" fmla="val 109522"/>
            </a:avLst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Я - француз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2832449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722189"/>
            <a:ext cx="2448272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b="1" dirty="0" smtClean="0"/>
              <a:t>этническая принадлежность</a:t>
            </a:r>
            <a:endParaRPr lang="ru-RU" sz="2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192" y="1791072"/>
            <a:ext cx="990600" cy="14287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1600" y="3458493"/>
            <a:ext cx="2448272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b="1" dirty="0" smtClean="0"/>
              <a:t>определяется происхождением</a:t>
            </a:r>
            <a:endParaRPr lang="ru-RU" sz="2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724128" y="722189"/>
            <a:ext cx="2448272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b="1" dirty="0" smtClean="0"/>
              <a:t>национальная принадлежность</a:t>
            </a:r>
            <a:endParaRPr lang="ru-RU" sz="2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724128" y="3458493"/>
            <a:ext cx="2448272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smtClean="0"/>
              <a:t>???</a:t>
            </a:r>
            <a:endParaRPr lang="ru-RU" sz="44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736" y="1781919"/>
            <a:ext cx="99060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3760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77" y="259841"/>
            <a:ext cx="3844375" cy="46238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88"/>
          <a:stretch/>
        </p:blipFill>
        <p:spPr>
          <a:xfrm>
            <a:off x="7052931" y="523874"/>
            <a:ext cx="1551517" cy="18287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4"/>
          <a:stretch/>
        </p:blipFill>
        <p:spPr>
          <a:xfrm>
            <a:off x="7052931" y="2575942"/>
            <a:ext cx="1551517" cy="18341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59081">
            <a:off x="5141916" y="648011"/>
            <a:ext cx="955403" cy="27139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20335650">
            <a:off x="4117487" y="858625"/>
            <a:ext cx="2883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Абрам Ганнибал – прадед, сын эфиопского князя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40919" flipV="1">
            <a:off x="5172478" y="1780923"/>
            <a:ext cx="955403" cy="27139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264350" flipH="1">
            <a:off x="4267578" y="3644666"/>
            <a:ext cx="2883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Христина </a:t>
            </a:r>
            <a:r>
              <a:rPr lang="ru-RU" dirty="0" err="1" smtClean="0"/>
              <a:t>Шеберг</a:t>
            </a:r>
            <a:r>
              <a:rPr lang="ru-RU" dirty="0" smtClean="0"/>
              <a:t> – прабабка, немка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54437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179" y="613073"/>
            <a:ext cx="1331261" cy="1827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9" descr="Мать Даля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179" y="2698241"/>
            <a:ext cx="1331261" cy="1787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61316"/>
            <a:ext cx="3600400" cy="42208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59081">
            <a:off x="5100470" y="611600"/>
            <a:ext cx="955403" cy="27139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40919" flipV="1">
            <a:off x="5104351" y="1806819"/>
            <a:ext cx="955403" cy="27139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20335650">
            <a:off x="4015700" y="852503"/>
            <a:ext cx="2883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Иван Матвеевич Даль – обрусевший датчанин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 rot="1264350" flipH="1">
            <a:off x="3738862" y="3527099"/>
            <a:ext cx="3498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Мария Христофоровна </a:t>
            </a:r>
            <a:r>
              <a:rPr lang="ru-RU" dirty="0" err="1" smtClean="0"/>
              <a:t>Фрейтаг</a:t>
            </a:r>
            <a:r>
              <a:rPr lang="ru-RU" dirty="0" smtClean="0"/>
              <a:t>, из семьи французских гугенотов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78744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722189"/>
            <a:ext cx="2448272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b="1" dirty="0" smtClean="0"/>
              <a:t>этническая принадлежность</a:t>
            </a:r>
            <a:endParaRPr lang="ru-RU" sz="2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192" y="1791072"/>
            <a:ext cx="990600" cy="14287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1600" y="3458493"/>
            <a:ext cx="2448272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b="1" dirty="0" smtClean="0"/>
              <a:t>определяется происхождением</a:t>
            </a:r>
            <a:endParaRPr lang="ru-RU" sz="2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724128" y="722189"/>
            <a:ext cx="2448272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b="1" dirty="0" smtClean="0"/>
              <a:t>национальная принадлежность</a:t>
            </a:r>
            <a:endParaRPr lang="ru-RU" sz="2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724128" y="3458493"/>
            <a:ext cx="2448272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b="1" dirty="0" smtClean="0"/>
              <a:t>определяется самосознанием</a:t>
            </a:r>
            <a:endParaRPr lang="ru-RU" sz="22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736" y="1781919"/>
            <a:ext cx="990600" cy="14287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24128" y="3458493"/>
            <a:ext cx="2448272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smtClean="0"/>
              <a:t>???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12540795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25" y="347662"/>
            <a:ext cx="6762750" cy="44481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47662"/>
            <a:ext cx="4847804" cy="42937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"/>
          <a:stretch/>
        </p:blipFill>
        <p:spPr>
          <a:xfrm>
            <a:off x="282743" y="1072"/>
            <a:ext cx="8665243" cy="514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716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3" presetClass="exit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3" presetClass="exit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9502"/>
            <a:ext cx="5421270" cy="46039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39502"/>
            <a:ext cx="3329547" cy="20882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1"/>
          <a:stretch/>
        </p:blipFill>
        <p:spPr>
          <a:xfrm>
            <a:off x="1051559" y="1"/>
            <a:ext cx="716323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0402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3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411510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163D"/>
                </a:solidFill>
              </a:rPr>
              <a:t>Шовинизм</a:t>
            </a:r>
            <a:r>
              <a:rPr lang="ru-RU" sz="2200" dirty="0" smtClean="0">
                <a:solidFill>
                  <a:srgbClr val="00163D"/>
                </a:solidFill>
              </a:rPr>
              <a:t> </a:t>
            </a:r>
            <a:r>
              <a:rPr lang="ru-RU" sz="2200" dirty="0" smtClean="0"/>
              <a:t>– крайне агрессивная форма национализма, убеждение в превосходстве своей нации, стремление к захвату чужих территорий.</a:t>
            </a:r>
            <a:endParaRPr lang="ru-RU" sz="2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25446"/>
            <a:ext cx="5760640" cy="36258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301494"/>
            <a:ext cx="2808312" cy="326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7748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64288" cy="5153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36296" y="1419620"/>
            <a:ext cx="1728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этнические группы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237015" y="2643758"/>
            <a:ext cx="1728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3 – 5 </a:t>
            </a:r>
          </a:p>
          <a:p>
            <a:pPr algn="ctr"/>
            <a:r>
              <a:rPr lang="ru-RU" sz="2400" b="1" dirty="0" smtClean="0"/>
              <a:t>тысяч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7228751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411510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163D"/>
                </a:solidFill>
              </a:rPr>
              <a:t>Шовинизм</a:t>
            </a:r>
            <a:r>
              <a:rPr lang="ru-RU" sz="2200" dirty="0" smtClean="0">
                <a:solidFill>
                  <a:srgbClr val="00163D"/>
                </a:solidFill>
              </a:rPr>
              <a:t> </a:t>
            </a:r>
            <a:r>
              <a:rPr lang="ru-RU" sz="2200" dirty="0" smtClean="0"/>
              <a:t>– крайне агрессивная форма национализма, убеждение в превосходстве своей нации, стремление к захвату чужих территорий.</a:t>
            </a:r>
            <a:endParaRPr lang="ru-RU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1275606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163D"/>
                </a:solidFill>
              </a:rPr>
              <a:t>Геноцид </a:t>
            </a:r>
            <a:r>
              <a:rPr lang="ru-RU" sz="2200" dirty="0" smtClean="0"/>
              <a:t>– физическое истребление групп населения по расовому,</a:t>
            </a:r>
          </a:p>
          <a:p>
            <a:r>
              <a:rPr lang="ru-RU" sz="2200" dirty="0" smtClean="0"/>
              <a:t>национальному или религиозному признаку. 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9609529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0152" y="400614"/>
            <a:ext cx="2706988" cy="33123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0614"/>
            <a:ext cx="4669110" cy="43422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52" y="400614"/>
            <a:ext cx="5210726" cy="43422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52" y="374720"/>
            <a:ext cx="5395412" cy="435775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20408086">
            <a:off x="-76767" y="831790"/>
            <a:ext cx="508426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i="1" spc="50" dirty="0" smtClean="0">
                <a:ln w="3810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Убивайте всех! </a:t>
            </a:r>
          </a:p>
          <a:p>
            <a:pPr algn="ctr"/>
            <a:r>
              <a:rPr lang="ru-RU" sz="3200" b="1" i="1" spc="50" dirty="0" smtClean="0">
                <a:ln w="3810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Господь отделит своих.</a:t>
            </a:r>
            <a:endParaRPr lang="ru-RU" sz="3200" b="1" i="1" spc="50" dirty="0">
              <a:ln w="3810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59216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5321" cy="20882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951" y="411510"/>
            <a:ext cx="5861081" cy="44644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778" y="497588"/>
            <a:ext cx="6066674" cy="42202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403" y="556477"/>
            <a:ext cx="6066674" cy="40305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8" t="4259" r="3751" b="11481"/>
          <a:stretch/>
        </p:blipFill>
        <p:spPr>
          <a:xfrm>
            <a:off x="2915816" y="29199"/>
            <a:ext cx="3816424" cy="509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2907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xit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3" presetClass="exit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50" y="0"/>
            <a:ext cx="7596865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40"/>
          <a:stretch/>
        </p:blipFill>
        <p:spPr>
          <a:xfrm>
            <a:off x="0" y="0"/>
            <a:ext cx="1657733" cy="23557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31299" y="1620837"/>
            <a:ext cx="2664296" cy="46166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260 концлагерей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231299" y="2234902"/>
            <a:ext cx="2664296" cy="46166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170 гетто</a:t>
            </a:r>
            <a:endParaRPr lang="ru-RU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231299" y="2931790"/>
            <a:ext cx="2664296" cy="46166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2,5 млн. погибших</a:t>
            </a:r>
            <a:endParaRPr lang="ru-RU" sz="24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0" b="15926"/>
          <a:stretch/>
        </p:blipFill>
        <p:spPr>
          <a:xfrm>
            <a:off x="-15205" y="18688"/>
            <a:ext cx="9159205" cy="513338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871" y="430967"/>
            <a:ext cx="6358621" cy="428156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59" y="430967"/>
            <a:ext cx="4777844" cy="424431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136" y="458231"/>
            <a:ext cx="6480720" cy="425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9387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3" presetClass="exit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23" presetClass="exit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5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74" y="493787"/>
            <a:ext cx="4155926" cy="4155926"/>
          </a:xfrm>
          <a:prstGeom prst="rect">
            <a:avLst/>
          </a:prstGeom>
        </p:spPr>
      </p:pic>
      <p:sp>
        <p:nvSpPr>
          <p:cNvPr id="4" name="Выноска 2 3"/>
          <p:cNvSpPr/>
          <p:nvPr/>
        </p:nvSpPr>
        <p:spPr>
          <a:xfrm>
            <a:off x="1259631" y="2705658"/>
            <a:ext cx="1234405" cy="504056"/>
          </a:xfrm>
          <a:prstGeom prst="borderCallout2">
            <a:avLst>
              <a:gd name="adj1" fmla="val 50875"/>
              <a:gd name="adj2" fmla="val 103553"/>
              <a:gd name="adj3" fmla="val 73551"/>
              <a:gd name="adj4" fmla="val 147690"/>
              <a:gd name="adj5" fmla="val -881"/>
              <a:gd name="adj6" fmla="val 137752"/>
            </a:avLst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Mistral" pitchFamily="66" charset="0"/>
              </a:rPr>
              <a:t>РУАНДА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22170"/>
            <a:ext cx="6273411" cy="42991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54" y="325768"/>
            <a:ext cx="7243291" cy="44919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1760" y="2427734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Mistral" pitchFamily="66" charset="0"/>
              </a:rPr>
              <a:t>1994 г.</a:t>
            </a:r>
            <a:endParaRPr lang="ru-RU" sz="2400" b="1" dirty="0"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5633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3" presetClass="exit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" grpId="0"/>
      <p:bldP spid="3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411510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163D"/>
                </a:solidFill>
              </a:rPr>
              <a:t>Шовинизм</a:t>
            </a:r>
            <a:r>
              <a:rPr lang="ru-RU" sz="2200" dirty="0" smtClean="0">
                <a:solidFill>
                  <a:srgbClr val="00163D"/>
                </a:solidFill>
              </a:rPr>
              <a:t> </a:t>
            </a:r>
            <a:r>
              <a:rPr lang="ru-RU" sz="2200" dirty="0" smtClean="0"/>
              <a:t>– крайне агрессивная форма национализма, убеждение в превосходстве своей нации, стремление к захвату чужих территорий.</a:t>
            </a:r>
            <a:endParaRPr lang="ru-RU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1275606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163D"/>
                </a:solidFill>
              </a:rPr>
              <a:t>Геноцид </a:t>
            </a:r>
            <a:r>
              <a:rPr lang="ru-RU" sz="2200" dirty="0" smtClean="0"/>
              <a:t>– физическое истребление групп населения по расовому,</a:t>
            </a:r>
          </a:p>
          <a:p>
            <a:r>
              <a:rPr lang="ru-RU" sz="2200" dirty="0" smtClean="0"/>
              <a:t>национальному или религиозному признаку. </a:t>
            </a:r>
            <a:endParaRPr lang="ru-RU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2211710"/>
            <a:ext cx="86409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Причины межнациональных конфликтов</a:t>
            </a:r>
            <a:r>
              <a:rPr lang="ru-RU" sz="2200" dirty="0" smtClean="0"/>
              <a:t>:</a:t>
            </a:r>
          </a:p>
          <a:p>
            <a:pPr marL="342900" indent="-342900">
              <a:buBlip>
                <a:blip r:embed="rId3"/>
              </a:buBlip>
            </a:pPr>
            <a:r>
              <a:rPr lang="ru-RU" sz="2200" u="sng" dirty="0" smtClean="0"/>
              <a:t>территориальные</a:t>
            </a:r>
            <a:r>
              <a:rPr lang="ru-RU" sz="2200" dirty="0" smtClean="0"/>
              <a:t>: борьба за «спорные» территории, за создание независимого государства;</a:t>
            </a:r>
          </a:p>
          <a:p>
            <a:endParaRPr lang="ru-RU" sz="400" dirty="0" smtClean="0"/>
          </a:p>
          <a:p>
            <a:pPr marL="342900" indent="-342900">
              <a:buBlip>
                <a:blip r:embed="rId3"/>
              </a:buBlip>
            </a:pPr>
            <a:r>
              <a:rPr lang="ru-RU" sz="2200" u="sng" dirty="0" smtClean="0"/>
              <a:t>экономические</a:t>
            </a:r>
            <a:r>
              <a:rPr lang="ru-RU" sz="2200" dirty="0" smtClean="0"/>
              <a:t>: борьба за ресурсы;</a:t>
            </a:r>
          </a:p>
          <a:p>
            <a:endParaRPr lang="ru-RU" sz="400" dirty="0" smtClean="0"/>
          </a:p>
          <a:p>
            <a:pPr marL="342900" indent="-342900">
              <a:buBlip>
                <a:blip r:embed="rId3"/>
              </a:buBlip>
            </a:pPr>
            <a:r>
              <a:rPr lang="ru-RU" sz="2200" u="sng" dirty="0" smtClean="0"/>
              <a:t>социальные</a:t>
            </a:r>
            <a:r>
              <a:rPr lang="ru-RU" sz="2200" dirty="0" smtClean="0"/>
              <a:t>: борьба за равноправие;</a:t>
            </a:r>
          </a:p>
          <a:p>
            <a:endParaRPr lang="ru-RU" sz="400" dirty="0" smtClean="0"/>
          </a:p>
          <a:p>
            <a:pPr marL="342900" indent="-342900">
              <a:buBlip>
                <a:blip r:embed="rId3"/>
              </a:buBlip>
            </a:pPr>
            <a:r>
              <a:rPr lang="ru-RU" sz="2200" u="sng" dirty="0" smtClean="0"/>
              <a:t>культурно-языковые</a:t>
            </a:r>
            <a:r>
              <a:rPr lang="ru-RU" sz="2200" dirty="0" smtClean="0"/>
              <a:t>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5776582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411510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163D"/>
                </a:solidFill>
              </a:rPr>
              <a:t>Национальная политика РФ</a:t>
            </a:r>
            <a:endParaRPr lang="ru-RU" sz="2800" b="1" dirty="0">
              <a:solidFill>
                <a:srgbClr val="00163D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1059582"/>
            <a:ext cx="8352928" cy="76944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/>
              <a:t>Главная задача</a:t>
            </a:r>
            <a:r>
              <a:rPr lang="ru-RU" sz="2200" dirty="0" smtClean="0"/>
              <a:t>: </a:t>
            </a:r>
          </a:p>
          <a:p>
            <a:pPr marL="342900" indent="-342900">
              <a:buBlip>
                <a:blip r:embed="rId2"/>
              </a:buBlip>
            </a:pPr>
            <a:r>
              <a:rPr lang="ru-RU" sz="2200" dirty="0" smtClean="0"/>
              <a:t>согласование интересов всех проживающих в стране народов.</a:t>
            </a:r>
            <a:endParaRPr lang="ru-RU" sz="2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10420" y="1829023"/>
            <a:ext cx="8352928" cy="256635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95536" y="1840835"/>
            <a:ext cx="8352928" cy="2554545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/>
              <a:t>Основные принципы:</a:t>
            </a:r>
          </a:p>
          <a:p>
            <a:pPr marL="285750" indent="-285750">
              <a:buBlip>
                <a:blip r:embed="rId2"/>
              </a:buBlip>
            </a:pPr>
            <a:r>
              <a:rPr lang="ru-RU" sz="2000" dirty="0" smtClean="0"/>
              <a:t>равенство прав и свобод человека, независимо от его национальности;</a:t>
            </a:r>
          </a:p>
          <a:p>
            <a:pPr marL="285750" indent="-285750">
              <a:buBlip>
                <a:blip r:embed="rId2"/>
              </a:buBlip>
            </a:pPr>
            <a:r>
              <a:rPr lang="ru-RU" sz="2000" dirty="0" smtClean="0"/>
              <a:t>право гражданина определять свою национальную принадлежность;</a:t>
            </a:r>
          </a:p>
          <a:p>
            <a:pPr marL="285750" indent="-285750">
              <a:buBlip>
                <a:blip r:embed="rId2"/>
              </a:buBlip>
            </a:pPr>
            <a:r>
              <a:rPr lang="ru-RU" sz="2000" dirty="0" smtClean="0"/>
              <a:t>равноправие всех субъектов Российской Федерации;</a:t>
            </a:r>
          </a:p>
          <a:p>
            <a:pPr marL="285750" indent="-285750">
              <a:buBlip>
                <a:blip r:embed="rId2"/>
              </a:buBlip>
            </a:pPr>
            <a:r>
              <a:rPr lang="ru-RU" sz="2000" dirty="0" smtClean="0"/>
              <a:t>гарантия прав коренных малых народов;</a:t>
            </a:r>
          </a:p>
          <a:p>
            <a:pPr marL="285750" indent="-285750">
              <a:buBlip>
                <a:blip r:embed="rId2"/>
              </a:buBlip>
            </a:pPr>
            <a:r>
              <a:rPr lang="ru-RU" sz="2000" dirty="0" smtClean="0"/>
              <a:t>содействие развитию национальных культур и языков народов </a:t>
            </a:r>
            <a:r>
              <a:rPr lang="ru-RU" sz="2000" dirty="0"/>
              <a:t>Р</a:t>
            </a:r>
            <a:r>
              <a:rPr lang="ru-RU" sz="2000" dirty="0" smtClean="0"/>
              <a:t>оссии;</a:t>
            </a:r>
          </a:p>
          <a:p>
            <a:pPr marL="285750" indent="-285750">
              <a:buBlip>
                <a:blip r:embed="rId2"/>
              </a:buBlip>
            </a:pPr>
            <a:r>
              <a:rPr lang="ru-RU" sz="2000" dirty="0" smtClean="0"/>
              <a:t>запрещение деятельности, направленной на возбуждение  расовой, национальной или религиозной розни, ненависти или вражды.</a:t>
            </a:r>
          </a:p>
        </p:txBody>
      </p:sp>
    </p:spTree>
    <p:extLst>
      <p:ext uri="{BB962C8B-B14F-4D97-AF65-F5344CB8AC3E}">
        <p14:creationId xmlns:p14="http://schemas.microsoft.com/office/powerpoint/2010/main" val="36107030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99" y="341840"/>
            <a:ext cx="4480823" cy="44598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50359" y="843558"/>
            <a:ext cx="3528392" cy="120032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Mistral" pitchFamily="66" charset="0"/>
              </a:rPr>
              <a:t>СОХРАНЕНИЕ  СОЦИАЛЬНОГО МИРА  ВО  МНОГОМ  ЗАВИСИТ ОТ  КАЖДОГО  ИЗ  НАС.</a:t>
            </a:r>
            <a:endParaRPr lang="ru-RU" sz="2400" b="1" dirty="0">
              <a:latin typeface="Mistral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7" b="98587" l="667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6" y="454542"/>
            <a:ext cx="4608253" cy="43471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359" y="2043887"/>
            <a:ext cx="3528392" cy="220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780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" y="4588"/>
            <a:ext cx="7128932" cy="513891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91138" y="1419622"/>
            <a:ext cx="2117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государства</a:t>
            </a:r>
            <a:endParaRPr lang="ru-RU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185725" y="2702322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226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9309061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28184" y="1960986"/>
            <a:ext cx="2546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456 этнических общностей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55" y="102136"/>
            <a:ext cx="4915563" cy="491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0841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28184" y="2067694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б</a:t>
            </a:r>
            <a:r>
              <a:rPr lang="ru-RU" sz="2400" b="1" dirty="0" smtClean="0"/>
              <a:t>олее </a:t>
            </a:r>
          </a:p>
          <a:p>
            <a:pPr algn="ctr"/>
            <a:r>
              <a:rPr lang="ru-RU" sz="2400" b="1" dirty="0" smtClean="0"/>
              <a:t>200 народов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82" y="133747"/>
            <a:ext cx="4876006" cy="487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67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555526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б</a:t>
            </a:r>
            <a:r>
              <a:rPr lang="ru-RU" sz="2400" b="1" dirty="0" smtClean="0"/>
              <a:t>олее 180 народов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5519830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905148339"/>
              </p:ext>
            </p:extLst>
          </p:nvPr>
        </p:nvGraphicFramePr>
        <p:xfrm>
          <a:off x="-13304" y="-54359"/>
          <a:ext cx="9036496" cy="5327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5652120" y="447514"/>
            <a:ext cx="3167917" cy="4248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9" r="53125" b="5357"/>
          <a:stretch/>
        </p:blipFill>
        <p:spPr>
          <a:xfrm>
            <a:off x="5726342" y="489012"/>
            <a:ext cx="3019471" cy="42069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764" y="415967"/>
            <a:ext cx="3186354" cy="42484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029" y="422391"/>
            <a:ext cx="3330008" cy="42420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478" y="259630"/>
            <a:ext cx="2383199" cy="45611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3" t="1643" r="22899"/>
          <a:stretch/>
        </p:blipFill>
        <p:spPr>
          <a:xfrm>
            <a:off x="5504702" y="457138"/>
            <a:ext cx="3300497" cy="417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5062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320338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163D"/>
                </a:solidFill>
              </a:rPr>
              <a:t>Исторические формы этноса</a:t>
            </a:r>
            <a:endParaRPr lang="ru-RU" sz="2800" b="1" dirty="0">
              <a:solidFill>
                <a:srgbClr val="00163D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915566"/>
            <a:ext cx="85689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163D"/>
                </a:solidFill>
              </a:rPr>
              <a:t>Этнос</a:t>
            </a:r>
            <a:r>
              <a:rPr lang="ru-RU" sz="2200" dirty="0" smtClean="0">
                <a:solidFill>
                  <a:srgbClr val="00163D"/>
                </a:solidFill>
              </a:rPr>
              <a:t> </a:t>
            </a:r>
            <a:r>
              <a:rPr lang="ru-RU" sz="2200" dirty="0" smtClean="0"/>
              <a:t>– исторически сложившаяся на определённой территории общность людей, объединённых единством происхождения, общей культурой, языком, а также осознанием этого единства.</a:t>
            </a:r>
            <a:endParaRPr lang="ru-RU" sz="2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72" y="2283718"/>
            <a:ext cx="3870573" cy="24499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5232" y="2283718"/>
            <a:ext cx="41404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163D"/>
                </a:solidFill>
              </a:rPr>
              <a:t>Род</a:t>
            </a:r>
            <a:r>
              <a:rPr lang="ru-RU" sz="2200" dirty="0" smtClean="0">
                <a:solidFill>
                  <a:srgbClr val="00163D"/>
                </a:solidFill>
              </a:rPr>
              <a:t> </a:t>
            </a:r>
            <a:r>
              <a:rPr lang="ru-RU" sz="2200" dirty="0" smtClean="0"/>
              <a:t>– коллектив родственников по материнской или отцовской линии.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6554251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320338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163D"/>
                </a:solidFill>
              </a:rPr>
              <a:t>Исторические формы этноса</a:t>
            </a:r>
            <a:endParaRPr lang="ru-RU" sz="2800" b="1" dirty="0">
              <a:solidFill>
                <a:srgbClr val="00163D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83141"/>
            <a:ext cx="3744416" cy="38180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16016" y="1083141"/>
            <a:ext cx="37444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163D"/>
                </a:solidFill>
              </a:rPr>
              <a:t>Племя </a:t>
            </a:r>
            <a:r>
              <a:rPr lang="ru-RU" sz="2200" dirty="0" smtClean="0"/>
              <a:t>– несколько родов, связанных между собой общностью происхождения, общими чертами культуры, едиными религиозными взглядами.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097942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404</Words>
  <Application>Microsoft Office PowerPoint</Application>
  <PresentationFormat>Экран (16:9)</PresentationFormat>
  <Paragraphs>73</Paragraphs>
  <Slides>27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Межнациональные отношения</dc:title>
  <dc:creator>user</dc:creator>
  <cp:lastModifiedBy>Алексей</cp:lastModifiedBy>
  <cp:revision>40</cp:revision>
  <dcterms:created xsi:type="dcterms:W3CDTF">2013-12-25T10:39:13Z</dcterms:created>
  <dcterms:modified xsi:type="dcterms:W3CDTF">2018-07-25T12:04:10Z</dcterms:modified>
</cp:coreProperties>
</file>