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160" y="-912"/>
      </p:cViewPr>
      <p:guideLst>
        <p:guide orient="horz" pos="13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3935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035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759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3998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958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981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4754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0487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785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7246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68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8E6D-18DD-4E3E-8FBB-08110A05BFA5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5371-E40E-4328-8F8A-93C1772D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1.wdp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microsoft.com/office/2007/relationships/hdphoto" Target="../media/hdphoto20.wdp"/><Relationship Id="rId5" Type="http://schemas.openxmlformats.org/officeDocument/2006/relationships/image" Target="../media/image44.jpeg"/><Relationship Id="rId10" Type="http://schemas.openxmlformats.org/officeDocument/2006/relationships/image" Target="../media/image47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2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2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56.png"/><Relationship Id="rId4" Type="http://schemas.microsoft.com/office/2007/relationships/hdphoto" Target="../media/hdphoto25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8.wdp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7.wdp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597819"/>
            <a:ext cx="4030216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153E"/>
                </a:solidFill>
              </a:rPr>
              <a:t>Социальные статусы и роли</a:t>
            </a: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6692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840095">
            <a:off x="2433388" y="1095624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748217" flipH="1">
            <a:off x="5689226" y="1095625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5674" y="1613541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9161" y="1612442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личный</a:t>
            </a:r>
            <a:endParaRPr lang="ru-RU" sz="20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955060" y="1559907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963335" y="1559909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2337880"/>
            <a:ext cx="19431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предписанный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43984"/>
            <a:ext cx="20713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достигаемый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02" y="2859783"/>
            <a:ext cx="122301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732240" y="386789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Линкольн – президент США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31790"/>
            <a:ext cx="1835646" cy="16664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5546" y="3674882"/>
            <a:ext cx="186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А. Линкольн в юности работал лесорубом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79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35"/>
          <a:stretch/>
        </p:blipFill>
        <p:spPr>
          <a:xfrm>
            <a:off x="4379122" y="2927418"/>
            <a:ext cx="1308027" cy="1789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840095">
            <a:off x="2433388" y="1095624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748217" flipH="1">
            <a:off x="5689226" y="1095625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5674" y="1613541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9161" y="1612442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личный</a:t>
            </a:r>
            <a:endParaRPr lang="ru-RU" sz="20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955060" y="1559907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963335" y="1559909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2337880"/>
            <a:ext cx="19431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предписанный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43984"/>
            <a:ext cx="20713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достигаемый</a:t>
            </a:r>
            <a:endParaRPr lang="ru-RU" sz="2000" b="1" dirty="0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2608390" y="3269156"/>
            <a:ext cx="1057898" cy="38316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>
            <a:off x="5536983" y="3269156"/>
            <a:ext cx="1057898" cy="38316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86" y="3117902"/>
            <a:ext cx="1281434" cy="158417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394687" y="2912463"/>
            <a:ext cx="2401450" cy="1819526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1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74" y="113158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Статусный набор </a:t>
            </a:r>
            <a:r>
              <a:rPr lang="ru-RU" sz="2400" dirty="0" smtClean="0"/>
              <a:t>– совокупность статусных позиций человека.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9466" y="1804304"/>
            <a:ext cx="230425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основной статус</a:t>
            </a:r>
            <a:endParaRPr lang="ru-RU" sz="2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22027"/>
            <a:ext cx="1507860" cy="1943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76629"/>
            <a:ext cx="1654498" cy="1654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26" y="1804304"/>
            <a:ext cx="3430026" cy="272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7" y="1735073"/>
            <a:ext cx="3096343" cy="28383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37" y="1593254"/>
            <a:ext cx="2307111" cy="31781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11" y="1745358"/>
            <a:ext cx="3325341" cy="30260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83" y="1660760"/>
            <a:ext cx="2361230" cy="3092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2421917"/>
            <a:ext cx="12918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возраст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21083" y="2421917"/>
            <a:ext cx="12918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1764251"/>
            <a:ext cx="139477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профессия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8786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31590"/>
            <a:ext cx="280831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социальный статус</a:t>
            </a:r>
            <a:endParaRPr lang="ru-RU" sz="22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283968" y="1204939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0152" y="1131588"/>
            <a:ext cx="1944216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имидж</a:t>
            </a:r>
            <a:endParaRPr lang="ru-RU" sz="2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84384"/>
            <a:ext cx="1944216" cy="2867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79860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– Она одета не по возрасту.</a:t>
            </a:r>
            <a:endParaRPr lang="ru-RU" sz="20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r="4758"/>
          <a:stretch/>
        </p:blipFill>
        <p:spPr>
          <a:xfrm>
            <a:off x="6732240" y="1779661"/>
            <a:ext cx="2170632" cy="2709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95" y="2882162"/>
            <a:ext cx="2112268" cy="2095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9215" y="228371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ru-RU" sz="2000" i="1" dirty="0" smtClean="0"/>
              <a:t>– Человек моего положения должен ездить на другом автомобиле.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43403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31590"/>
            <a:ext cx="280831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социальный статус</a:t>
            </a:r>
            <a:endParaRPr lang="ru-RU" sz="22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990280" y="1204939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8104" y="1131588"/>
            <a:ext cx="2664296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Статусные символы</a:t>
            </a:r>
            <a:endParaRPr lang="ru-RU" sz="2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11052"/>
            <a:ext cx="2736304" cy="3139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83" y="2071654"/>
            <a:ext cx="3017018" cy="266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7" y="1638139"/>
            <a:ext cx="1680165" cy="31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4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2931470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" y="915566"/>
            <a:ext cx="2520280" cy="3656181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 flipH="1">
            <a:off x="2252353" y="1491630"/>
            <a:ext cx="3888432" cy="79233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Авторитет </a:t>
            </a:r>
            <a:r>
              <a:rPr lang="ru-RU" sz="2000" dirty="0">
                <a:solidFill>
                  <a:schemeClr val="bg1"/>
                </a:solidFill>
              </a:rPr>
              <a:t>– оценка </a:t>
            </a:r>
            <a:r>
              <a:rPr lang="ru-RU" sz="2000" dirty="0"/>
              <a:t>личных и деловых </a:t>
            </a:r>
            <a:r>
              <a:rPr lang="ru-RU" sz="2000" dirty="0" smtClean="0"/>
              <a:t>качеств человека.</a:t>
            </a:r>
            <a:endParaRPr lang="ru-RU" sz="2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348590" y="3363838"/>
            <a:ext cx="3695958" cy="79233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Престиж</a:t>
            </a:r>
            <a:r>
              <a:rPr lang="ru-RU" sz="2000" b="1" dirty="0">
                <a:solidFill>
                  <a:srgbClr val="00153E"/>
                </a:solidFill>
              </a:rPr>
              <a:t> </a:t>
            </a:r>
            <a:r>
              <a:rPr lang="ru-RU" sz="2000" dirty="0"/>
              <a:t>– оценка социального </a:t>
            </a:r>
            <a:r>
              <a:rPr lang="ru-RU" sz="2000" dirty="0" smtClean="0"/>
              <a:t>статуса человека.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60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роль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211" y="93473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Социальная роль </a:t>
            </a:r>
            <a:r>
              <a:rPr lang="ru-RU" sz="2200" dirty="0" smtClean="0"/>
              <a:t>– ожидаемое поведение индивида, имеющего определённый статус в данном обществе.</a:t>
            </a:r>
            <a:endParaRPr lang="ru-RU" sz="2200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1615272" y="1415225"/>
            <a:ext cx="363524" cy="941419"/>
          </a:xfrm>
          <a:prstGeom prst="stripedRightArrow">
            <a:avLst>
              <a:gd name="adj1" fmla="val 50000"/>
              <a:gd name="adj2" fmla="val 814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7162547" y="1417884"/>
            <a:ext cx="363521" cy="936104"/>
          </a:xfrm>
          <a:prstGeom prst="stripedRightArrow">
            <a:avLst>
              <a:gd name="adj1" fmla="val 50000"/>
              <a:gd name="adj2" fmla="val 814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890" y="2171639"/>
            <a:ext cx="255894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ролевые ожидания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2167" y="2173630"/>
            <a:ext cx="248427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ролевое поведение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/>
          <a:stretch/>
        </p:blipFill>
        <p:spPr>
          <a:xfrm>
            <a:off x="616530" y="2671218"/>
            <a:ext cx="2327662" cy="2121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38433"/>
            <a:ext cx="1872207" cy="1987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68" y="2771268"/>
            <a:ext cx="2536704" cy="19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9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роль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4319"/>
            <a:ext cx="2894186" cy="3301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1867595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Весь мир – театр.</a:t>
            </a:r>
          </a:p>
          <a:p>
            <a:r>
              <a:rPr lang="ru-RU" sz="2200" dirty="0" smtClean="0"/>
              <a:t>В нём женщины, мужчины – все актёры.</a:t>
            </a:r>
          </a:p>
          <a:p>
            <a:r>
              <a:rPr lang="ru-RU" sz="2200" dirty="0" smtClean="0"/>
              <a:t>У них свои есть выходы, уходы,</a:t>
            </a:r>
          </a:p>
          <a:p>
            <a:r>
              <a:rPr lang="ru-RU" sz="2200" dirty="0" smtClean="0"/>
              <a:t>И каждый не одну играет роль.</a:t>
            </a:r>
          </a:p>
          <a:p>
            <a:pPr algn="r"/>
            <a:r>
              <a:rPr lang="ru-RU" sz="2200" dirty="0" smtClean="0"/>
              <a:t>У. Шекспир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2176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9" y="2139950"/>
            <a:ext cx="1813341" cy="2942234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52692" y="552489"/>
            <a:ext cx="1643043" cy="1584176"/>
          </a:xfrm>
          <a:prstGeom prst="cloudCallout">
            <a:avLst>
              <a:gd name="adj1" fmla="val 21891"/>
              <a:gd name="adj2" fmla="val 540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7" y="884400"/>
            <a:ext cx="969427" cy="1083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7" y="1944996"/>
            <a:ext cx="2036668" cy="2560148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6156176" y="552489"/>
            <a:ext cx="1741642" cy="1584176"/>
          </a:xfrm>
          <a:prstGeom prst="cloudCallout">
            <a:avLst>
              <a:gd name="adj1" fmla="val 53760"/>
              <a:gd name="adj2" fmla="val 35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69" y="673120"/>
            <a:ext cx="961875" cy="12399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16924"/>
          <a:stretch/>
        </p:blipFill>
        <p:spPr>
          <a:xfrm>
            <a:off x="3275856" y="1855748"/>
            <a:ext cx="2304256" cy="2775861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2987824" y="483518"/>
            <a:ext cx="2520279" cy="1368152"/>
          </a:xfrm>
          <a:prstGeom prst="cloudCallout">
            <a:avLst>
              <a:gd name="adj1" fmla="val 3205"/>
              <a:gd name="adj2" fmla="val 672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71" y="500075"/>
            <a:ext cx="1384548" cy="11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Ролевой конфликт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08634"/>
            <a:ext cx="3048006" cy="3514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8634"/>
            <a:ext cx="3001087" cy="2250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15766"/>
            <a:ext cx="1669198" cy="15947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28" y="1059582"/>
            <a:ext cx="1429816" cy="14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Социальный статус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448259"/>
            <a:ext cx="4356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Социальный статус </a:t>
            </a:r>
            <a:r>
              <a:rPr lang="ru-RU" sz="2400" dirty="0" smtClean="0"/>
              <a:t>– положение человека в обществе, которое он занимает в соответствии со своим возрастом, полом, происхождением, профессией, семейным положением.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38"/>
          <a:stretch/>
        </p:blipFill>
        <p:spPr>
          <a:xfrm>
            <a:off x="323528" y="1131590"/>
            <a:ext cx="3984773" cy="33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6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53E"/>
                </a:solidFill>
              </a:rPr>
              <a:t>Ролевой конфликт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91" y="1491629"/>
            <a:ext cx="2353018" cy="3448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99017"/>
            <a:ext cx="2138721" cy="2645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0" y="981387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53E"/>
                </a:solidFill>
              </a:rPr>
              <a:t>Ролевой конфликт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32" y="1275606"/>
            <a:ext cx="1891935" cy="3466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5530"/>
            <a:ext cx="2483992" cy="2260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71550"/>
            <a:ext cx="2098311" cy="21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81" y="1761421"/>
            <a:ext cx="3049250" cy="2856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93901"/>
            <a:ext cx="2395612" cy="3238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1" b="10713"/>
          <a:stretch/>
        </p:blipFill>
        <p:spPr>
          <a:xfrm>
            <a:off x="2938894" y="2032165"/>
            <a:ext cx="3395341" cy="269982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06900" y="510853"/>
            <a:ext cx="2940964" cy="4464495"/>
            <a:chOff x="406900" y="510853"/>
            <a:chExt cx="2940964" cy="44644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8"/>
            <a:stretch/>
          </p:blipFill>
          <p:spPr>
            <a:xfrm>
              <a:off x="406900" y="510853"/>
              <a:ext cx="2940964" cy="44644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876573">
              <a:off x="797262" y="1167257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atin typeface="Mistral" pitchFamily="66" charset="0"/>
                </a:rPr>
                <a:t>РОЛЕВЫЕ ОЖИДАНИЯ</a:t>
              </a:r>
              <a:endParaRPr lang="ru-RU" sz="2800" dirty="0">
                <a:latin typeface="Mistral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08104" y="267494"/>
            <a:ext cx="3260161" cy="4464495"/>
            <a:chOff x="5508104" y="267494"/>
            <a:chExt cx="3260161" cy="446449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0"/>
            <a:stretch/>
          </p:blipFill>
          <p:spPr>
            <a:xfrm>
              <a:off x="5508104" y="267494"/>
              <a:ext cx="3260161" cy="44644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384816">
              <a:off x="5840417" y="910189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atin typeface="Mistral" pitchFamily="66" charset="0"/>
                </a:rPr>
                <a:t>РОЛЕВОЕ ПОВЕДЕНИЕ</a:t>
              </a:r>
              <a:endParaRPr lang="ru-RU" sz="2800" dirty="0"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196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3959932" y="-1748730"/>
            <a:ext cx="1224136" cy="554461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Несовпадение ролевых ожиданий и ролевого поведения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9692" y="1851670"/>
            <a:ext cx="55446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Санкции </a:t>
            </a:r>
            <a:r>
              <a:rPr lang="ru-RU" sz="2400" dirty="0" smtClean="0"/>
              <a:t> - меры воздействия общества на поведение человека или группы.</a:t>
            </a:r>
            <a:endParaRPr lang="ru-RU" sz="24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7784499">
            <a:off x="2246603" y="2922197"/>
            <a:ext cx="72309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13815501" flipH="1">
            <a:off x="6135035" y="2922197"/>
            <a:ext cx="72309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3407970"/>
            <a:ext cx="2376264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/>
              <a:t>Негативные: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осуждение;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наказание.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433143"/>
            <a:ext cx="237626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/>
              <a:t>Позитивные: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поощрение;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награждение.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7627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08" y="133654"/>
            <a:ext cx="3326984" cy="4876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3929">
            <a:off x="696239" y="771676"/>
            <a:ext cx="2696293" cy="3060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866347">
            <a:off x="1038928" y="1908895"/>
            <a:ext cx="229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Социальные санкции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6071" flipH="1">
            <a:off x="5879561" y="609911"/>
            <a:ext cx="2696293" cy="3060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213302">
            <a:off x="6101909" y="1683179"/>
            <a:ext cx="229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Вина,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совесть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8" y="3905122"/>
            <a:ext cx="2791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Внешний контроль</a:t>
            </a:r>
            <a:endParaRPr lang="ru-RU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69304" y="3905123"/>
            <a:ext cx="2162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Самоконтроль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108985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11510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Социальный статус </a:t>
            </a:r>
            <a:r>
              <a:rPr lang="ru-RU" sz="2400" dirty="0" smtClean="0"/>
              <a:t>– положение человека в обществе, которое он занимает в соответствии со своим возрастом, полом, происхождением, профессией, семейным положением.</a:t>
            </a:r>
          </a:p>
          <a:p>
            <a:endParaRPr lang="ru-RU" sz="1200" dirty="0"/>
          </a:p>
          <a:p>
            <a:r>
              <a:rPr lang="ru-RU" sz="2400" b="1" dirty="0" smtClean="0">
                <a:solidFill>
                  <a:srgbClr val="00153E"/>
                </a:solidFill>
              </a:rPr>
              <a:t>Престиж</a:t>
            </a:r>
            <a:r>
              <a:rPr lang="ru-RU" sz="2400" dirty="0" smtClean="0">
                <a:solidFill>
                  <a:srgbClr val="00153E"/>
                </a:solidFill>
              </a:rPr>
              <a:t> </a:t>
            </a:r>
            <a:r>
              <a:rPr lang="ru-RU" sz="2400" dirty="0" smtClean="0"/>
              <a:t>– оценка обществом значимости тех или иных позиций, занимаемых человеком.</a:t>
            </a:r>
          </a:p>
          <a:p>
            <a:endParaRPr lang="ru-RU" sz="1200" dirty="0"/>
          </a:p>
          <a:p>
            <a:r>
              <a:rPr lang="ru-RU" sz="2400" b="1" dirty="0" smtClean="0">
                <a:solidFill>
                  <a:srgbClr val="00153E"/>
                </a:solidFill>
              </a:rPr>
              <a:t>Социальная роль </a:t>
            </a:r>
            <a:r>
              <a:rPr lang="ru-RU" sz="2400" dirty="0" smtClean="0"/>
              <a:t>– ожидаемое поведение индивида, имеющего определённый статус в данном обществе.</a:t>
            </a:r>
          </a:p>
          <a:p>
            <a:endParaRPr lang="ru-RU" sz="1200" dirty="0" smtClean="0"/>
          </a:p>
          <a:p>
            <a:r>
              <a:rPr lang="ru-RU" sz="2400" b="1" dirty="0" smtClean="0">
                <a:solidFill>
                  <a:srgbClr val="00153E"/>
                </a:solidFill>
              </a:rPr>
              <a:t>Санкции</a:t>
            </a:r>
            <a:r>
              <a:rPr lang="ru-RU" sz="2400" dirty="0" smtClean="0"/>
              <a:t> – меры воздействия общества на поведение </a:t>
            </a:r>
            <a:r>
              <a:rPr lang="ru-RU" sz="2400" dirty="0" smtClean="0"/>
              <a:t>человека или </a:t>
            </a:r>
            <a:r>
              <a:rPr lang="ru-RU" sz="2400" dirty="0" smtClean="0"/>
              <a:t>группы.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483518"/>
            <a:ext cx="339462" cy="287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3062969"/>
            <a:ext cx="339462" cy="287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3939902"/>
            <a:ext cx="339462" cy="287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" y="2098525"/>
            <a:ext cx="339462" cy="2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9" y="915566"/>
            <a:ext cx="2277857" cy="3338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27" y="217498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ПОКУПАТЕЛЬ 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582" y="34910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ГРАЖДАНИН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3291830"/>
            <a:ext cx="206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ПЕШЕХОД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1559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УЧЕНИК 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57250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istral" pitchFamily="66" charset="0"/>
              </a:rPr>
              <a:t>КАПИТАН КОМАНДЫ 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226" y="343584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ДРУГ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13159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СЫН 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0662" y="676032"/>
            <a:ext cx="120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БРАТ </a:t>
            </a:r>
            <a:endParaRPr lang="ru-RU" sz="36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41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Социальный статус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6" y="1419623"/>
            <a:ext cx="2671604" cy="3079786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39552" y="1563638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подростки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539552" y="260075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ученики 8-ого класса</a:t>
            </a:r>
            <a:endParaRPr lang="ru-RU" sz="20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39552" y="357986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граждане РФ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18" y="2607209"/>
            <a:ext cx="1735094" cy="1735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25026"/>
            <a:ext cx="1542832" cy="2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1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Социальный статус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6" y="1419623"/>
            <a:ext cx="2671604" cy="3079786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39552" y="1563638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подростки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539552" y="260075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ученики 8-ого класса</a:t>
            </a:r>
            <a:endParaRPr lang="ru-RU" sz="20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39552" y="357986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граждане РФ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36253"/>
            <a:ext cx="1701329" cy="3351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59408"/>
            <a:ext cx="13620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Социальный статус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6" y="1419623"/>
            <a:ext cx="2671604" cy="3079786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39552" y="1563638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подростки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539552" y="260075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ученики 8-ого класса</a:t>
            </a:r>
            <a:endParaRPr lang="ru-RU" sz="20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39552" y="357986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граждане РФ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7" y="1059582"/>
            <a:ext cx="2632105" cy="35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3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Социальный статус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6" y="1419623"/>
            <a:ext cx="2671604" cy="3079786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39552" y="1563638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подростки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539552" y="260075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ученики 8-ого класса</a:t>
            </a:r>
            <a:endParaRPr lang="ru-RU" sz="20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39552" y="3579862"/>
            <a:ext cx="2880320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граждане РФ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635646"/>
            <a:ext cx="2116118" cy="2116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351814">
            <a:off x="5783801" y="1200428"/>
            <a:ext cx="101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Это - я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1574521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Моя старшая сестра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6604" y="3795886"/>
            <a:ext cx="239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Мой племянник</a:t>
            </a:r>
            <a:endParaRPr lang="ru-RU" sz="2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5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840095">
            <a:off x="2433388" y="1095624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748217" flipH="1">
            <a:off x="5689226" y="1095625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79161" y="1612442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личный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2" y="2154425"/>
            <a:ext cx="1038916" cy="2023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50" y="2013651"/>
            <a:ext cx="1778634" cy="2305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8" y="2751938"/>
            <a:ext cx="2094721" cy="20235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8" y="2355726"/>
            <a:ext cx="1540551" cy="22579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2190307"/>
            <a:ext cx="1073747" cy="1389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2355726"/>
            <a:ext cx="1001565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674" y="1613541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4704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840095">
            <a:off x="2433388" y="1095624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748217" flipH="1">
            <a:off x="5689226" y="1095625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5674" y="1613541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9161" y="1612442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личный</a:t>
            </a:r>
            <a:endParaRPr lang="ru-RU" sz="20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955060" y="1559907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963335" y="1559909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2337880"/>
            <a:ext cx="19431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предписанный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43984"/>
            <a:ext cx="20713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достигаемый</a:t>
            </a:r>
            <a:endParaRPr lang="ru-RU" sz="2000" b="1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8594167">
            <a:off x="1711780" y="2890214"/>
            <a:ext cx="581719" cy="284187"/>
          </a:xfrm>
          <a:prstGeom prst="stripedRightArrow">
            <a:avLst>
              <a:gd name="adj1" fmla="val 50000"/>
              <a:gd name="adj2" fmla="val 12120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2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59" y="3320225"/>
            <a:ext cx="1820213" cy="33855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прирождённый</a:t>
            </a:r>
            <a:endParaRPr lang="ru-RU" sz="1600" b="1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3452098" y="2951358"/>
            <a:ext cx="453548" cy="284187"/>
          </a:xfrm>
          <a:prstGeom prst="stripedRightArrow">
            <a:avLst>
              <a:gd name="adj1" fmla="val 50000"/>
              <a:gd name="adj2" fmla="val 12120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2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71800" y="3363838"/>
            <a:ext cx="1776495" cy="33855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приписываемый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675281"/>
            <a:ext cx="2024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пол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возраст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национальность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раса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3723878"/>
            <a:ext cx="19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брат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тётя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дедушка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свекровь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6417" y="2750463"/>
            <a:ext cx="2237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профессия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материальное положение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/>
              <a:t>уровень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4292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580" y="41151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Статус индивида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840095">
            <a:off x="2433388" y="1095624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748217" flipH="1">
            <a:off x="5689226" y="1095625"/>
            <a:ext cx="949378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5674" y="1613541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9161" y="1612442"/>
            <a:ext cx="16484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личный</a:t>
            </a:r>
            <a:endParaRPr lang="ru-RU" sz="20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955060" y="1559907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963335" y="1559909"/>
            <a:ext cx="1163439" cy="284187"/>
          </a:xfrm>
          <a:prstGeom prst="stripedRightArrow">
            <a:avLst>
              <a:gd name="adj1" fmla="val 50000"/>
              <a:gd name="adj2" fmla="val 1212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2337880"/>
            <a:ext cx="19431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предписанный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43984"/>
            <a:ext cx="20713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достигаемый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7"/>
          <a:stretch/>
        </p:blipFill>
        <p:spPr>
          <a:xfrm>
            <a:off x="1425422" y="3003798"/>
            <a:ext cx="2035626" cy="15841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98" y="2891363"/>
            <a:ext cx="2898308" cy="18090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38" y="2145287"/>
            <a:ext cx="1034639" cy="12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363</Words>
  <Application>Microsoft Office PowerPoint</Application>
  <PresentationFormat>Экран (16:9)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Социальные статусы и роли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статусы и роли</dc:title>
  <dc:creator>user</dc:creator>
  <cp:lastModifiedBy>user</cp:lastModifiedBy>
  <cp:revision>38</cp:revision>
  <dcterms:created xsi:type="dcterms:W3CDTF">2013-12-18T15:56:44Z</dcterms:created>
  <dcterms:modified xsi:type="dcterms:W3CDTF">2013-12-28T13:17:32Z</dcterms:modified>
</cp:coreProperties>
</file>