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Roboto Slab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2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7FCF7-2176-4BD1-A8DA-DD16BCB43F01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FDEFC-5318-4D67-AAA9-38983EC0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5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56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42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1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79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04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8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9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72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2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5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16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52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6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6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2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3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0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8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06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10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13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42.png"/><Relationship Id="rId15" Type="http://schemas.openxmlformats.org/officeDocument/2006/relationships/image" Target="../media/image70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5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17" Type="http://schemas.openxmlformats.org/officeDocument/2006/relationships/image" Target="../media/image102.gif"/><Relationship Id="rId2" Type="http://schemas.openxmlformats.org/officeDocument/2006/relationships/image" Target="../media/image4.png"/><Relationship Id="rId16" Type="http://schemas.openxmlformats.org/officeDocument/2006/relationships/image" Target="../media/image101.png"/><Relationship Id="rId20" Type="http://schemas.openxmlformats.org/officeDocument/2006/relationships/image" Target="../media/image10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86.png"/><Relationship Id="rId19" Type="http://schemas.openxmlformats.org/officeDocument/2006/relationships/image" Target="../media/image104.png"/><Relationship Id="rId4" Type="http://schemas.openxmlformats.org/officeDocument/2006/relationships/image" Target="../media/image91.jpe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3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02.gif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85.png"/><Relationship Id="rId5" Type="http://schemas.openxmlformats.org/officeDocument/2006/relationships/image" Target="../media/image111.png"/><Relationship Id="rId10" Type="http://schemas.openxmlformats.org/officeDocument/2006/relationships/image" Target="../media/image97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milybudget.ru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://home-economy.ru/" TargetMode="External"/><Relationship Id="rId12" Type="http://schemas.openxmlformats.org/officeDocument/2006/relationships/image" Target="../media/image1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keepsoft.ru/homebuh.htm" TargetMode="External"/><Relationship Id="rId11" Type="http://schemas.openxmlformats.org/officeDocument/2006/relationships/hyperlink" Target="http://www.sanuel.com/ru/family" TargetMode="External"/><Relationship Id="rId5" Type="http://schemas.openxmlformats.org/officeDocument/2006/relationships/hyperlink" Target="http://www.lab-1m.ru/" TargetMode="External"/><Relationship Id="rId10" Type="http://schemas.openxmlformats.org/officeDocument/2006/relationships/hyperlink" Target="http://www.mechcad.net/index_r.shtml" TargetMode="External"/><Relationship Id="rId4" Type="http://schemas.openxmlformats.org/officeDocument/2006/relationships/hyperlink" Target="http://www.amosoft.net/" TargetMode="External"/><Relationship Id="rId9" Type="http://schemas.openxmlformats.org/officeDocument/2006/relationships/hyperlink" Target="http://www.dominsoft.r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10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13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42.png"/><Relationship Id="rId15" Type="http://schemas.openxmlformats.org/officeDocument/2006/relationships/image" Target="../media/image70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image" Target="../media/image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5" Type="http://schemas.openxmlformats.org/officeDocument/2006/relationships/image" Target="../media/image46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2641" y="866775"/>
            <a:ext cx="6978719" cy="3409950"/>
            <a:chOff x="931705" y="866775"/>
            <a:chExt cx="6978719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5454110" y="2033141"/>
              <a:ext cx="2456314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Семейный </a:t>
              </a:r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бюджет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05" y="866775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5760" y="585088"/>
            <a:ext cx="1742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Добытчик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23285" y="2782313"/>
            <a:ext cx="2569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Распределитель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5" y="294523"/>
            <a:ext cx="524723" cy="769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http://spektrschool2.ucoz.ru/5cebd5a1c5bd-1-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844" y="2651316"/>
            <a:ext cx="953464" cy="66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82970" y="1063994"/>
            <a:ext cx="1681200" cy="1640352"/>
            <a:chOff x="1218854" y="1207215"/>
            <a:chExt cx="1681200" cy="1640352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 r="22979"/>
            <a:stretch/>
          </p:blipFill>
          <p:spPr>
            <a:xfrm>
              <a:off x="1305506" y="1207215"/>
              <a:ext cx="1439390" cy="1247778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1218854" y="2178727"/>
              <a:ext cx="1681200" cy="668840"/>
              <a:chOff x="504029" y="1336365"/>
              <a:chExt cx="2867971" cy="1433986"/>
            </a:xfrm>
          </p:grpSpPr>
          <p:pic>
            <p:nvPicPr>
              <p:cNvPr id="2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Плюс 2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1194887" y="3182423"/>
            <a:ext cx="1659779" cy="1696609"/>
            <a:chOff x="1194887" y="3182423"/>
            <a:chExt cx="1659779" cy="169660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>
              <a:off x="1924880" y="3182423"/>
              <a:ext cx="882076" cy="1435677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1194887" y="4138578"/>
              <a:ext cx="1659779" cy="740454"/>
              <a:chOff x="5902773" y="1332554"/>
              <a:chExt cx="2867971" cy="1433986"/>
            </a:xfrm>
          </p:grpSpPr>
          <p:pic>
            <p:nvPicPr>
              <p:cNvPr id="3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2773" y="1332554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Минус 33"/>
              <p:cNvSpPr/>
              <p:nvPr/>
            </p:nvSpPr>
            <p:spPr>
              <a:xfrm>
                <a:off x="7764481" y="1744576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0" name="Группа 79"/>
          <p:cNvGrpSpPr/>
          <p:nvPr/>
        </p:nvGrpSpPr>
        <p:grpSpPr>
          <a:xfrm>
            <a:off x="3387262" y="973178"/>
            <a:ext cx="1681200" cy="1731168"/>
            <a:chOff x="3387262" y="973178"/>
            <a:chExt cx="1681200" cy="1731168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3387262" y="973178"/>
              <a:ext cx="1681200" cy="1731168"/>
              <a:chOff x="3387262" y="973178"/>
              <a:chExt cx="1681200" cy="1731168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40" r="24384"/>
              <a:stretch/>
            </p:blipFill>
            <p:spPr>
              <a:xfrm>
                <a:off x="4185161" y="1003089"/>
                <a:ext cx="822927" cy="1369588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8" r="22979"/>
              <a:stretch/>
            </p:blipFill>
            <p:spPr>
              <a:xfrm>
                <a:off x="3438260" y="973178"/>
                <a:ext cx="1456864" cy="1262926"/>
              </a:xfrm>
              <a:prstGeom prst="rect">
                <a:avLst/>
              </a:prstGeom>
            </p:spPr>
          </p:pic>
          <p:pic>
            <p:nvPicPr>
              <p:cNvPr id="3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7262" y="2035506"/>
                <a:ext cx="1681200" cy="668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Плюс 38"/>
            <p:cNvSpPr/>
            <p:nvPr/>
          </p:nvSpPr>
          <p:spPr>
            <a:xfrm>
              <a:off x="4419430" y="2225904"/>
              <a:ext cx="496916" cy="417420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3155960" y="3159028"/>
            <a:ext cx="2617923" cy="1846948"/>
            <a:chOff x="3146840" y="3058734"/>
            <a:chExt cx="2617923" cy="1846948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3146840" y="3058734"/>
              <a:ext cx="2617923" cy="1846948"/>
              <a:chOff x="3136835" y="3173383"/>
              <a:chExt cx="2617923" cy="1846948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96" t="8335"/>
              <a:stretch/>
            </p:blipFill>
            <p:spPr>
              <a:xfrm>
                <a:off x="4402376" y="3304269"/>
                <a:ext cx="1352382" cy="1303737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14" r:link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7" r="58298"/>
              <a:stretch/>
            </p:blipFill>
            <p:spPr>
              <a:xfrm>
                <a:off x="3136835" y="3211712"/>
                <a:ext cx="1184925" cy="1337856"/>
              </a:xfrm>
              <a:prstGeom prst="rect">
                <a:avLst/>
              </a:prstGeom>
            </p:spPr>
          </p:pic>
          <p:grpSp>
            <p:nvGrpSpPr>
              <p:cNvPr id="47" name="Группа 46"/>
              <p:cNvGrpSpPr/>
              <p:nvPr/>
            </p:nvGrpSpPr>
            <p:grpSpPr>
              <a:xfrm>
                <a:off x="3645380" y="3173383"/>
                <a:ext cx="1456864" cy="1369588"/>
                <a:chOff x="3718266" y="3084359"/>
                <a:chExt cx="1456864" cy="1369588"/>
              </a:xfrm>
            </p:grpSpPr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340" r="24384"/>
                <a:stretch/>
              </p:blipFill>
              <p:spPr>
                <a:xfrm>
                  <a:off x="4298125" y="3084359"/>
                  <a:ext cx="822927" cy="1369588"/>
                </a:xfrm>
                <a:prstGeom prst="rect">
                  <a:avLst/>
                </a:prstGeom>
              </p:spPr>
            </p:pic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298" r="22979"/>
                <a:stretch/>
              </p:blipFill>
              <p:spPr>
                <a:xfrm>
                  <a:off x="3718266" y="3099828"/>
                  <a:ext cx="1456864" cy="1262926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3922" y="4279877"/>
                <a:ext cx="1659779" cy="740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Минус 43"/>
            <p:cNvSpPr/>
            <p:nvPr/>
          </p:nvSpPr>
          <p:spPr>
            <a:xfrm>
              <a:off x="4538866" y="4397304"/>
              <a:ext cx="460901" cy="461588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6442920" y="1773165"/>
            <a:ext cx="2475331" cy="1597171"/>
            <a:chOff x="6402700" y="1439781"/>
            <a:chExt cx="2475331" cy="1597171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6402700" y="2636842"/>
              <a:ext cx="24753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Петровы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58" name="Группа 57"/>
            <p:cNvGrpSpPr/>
            <p:nvPr/>
          </p:nvGrpSpPr>
          <p:grpSpPr>
            <a:xfrm>
              <a:off x="6461231" y="1439781"/>
              <a:ext cx="2263026" cy="1224215"/>
              <a:chOff x="-73741" y="503233"/>
              <a:chExt cx="9241099" cy="4662151"/>
            </a:xfrm>
          </p:grpSpPr>
          <p:pic>
            <p:nvPicPr>
              <p:cNvPr id="59" name="Рисунок 58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96" t="8335"/>
              <a:stretch/>
            </p:blipFill>
            <p:spPr>
              <a:xfrm>
                <a:off x="4741273" y="898504"/>
                <a:ext cx="4426085" cy="4266880"/>
              </a:xfrm>
              <a:prstGeom prst="rect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8" r="22979"/>
              <a:stretch/>
            </p:blipFill>
            <p:spPr>
              <a:xfrm>
                <a:off x="1464531" y="503233"/>
                <a:ext cx="5369668" cy="4654856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18" r:link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7" r="58298"/>
              <a:stretch/>
            </p:blipFill>
            <p:spPr>
              <a:xfrm>
                <a:off x="-73741" y="852694"/>
                <a:ext cx="3813243" cy="4305395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40" r="24384"/>
              <a:stretch/>
            </p:blipFill>
            <p:spPr>
              <a:xfrm>
                <a:off x="3933360" y="503233"/>
                <a:ext cx="2859932" cy="4654856"/>
              </a:xfrm>
              <a:prstGeom prst="rect">
                <a:avLst/>
              </a:prstGeom>
            </p:spPr>
          </p:pic>
        </p:grpSp>
      </p:grpSp>
      <p:grpSp>
        <p:nvGrpSpPr>
          <p:cNvPr id="76" name="Группа 75"/>
          <p:cNvGrpSpPr/>
          <p:nvPr/>
        </p:nvGrpSpPr>
        <p:grpSpPr>
          <a:xfrm>
            <a:off x="6442920" y="496697"/>
            <a:ext cx="2425149" cy="923330"/>
            <a:chOff x="6442920" y="713267"/>
            <a:chExt cx="2425149" cy="923330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6532920" y="713267"/>
              <a:ext cx="23351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В </a:t>
              </a:r>
              <a:r>
                <a:rPr lang="ru-RU" dirty="0">
                  <a:solidFill>
                    <a:prstClr val="black"/>
                  </a:solidFill>
                </a:rPr>
                <a:t>роли добытчика и распорядителя может попробовать себя любой взрослый </a:t>
              </a:r>
              <a:r>
                <a:rPr lang="ru-RU" dirty="0" smtClean="0">
                  <a:solidFill>
                    <a:prstClr val="black"/>
                  </a:solidFill>
                </a:rPr>
                <a:t>человек. 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6442920" y="809196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6442920" y="3485277"/>
            <a:ext cx="2425149" cy="1338828"/>
            <a:chOff x="6442920" y="713267"/>
            <a:chExt cx="2425149" cy="1338828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6532920" y="713267"/>
              <a:ext cx="2335149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</a:rPr>
                <a:t>Все зависит от каждой конкретной семьи и от </a:t>
              </a:r>
              <a:r>
                <a:rPr lang="ru-RU" dirty="0" smtClean="0">
                  <a:solidFill>
                    <a:prstClr val="black"/>
                  </a:solidFill>
                </a:rPr>
                <a:t>того, насколько </a:t>
              </a:r>
              <a:r>
                <a:rPr lang="ru-RU" dirty="0">
                  <a:solidFill>
                    <a:prstClr val="black"/>
                  </a:solidFill>
                </a:rPr>
                <a:t>эти роли будут согласованы друг с другом и устраивают ли они всех.</a:t>
              </a:r>
            </a:p>
          </p:txBody>
        </p:sp>
        <p:sp>
          <p:nvSpPr>
            <p:cNvPr id="79" name="Овал 78"/>
            <p:cNvSpPr/>
            <p:nvPr/>
          </p:nvSpPr>
          <p:spPr>
            <a:xfrm>
              <a:off x="6442920" y="809196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691893" y="2194699"/>
            <a:ext cx="4770068" cy="7541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Общий (совместный)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06969" y="1113215"/>
            <a:ext cx="3074445" cy="3834661"/>
            <a:chOff x="3034778" y="1113215"/>
            <a:chExt cx="3074445" cy="383466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034778" y="1113215"/>
              <a:ext cx="3074445" cy="3834661"/>
              <a:chOff x="2882245" y="877957"/>
              <a:chExt cx="3557367" cy="4476236"/>
            </a:xfrm>
          </p:grpSpPr>
          <p:pic>
            <p:nvPicPr>
              <p:cNvPr id="6154" name="Picture 10" descr="https://upload.wikimedia.org/wikipedia/en/thumb/3/30/Cauldron.svg/964px-Cauldron.sv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245" y="1575413"/>
                <a:ext cx="3557367" cy="377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mikrozayminfo.com/wp-content/uploads/2014/01/mikrozaymy-na-schet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433" y="877957"/>
                <a:ext cx="1822991" cy="10863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3659796" y="3246568"/>
              <a:ext cx="20051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Общий котёл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425" y="2236391"/>
              <a:ext cx="1984631" cy="101017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53200" y="1916085"/>
            <a:ext cx="3502297" cy="499845"/>
            <a:chOff x="3644153" y="900952"/>
            <a:chExt cx="3502297" cy="499845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766635" y="963429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заработная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  <a:r>
                <a:rPr lang="ru-RU" sz="1600" dirty="0">
                  <a:solidFill>
                    <a:prstClr val="black"/>
                  </a:solidFill>
                </a:rPr>
                <a:t>плата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Плюс 5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206085" y="2576209"/>
            <a:ext cx="3489701" cy="499845"/>
            <a:chOff x="3644153" y="900952"/>
            <a:chExt cx="3489701" cy="499845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754039" y="946052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Плюс 6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4" name="Группа 63"/>
          <p:cNvGrpSpPr/>
          <p:nvPr/>
        </p:nvGrpSpPr>
        <p:grpSpPr>
          <a:xfrm>
            <a:off x="225017" y="3842139"/>
            <a:ext cx="3506599" cy="584775"/>
            <a:chOff x="3644153" y="823848"/>
            <a:chExt cx="3506599" cy="58477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4741994" y="823848"/>
              <a:ext cx="24087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подсобного хозяйства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Плюс 6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225017" y="3224356"/>
            <a:ext cx="3491301" cy="499845"/>
            <a:chOff x="3644153" y="900952"/>
            <a:chExt cx="3491301" cy="499845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4755639" y="928418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пенсия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7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Плюс 7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6051387" y="1960562"/>
            <a:ext cx="3786112" cy="514293"/>
            <a:chOff x="430304" y="2562868"/>
            <a:chExt cx="3786112" cy="514293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30304" y="2562868"/>
              <a:ext cx="3786112" cy="499845"/>
              <a:chOff x="3644153" y="900952"/>
              <a:chExt cx="3786112" cy="499845"/>
            </a:xfrm>
          </p:grpSpPr>
          <p:sp>
            <p:nvSpPr>
              <p:cNvPr id="77" name="Прямоугольник 76"/>
              <p:cNvSpPr/>
              <p:nvPr/>
            </p:nvSpPr>
            <p:spPr>
              <a:xfrm>
                <a:off x="4676466" y="974514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обязательные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Минус 75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39341" y="2637031"/>
            <a:ext cx="3798158" cy="514293"/>
            <a:chOff x="430304" y="2562868"/>
            <a:chExt cx="3798158" cy="514293"/>
          </a:xfrm>
        </p:grpSpPr>
        <p:grpSp>
          <p:nvGrpSpPr>
            <p:cNvPr id="80" name="Группа 79"/>
            <p:cNvGrpSpPr/>
            <p:nvPr/>
          </p:nvGrpSpPr>
          <p:grpSpPr>
            <a:xfrm>
              <a:off x="430304" y="2562868"/>
              <a:ext cx="3798158" cy="499845"/>
              <a:chOff x="3644153" y="900952"/>
              <a:chExt cx="3798158" cy="499845"/>
            </a:xfrm>
          </p:grpSpPr>
          <p:sp>
            <p:nvSpPr>
              <p:cNvPr id="82" name="Прямоугольник 81"/>
              <p:cNvSpPr/>
              <p:nvPr/>
            </p:nvSpPr>
            <p:spPr>
              <a:xfrm>
                <a:off x="4688512" y="920068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произвольные</a:t>
                </a:r>
              </a:p>
            </p:txBody>
          </p:sp>
          <p:pic>
            <p:nvPicPr>
              <p:cNvPr id="8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1" name="Минус 80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6039341" y="3304502"/>
            <a:ext cx="3825078" cy="514293"/>
            <a:chOff x="430304" y="2562868"/>
            <a:chExt cx="3825078" cy="514293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0304" y="2562868"/>
              <a:ext cx="3825078" cy="499845"/>
              <a:chOff x="3644153" y="900952"/>
              <a:chExt cx="3825078" cy="499845"/>
            </a:xfrm>
          </p:grpSpPr>
          <p:sp>
            <p:nvSpPr>
              <p:cNvPr id="87" name="Прямоугольник 86"/>
              <p:cNvSpPr/>
              <p:nvPr/>
            </p:nvSpPr>
            <p:spPr>
              <a:xfrm>
                <a:off x="4715432" y="910609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непредвиденные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Минус 85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" name="Круговая стрелка 11"/>
          <p:cNvSpPr/>
          <p:nvPr/>
        </p:nvSpPr>
        <p:spPr>
          <a:xfrm>
            <a:off x="1697861" y="694513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1" name="Круговая стрелка 90"/>
          <p:cNvSpPr/>
          <p:nvPr/>
        </p:nvSpPr>
        <p:spPr>
          <a:xfrm>
            <a:off x="5266448" y="659708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46202" y="1407365"/>
            <a:ext cx="2996588" cy="31126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Раздельный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754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>
            <a:off x="498399" y="754905"/>
            <a:ext cx="1439390" cy="124777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943870" y="1265075"/>
            <a:ext cx="3002489" cy="708808"/>
            <a:chOff x="3644153" y="900952"/>
            <a:chExt cx="3002489" cy="70880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766636" y="963429"/>
              <a:ext cx="18800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заработная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  <a:r>
                <a:rPr lang="ru-RU" sz="1600" dirty="0">
                  <a:solidFill>
                    <a:prstClr val="black"/>
                  </a:solidFill>
                </a:rPr>
                <a:t>плата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люс 1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0" r="24384"/>
          <a:stretch/>
        </p:blipFill>
        <p:spPr>
          <a:xfrm flipH="1">
            <a:off x="586207" y="2067363"/>
            <a:ext cx="1024191" cy="1435677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937789" y="2710916"/>
            <a:ext cx="3489701" cy="499845"/>
            <a:chOff x="3644153" y="900952"/>
            <a:chExt cx="3489701" cy="49984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754039" y="946052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30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Плюс 30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8335"/>
          <a:stretch/>
        </p:blipFill>
        <p:spPr>
          <a:xfrm>
            <a:off x="589759" y="3587380"/>
            <a:ext cx="1352382" cy="13037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58298"/>
          <a:stretch/>
        </p:blipFill>
        <p:spPr>
          <a:xfrm>
            <a:off x="191617" y="3567720"/>
            <a:ext cx="1184925" cy="1337856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1997519" y="4065762"/>
            <a:ext cx="3491301" cy="499845"/>
            <a:chOff x="3644153" y="900952"/>
            <a:chExt cx="3491301" cy="49984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755639" y="928418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пенсия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3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Плюс 3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Стрелка вправо 1"/>
          <p:cNvSpPr/>
          <p:nvPr/>
        </p:nvSpPr>
        <p:spPr>
          <a:xfrm>
            <a:off x="4528516" y="1283770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4528515" y="2728786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4528515" y="4093228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6009770" y="1997947"/>
            <a:ext cx="3786112" cy="514293"/>
            <a:chOff x="430304" y="2562868"/>
            <a:chExt cx="3786112" cy="514293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430304" y="2562868"/>
              <a:ext cx="3786112" cy="499845"/>
              <a:chOff x="3644153" y="900952"/>
              <a:chExt cx="3786112" cy="499845"/>
            </a:xfrm>
          </p:grpSpPr>
          <p:sp>
            <p:nvSpPr>
              <p:cNvPr id="74" name="Прямоугольник 73"/>
              <p:cNvSpPr/>
              <p:nvPr/>
            </p:nvSpPr>
            <p:spPr>
              <a:xfrm>
                <a:off x="4676466" y="974514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обязательные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Минус 72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997724" y="2674416"/>
            <a:ext cx="3798158" cy="514293"/>
            <a:chOff x="430304" y="2562868"/>
            <a:chExt cx="3798158" cy="514293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430304" y="2562868"/>
              <a:ext cx="3798158" cy="499845"/>
              <a:chOff x="3644153" y="900952"/>
              <a:chExt cx="3798158" cy="499845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4688512" y="920068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произвольные</a:t>
                </a:r>
              </a:p>
            </p:txBody>
          </p:sp>
          <p:pic>
            <p:nvPicPr>
              <p:cNvPr id="80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Минус 77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5997724" y="3341887"/>
            <a:ext cx="3825078" cy="514293"/>
            <a:chOff x="430304" y="2562868"/>
            <a:chExt cx="3825078" cy="514293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430304" y="2562868"/>
              <a:ext cx="3825078" cy="499845"/>
              <a:chOff x="3644153" y="900952"/>
              <a:chExt cx="3825078" cy="499845"/>
            </a:xfrm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4715432" y="910609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непредвиденные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3" name="Минус 82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9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Смешанный (долевой)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2819314" y="2065059"/>
            <a:ext cx="3505373" cy="2865380"/>
            <a:chOff x="2708558" y="2065059"/>
            <a:chExt cx="3505373" cy="286538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708558" y="3327315"/>
              <a:ext cx="3222059" cy="499845"/>
              <a:chOff x="3644153" y="900952"/>
              <a:chExt cx="3222059" cy="499845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766636" y="963429"/>
                <a:ext cx="20995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solidFill>
                      <a:prstClr val="black"/>
                    </a:solidFill>
                  </a:rPr>
                  <a:t>заработная</a:t>
                </a:r>
                <a:r>
                  <a:rPr lang="ru-RU" sz="1800" dirty="0">
                    <a:solidFill>
                      <a:prstClr val="black"/>
                    </a:solidFill>
                  </a:rPr>
                  <a:t> </a:t>
                </a:r>
                <a:r>
                  <a:rPr lang="ru-RU" sz="1600" dirty="0">
                    <a:solidFill>
                      <a:prstClr val="black"/>
                    </a:solidFill>
                  </a:rPr>
                  <a:t>плата</a:t>
                </a:r>
                <a:r>
                  <a:rPr lang="ru-RU" sz="18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10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Плюс 10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" name="Группа 2"/>
            <p:cNvGrpSpPr/>
            <p:nvPr/>
          </p:nvGrpSpPr>
          <p:grpSpPr>
            <a:xfrm>
              <a:off x="3329797" y="2065059"/>
              <a:ext cx="2407234" cy="1112827"/>
              <a:chOff x="3135101" y="2058705"/>
              <a:chExt cx="2407234" cy="1112827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96" t="8335"/>
              <a:stretch/>
            </p:blipFill>
            <p:spPr>
              <a:xfrm>
                <a:off x="4362059" y="2072517"/>
                <a:ext cx="1180276" cy="1099015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7" r:link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7" r="58298"/>
              <a:stretch/>
            </p:blipFill>
            <p:spPr>
              <a:xfrm>
                <a:off x="3135101" y="2098632"/>
                <a:ext cx="959865" cy="1046787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8" r="22979"/>
              <a:stretch/>
            </p:blipFill>
            <p:spPr>
              <a:xfrm>
                <a:off x="3557688" y="2138170"/>
                <a:ext cx="1161925" cy="1007249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40" r="24384"/>
              <a:stretch/>
            </p:blipFill>
            <p:spPr>
              <a:xfrm>
                <a:off x="4078734" y="2058705"/>
                <a:ext cx="785639" cy="1101283"/>
              </a:xfrm>
              <a:prstGeom prst="rect">
                <a:avLst/>
              </a:prstGeom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2722630" y="3910353"/>
              <a:ext cx="3489701" cy="499845"/>
              <a:chOff x="3644153" y="900952"/>
              <a:chExt cx="3489701" cy="499845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754039" y="946052"/>
                <a:ext cx="23798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пособие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16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Плюс 16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2" name="Группа 21"/>
            <p:cNvGrpSpPr/>
            <p:nvPr/>
          </p:nvGrpSpPr>
          <p:grpSpPr>
            <a:xfrm>
              <a:off x="2722630" y="4430594"/>
              <a:ext cx="3491301" cy="499845"/>
              <a:chOff x="3644153" y="900952"/>
              <a:chExt cx="3491301" cy="499845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4755639" y="928418"/>
                <a:ext cx="23798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пенсия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25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Плюс 25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2" name="Группа 1"/>
          <p:cNvGrpSpPr/>
          <p:nvPr/>
        </p:nvGrpSpPr>
        <p:grpSpPr>
          <a:xfrm>
            <a:off x="5992876" y="1390597"/>
            <a:ext cx="3074445" cy="3834661"/>
            <a:chOff x="5992876" y="1390597"/>
            <a:chExt cx="3074445" cy="3834661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992876" y="1390597"/>
              <a:ext cx="3074445" cy="3834661"/>
              <a:chOff x="2882245" y="877957"/>
              <a:chExt cx="3557367" cy="4476236"/>
            </a:xfrm>
          </p:grpSpPr>
          <p:pic>
            <p:nvPicPr>
              <p:cNvPr id="28" name="Picture 10" descr="https://upload.wikimedia.org/wikipedia/en/thumb/3/30/Cauldron.svg/964px-Cauldron.svg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245" y="1575413"/>
                <a:ext cx="3557367" cy="377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http://mikrozayminfo.com/wp-content/uploads/2014/01/mikrozaymy-na-schet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433" y="877957"/>
                <a:ext cx="1822991" cy="10863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6617894" y="3523950"/>
              <a:ext cx="20051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Общий котёл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523" y="2513773"/>
              <a:ext cx="1984631" cy="1010177"/>
            </a:xfrm>
            <a:prstGeom prst="rect">
              <a:avLst/>
            </a:prstGeom>
          </p:spPr>
        </p:pic>
      </p:grpSp>
      <p:sp>
        <p:nvSpPr>
          <p:cNvPr id="34" name="Круговая стрелка 33"/>
          <p:cNvSpPr/>
          <p:nvPr/>
        </p:nvSpPr>
        <p:spPr>
          <a:xfrm>
            <a:off x="4545507" y="693200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Круговая стрелка 34"/>
          <p:cNvSpPr/>
          <p:nvPr/>
        </p:nvSpPr>
        <p:spPr>
          <a:xfrm flipH="1">
            <a:off x="1724128" y="693200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26707" y="2006888"/>
            <a:ext cx="2867971" cy="1433986"/>
            <a:chOff x="5993624" y="1340385"/>
            <a:chExt cx="2867971" cy="1433986"/>
          </a:xfrm>
        </p:grpSpPr>
        <p:pic>
          <p:nvPicPr>
            <p:cNvPr id="37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Группа 37"/>
            <p:cNvGrpSpPr/>
            <p:nvPr/>
          </p:nvGrpSpPr>
          <p:grpSpPr>
            <a:xfrm>
              <a:off x="6294335" y="1744576"/>
              <a:ext cx="2266547" cy="950606"/>
              <a:chOff x="6448566" y="1610583"/>
              <a:chExt cx="2266547" cy="950606"/>
            </a:xfrm>
          </p:grpSpPr>
          <p:sp>
            <p:nvSpPr>
              <p:cNvPr id="39" name="Минус 38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6448566" y="1853303"/>
                <a:ext cx="14648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ЛИЧНЫЕ</a:t>
                </a:r>
              </a:p>
              <a:p>
                <a:pPr algn="ctr"/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229505" y="3469605"/>
            <a:ext cx="1243506" cy="1148226"/>
            <a:chOff x="90781" y="3404811"/>
            <a:chExt cx="1243506" cy="1148226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 flipH="1">
              <a:off x="90781" y="3404811"/>
              <a:ext cx="785639" cy="1101283"/>
            </a:xfrm>
            <a:prstGeom prst="rect">
              <a:avLst/>
            </a:prstGeom>
          </p:spPr>
        </p:pic>
        <p:pic>
          <p:nvPicPr>
            <p:cNvPr id="4100" name="Picture 4" descr="https://img-fotki.yandex.ru/get/15/200418627.102/0_1545af_ff0f25f3_orig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4636" y="3767513"/>
              <a:ext cx="879651" cy="7855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 flipH="1">
            <a:off x="1525859" y="3547725"/>
            <a:ext cx="1161925" cy="1007249"/>
          </a:xfrm>
          <a:prstGeom prst="rect">
            <a:avLst/>
          </a:prstGeom>
        </p:spPr>
      </p:pic>
      <p:pic>
        <p:nvPicPr>
          <p:cNvPr id="4104" name="Picture 8" descr="http://reelnativefishing.com/images/ro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4591" flipH="1">
            <a:off x="1139058" y="3889895"/>
            <a:ext cx="1457568" cy="6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7" y="1614087"/>
            <a:ext cx="1828808" cy="172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2" y="1623129"/>
            <a:ext cx="2044557" cy="170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3372000" y="1398257"/>
            <a:ext cx="2400000" cy="2346987"/>
            <a:chOff x="5816726" y="1429707"/>
            <a:chExt cx="2400000" cy="234698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726" y="1429707"/>
              <a:ext cx="2400000" cy="122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6145423" y="3068808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13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43" y="1899374"/>
              <a:ext cx="2034966" cy="121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4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Таблица 29"/>
          <p:cNvGraphicFramePr>
            <a:graphicFrameLocks noGrp="1"/>
          </p:cNvGraphicFramePr>
          <p:nvPr>
            <p:extLst/>
          </p:nvPr>
        </p:nvGraphicFramePr>
        <p:xfrm>
          <a:off x="327446" y="132241"/>
          <a:ext cx="8477250" cy="490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25750"/>
                <a:gridCol w="2825750"/>
                <a:gridCol w="2825750"/>
              </a:tblGrid>
              <a:tr h="1331646"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</a:txBody>
                  <a:tcPr>
                    <a:solidFill>
                      <a:srgbClr val="0DA389"/>
                    </a:solidFill>
                  </a:tcPr>
                </a:tc>
              </a:tr>
              <a:tr h="90944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Общий (совместный)</a:t>
                      </a:r>
                      <a:endParaRPr lang="ru-RU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</a:tr>
              <a:tr h="11609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Раздельный</a:t>
                      </a:r>
                      <a:endParaRPr lang="ru-RU" sz="1200" b="1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</a:tr>
              <a:tr h="150002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Смешанный (долевой)</a:t>
                      </a:r>
                      <a:endParaRPr lang="ru-RU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ru-RU" sz="1050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93159" y="267129"/>
            <a:ext cx="1404960" cy="1034713"/>
            <a:chOff x="5079598" y="1480881"/>
            <a:chExt cx="2400000" cy="171787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598" y="1480881"/>
              <a:ext cx="2400000" cy="122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114" y="1986060"/>
              <a:ext cx="2034966" cy="121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Прямоугольник 42"/>
          <p:cNvSpPr/>
          <p:nvPr/>
        </p:nvSpPr>
        <p:spPr>
          <a:xfrm>
            <a:off x="1791273" y="568182"/>
            <a:ext cx="1277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Семейный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бюджет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4313" y="5681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Положительные</a:t>
            </a:r>
            <a:endParaRPr lang="ru-RU" sz="1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стороны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629365" y="5681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Отрицательные</a:t>
            </a:r>
            <a:endParaRPr lang="ru-RU" sz="1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стороны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15" y="372592"/>
            <a:ext cx="1098254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6" y="476730"/>
            <a:ext cx="977766" cy="91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3311016" y="1516555"/>
            <a:ext cx="26741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prstClr val="black"/>
                </a:solidFill>
              </a:rPr>
              <a:t>Полная прозрачность доходов семьи. </a:t>
            </a:r>
            <a:endParaRPr lang="ru-RU" sz="1050" dirty="0" smtClean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Удобен при </a:t>
            </a:r>
            <a:r>
              <a:rPr lang="ru-RU" sz="1050" dirty="0">
                <a:solidFill>
                  <a:prstClr val="black"/>
                </a:solidFill>
              </a:rPr>
              <a:t>накоплении сбережений на крупные </a:t>
            </a:r>
            <a:r>
              <a:rPr lang="ru-RU" sz="1050" dirty="0" smtClean="0">
                <a:solidFill>
                  <a:prstClr val="black"/>
                </a:solidFill>
              </a:rPr>
              <a:t>покупки. 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126426" y="1516555"/>
            <a:ext cx="26990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Возникновение </a:t>
            </a:r>
            <a:r>
              <a:rPr lang="ru-RU" sz="1050" dirty="0">
                <a:solidFill>
                  <a:prstClr val="black"/>
                </a:solidFill>
              </a:rPr>
              <a:t>разногласий по поводу распределения </a:t>
            </a:r>
            <a:r>
              <a:rPr lang="ru-RU" sz="1050" dirty="0" smtClean="0">
                <a:solidFill>
                  <a:prstClr val="black"/>
                </a:solidFill>
              </a:rPr>
              <a:t>средств.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311013" y="2409091"/>
            <a:ext cx="26741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Финансовая независимость членов семьи.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Нет разногласий </a:t>
            </a:r>
            <a:r>
              <a:rPr lang="ru-RU" sz="1050" dirty="0">
                <a:solidFill>
                  <a:prstClr val="black"/>
                </a:solidFill>
              </a:rPr>
              <a:t>по поводу личных трат.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prstClr val="black"/>
                </a:solidFill>
              </a:rPr>
              <a:t>П</a:t>
            </a:r>
            <a:r>
              <a:rPr lang="ru-RU" sz="1050" dirty="0" smtClean="0">
                <a:solidFill>
                  <a:prstClr val="black"/>
                </a:solidFill>
              </a:rPr>
              <a:t>роще </a:t>
            </a:r>
            <a:r>
              <a:rPr lang="ru-RU" sz="1050" dirty="0">
                <a:solidFill>
                  <a:prstClr val="black"/>
                </a:solidFill>
              </a:rPr>
              <a:t>распоряжаться личным </a:t>
            </a:r>
            <a:r>
              <a:rPr lang="ru-RU" sz="1050" dirty="0" smtClean="0">
                <a:solidFill>
                  <a:prstClr val="black"/>
                </a:solidFill>
              </a:rPr>
              <a:t>доходом.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126425" y="2432884"/>
            <a:ext cx="26741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Могут быть разногласия </a:t>
            </a:r>
            <a:r>
              <a:rPr lang="ru-RU" sz="1050" dirty="0">
                <a:solidFill>
                  <a:prstClr val="black"/>
                </a:solidFill>
              </a:rPr>
              <a:t>в связи с оплатой общесемейных и иных не личных расходов</a:t>
            </a:r>
            <a:r>
              <a:rPr lang="ru-RU" sz="1050" dirty="0" smtClean="0">
                <a:solidFill>
                  <a:prstClr val="black"/>
                </a:solidFill>
              </a:rPr>
              <a:t>.</a:t>
            </a:r>
            <a:endParaRPr lang="ru-RU" sz="105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Сложно </a:t>
            </a:r>
            <a:r>
              <a:rPr lang="ru-RU" sz="1050" dirty="0">
                <a:solidFill>
                  <a:prstClr val="black"/>
                </a:solidFill>
              </a:rPr>
              <a:t>накопить сбережения на крупную </a:t>
            </a:r>
            <a:r>
              <a:rPr lang="ru-RU" sz="1050" dirty="0" smtClean="0">
                <a:solidFill>
                  <a:prstClr val="black"/>
                </a:solidFill>
              </a:rPr>
              <a:t>покупку.</a:t>
            </a:r>
            <a:endParaRPr lang="en-US" sz="105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311012" y="3520233"/>
            <a:ext cx="267418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Сочетание </a:t>
            </a:r>
            <a:r>
              <a:rPr lang="ru-RU" sz="1050" dirty="0">
                <a:solidFill>
                  <a:prstClr val="black"/>
                </a:solidFill>
              </a:rPr>
              <a:t>преимуществ общего и раздельного бюджета </a:t>
            </a:r>
            <a:r>
              <a:rPr lang="ru-RU" sz="1050" dirty="0" smtClean="0">
                <a:solidFill>
                  <a:prstClr val="black"/>
                </a:solidFill>
              </a:rPr>
              <a:t>(при </a:t>
            </a:r>
            <a:r>
              <a:rPr lang="ru-RU" sz="1050" dirty="0">
                <a:solidFill>
                  <a:prstClr val="black"/>
                </a:solidFill>
              </a:rPr>
              <a:t>этом их </a:t>
            </a:r>
            <a:r>
              <a:rPr lang="ru-RU" sz="1050" dirty="0" smtClean="0">
                <a:solidFill>
                  <a:prstClr val="black"/>
                </a:solidFill>
              </a:rPr>
              <a:t>недостатков почти нет).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Нет споров по </a:t>
            </a:r>
            <a:r>
              <a:rPr lang="ru-RU" sz="1050" dirty="0">
                <a:solidFill>
                  <a:prstClr val="black"/>
                </a:solidFill>
              </a:rPr>
              <a:t>поводу личных трат.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prstClr val="black"/>
                </a:solidFill>
              </a:rPr>
              <a:t>В</a:t>
            </a:r>
            <a:r>
              <a:rPr lang="ru-RU" sz="1050" dirty="0" smtClean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какой-то степени каждый человек остаётся финансово </a:t>
            </a:r>
            <a:r>
              <a:rPr lang="ru-RU" sz="1050" dirty="0" smtClean="0">
                <a:solidFill>
                  <a:prstClr val="black"/>
                </a:solidFill>
              </a:rPr>
              <a:t>независимым.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26424" y="3532252"/>
            <a:ext cx="267418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prstClr val="black"/>
                </a:solidFill>
              </a:rPr>
              <a:t>Р</a:t>
            </a:r>
            <a:r>
              <a:rPr lang="ru-RU" sz="1050" dirty="0" smtClean="0">
                <a:solidFill>
                  <a:prstClr val="black"/>
                </a:solidFill>
              </a:rPr>
              <a:t>азногласия </a:t>
            </a:r>
            <a:r>
              <a:rPr lang="ru-RU" sz="1050" dirty="0">
                <a:solidFill>
                  <a:prstClr val="black"/>
                </a:solidFill>
              </a:rPr>
              <a:t>по поводу доли и размера средств, которые выделяет каждый из членов семьи на общие нужды</a:t>
            </a:r>
            <a:r>
              <a:rPr lang="ru-RU" sz="1050" dirty="0" smtClean="0">
                <a:solidFill>
                  <a:prstClr val="black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0" dirty="0" smtClean="0">
                <a:solidFill>
                  <a:prstClr val="black"/>
                </a:solidFill>
              </a:rPr>
              <a:t>Не подходит </a:t>
            </a:r>
            <a:r>
              <a:rPr lang="ru-RU" sz="1050" dirty="0">
                <a:solidFill>
                  <a:prstClr val="black"/>
                </a:solidFill>
              </a:rPr>
              <a:t>семьям, в которых </a:t>
            </a:r>
            <a:r>
              <a:rPr lang="ru-RU" sz="1050" dirty="0" smtClean="0">
                <a:solidFill>
                  <a:prstClr val="black"/>
                </a:solidFill>
              </a:rPr>
              <a:t>добытчик – один человек.</a:t>
            </a:r>
            <a:endParaRPr lang="en-US" sz="105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73741" y="503233"/>
            <a:ext cx="9241099" cy="4690428"/>
            <a:chOff x="-73741" y="503233"/>
            <a:chExt cx="9241099" cy="4690428"/>
          </a:xfrm>
        </p:grpSpPr>
        <p:pic>
          <p:nvPicPr>
            <p:cNvPr id="4104" name="Рисунок 410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6" t="8335"/>
            <a:stretch/>
          </p:blipFill>
          <p:spPr>
            <a:xfrm>
              <a:off x="4741273" y="898504"/>
              <a:ext cx="4426085" cy="4266880"/>
            </a:xfrm>
            <a:prstGeom prst="rect">
              <a:avLst/>
            </a:prstGeom>
          </p:spPr>
        </p:pic>
        <p:pic>
          <p:nvPicPr>
            <p:cNvPr id="4099" name="Рисунок 40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 r="22979"/>
            <a:stretch/>
          </p:blipFill>
          <p:spPr>
            <a:xfrm>
              <a:off x="1464531" y="503233"/>
              <a:ext cx="5369668" cy="4654856"/>
            </a:xfrm>
            <a:prstGeom prst="rect">
              <a:avLst/>
            </a:prstGeom>
          </p:spPr>
        </p:pic>
        <p:pic>
          <p:nvPicPr>
            <p:cNvPr id="4101" name="Рисунок 4100"/>
            <p:cNvPicPr>
              <a:picLocks noChangeAspect="1"/>
            </p:cNvPicPr>
            <p:nvPr/>
          </p:nvPicPr>
          <p:blipFill rotWithShape="1">
            <a:blip r:embed="rId7" r:link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7" r="58298"/>
            <a:stretch/>
          </p:blipFill>
          <p:spPr>
            <a:xfrm>
              <a:off x="-73741" y="852694"/>
              <a:ext cx="3813243" cy="4305395"/>
            </a:xfrm>
            <a:prstGeom prst="rect">
              <a:avLst/>
            </a:prstGeom>
          </p:spPr>
        </p:pic>
        <p:pic>
          <p:nvPicPr>
            <p:cNvPr id="4097" name="Рисунок 409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>
              <a:off x="3933360" y="503233"/>
              <a:ext cx="2859932" cy="465485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62" t="46763" r="22351"/>
            <a:stretch/>
          </p:blipFill>
          <p:spPr>
            <a:xfrm>
              <a:off x="4609476" y="2715540"/>
              <a:ext cx="2266546" cy="2478121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0" t="46345" r="52660" b="-209"/>
            <a:stretch/>
          </p:blipFill>
          <p:spPr>
            <a:xfrm>
              <a:off x="2203521" y="2686358"/>
              <a:ext cx="2422188" cy="2507303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82" y="2533112"/>
            <a:ext cx="1326437" cy="13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86793" y="848894"/>
            <a:ext cx="2342025" cy="1653755"/>
            <a:chOff x="586793" y="848894"/>
            <a:chExt cx="2342025" cy="165375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93" y="848894"/>
              <a:ext cx="2342025" cy="119209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952937" y="2040984"/>
              <a:ext cx="16738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Ивановы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6" descr="http://spektrschool2.ucoz.ru/5cebd5a1c5bd-1-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7" y="2502649"/>
            <a:ext cx="2580516" cy="179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4" y="2986265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portal-kultura.ru/upload/medialibrary/05e/Pokupki_Kult_09_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93" y="1070507"/>
            <a:ext cx="4470201" cy="3002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ixabay.com/static/uploads/photo/2014/03/25/16/33/cancel-297373_64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51" y="1002558"/>
            <a:ext cx="3276615" cy="31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3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3" name="Picture 4" descr="http://softerz.narod.ru/_img/kc_2-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7114" r="14011" b="7843"/>
          <a:stretch/>
        </p:blipFill>
        <p:spPr bwMode="auto">
          <a:xfrm>
            <a:off x="3048063" y="647271"/>
            <a:ext cx="5565055" cy="35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13" y="904310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43" y="904310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93" y="904310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67" y="904310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13" y="2074449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42" y="2074449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19" y="2074449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67" y="2104586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95" y="3217643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24" y="3197676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03" y="3217643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67" y="3197676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lh6.ggpht.com/DNAw-Ucep8dI9-uW7IBI7OzhZpLv3QIot-ZfXnbD_jjM8mDIKJY4PUSK02QvHQAbgQ=w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888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586793" y="848894"/>
            <a:ext cx="2342025" cy="1653755"/>
            <a:chOff x="586793" y="848894"/>
            <a:chExt cx="2342025" cy="165375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93" y="848894"/>
              <a:ext cx="2342025" cy="119209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952937" y="2040984"/>
              <a:ext cx="16738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Ивановы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Picture 6" descr="http://spektrschool2.ucoz.ru/5cebd5a1c5bd-1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7" y="2502649"/>
            <a:ext cx="2580516" cy="179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4" y="2986265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6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03 L 0.05782 -0.44135 C 0.06997 -0.53981 0.0882 -0.59351 0.10712 -0.59351 C 0.12865 -0.59351 0.14601 -0.53981 0.15816 -0.44135 L 0.21615 -0.0003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2966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4496 -0.13981 C 0.05451 -0.17099 0.06857 -0.18765 0.08333 -0.18765 C 0.10017 -0.18765 0.11354 -0.17099 0.12309 -0.13981 L 0.16823 -2.22222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-938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8642E-6 L 0.08559 -3.08642E-6 C 0.12395 -3.08642E-6 0.17135 0.06667 0.17135 0.12068 L 0.17135 0.24136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1206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8642E-6 L -0.08246 -3.08642E-6 C -0.11962 -3.08642E-6 -0.16493 0.06667 -0.16493 0.12068 L -0.16493 0.24136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1206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08642E-6 L -0.15139 -3.08642E-6 C -0.21927 -3.08642E-6 -0.3026 0.06544 -0.3026 0.11852 L -0.3026 0.23735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1185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03941 -0.12778 C -0.04775 -0.15617 -0.06007 -0.1716 -0.07292 -0.1716 C -0.08768 -0.1716 -0.09931 -0.15617 -0.10764 -0.12778 L -0.14688 -2.22222E-6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858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618 L -0.08125 -0.2821 C -0.09826 -0.34352 -0.12361 -0.37716 -0.15017 -0.37716 C -0.18038 -0.37716 -0.20451 -0.34352 -0.22153 -0.2821 L -0.3026 -0.00618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-1854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09877E-6 L 5.55556E-7 2.09877E-6 C -0.00138 -0.02592 -0.00191 -0.01234 5.55556E-7 -0.02808 C 0.00157 -0.04043 -0.00034 -0.03549 0.0033 -0.04197 C 0.00296 -0.05679 0.0033 -0.0716 0.00226 -0.08611 C 0.00209 -0.08827 5.55556E-7 -0.0895 5.55556E-7 -0.09197 C -0.00034 -0.11944 0.00053 -0.1466 0.00105 -0.17376 C 0.00122 -0.17654 0.00174 -0.17932 0.00226 -0.18179 C 0.00278 -0.18457 0.00365 -0.18734 0.00452 -0.18981 C 0.00556 -0.19321 0.00695 -0.19629 0.00782 -0.2 C 0.00868 -0.20308 0.00921 -0.20679 0.01007 -0.20987 C 0.01198 -0.21574 0.01424 -0.21913 0.01684 -0.22376 C 0.01962 -0.23827 0.01598 -0.2216 0.02587 -0.24382 L 0.03039 -0.2537 C 0.03108 -0.25771 0.03143 -0.26203 0.03264 -0.26574 C 0.03334 -0.26821 0.03507 -0.26944 0.03594 -0.2716 C 0.03698 -0.27407 0.0375 -0.27685 0.0382 -0.27963 C 0.03872 -0.28179 0.03872 -0.28395 0.03924 -0.2858 C 0.03993 -0.28796 0.04098 -0.2895 0.0415 -0.29166 C 0.04983 -0.32345 0.04202 -0.30092 0.05053 -0.32376 C 0.05087 -0.32685 0.05087 -0.33055 0.05174 -0.33364 C 0.05278 -0.33796 0.05521 -0.34105 0.05625 -0.34568 L 0.05851 -0.35555 C 0.05799 -0.37901 0.05799 -0.40216 0.0573 -0.42561 C 0.0573 -0.42839 0.05643 -0.43086 0.05625 -0.43364 C 0.05417 -0.45092 0.05608 -0.43981 0.054 -0.45154 C 0.05348 -0.45555 0.05348 -0.45957 0.05278 -0.46358 C 0.05191 -0.46852 0.04896 -0.4716 0.04723 -0.47531 C 0.04566 -0.4787 0.0448 -0.48302 0.04271 -0.48549 C 0.04167 -0.48642 0.04046 -0.48673 0.03924 -0.48734 C 0.03073 -0.50278 0.04063 -0.48673 0.03264 -0.49537 C 0.02657 -0.50185 0.0349 -0.49753 0.02691 -0.50339 C 0.02553 -0.50432 0.02396 -0.50463 0.0224 -0.50524 C 0.02171 -0.50679 0.02118 -0.50833 0.02014 -0.50926 C 0.01928 -0.51049 0.01789 -0.51049 0.01684 -0.51142 C 0.01493 -0.51265 0.01303 -0.51389 0.01129 -0.51543 C 0.0066 -0.51913 0.00348 -0.52345 -0.00104 -0.52531 C -0.00295 -0.52623 -0.00486 -0.52654 -0.00677 -0.52747 C -0.00781 -0.5287 -0.00885 -0.53024 -0.01007 -0.53148 C -0.01145 -0.53241 -0.01319 -0.53271 -0.01458 -0.53333 C -0.01579 -0.53395 -0.01684 -0.53457 -0.01805 -0.53518 C -0.02812 -0.53457 -0.03819 -0.53457 -0.04826 -0.53333 C -0.04982 -0.53302 -0.05121 -0.53179 -0.05277 -0.53148 C -0.05468 -0.53055 -0.05659 -0.52994 -0.0585 -0.52932 C -0.06111 -0.52685 -0.06388 -0.525 -0.06632 -0.52129 C -0.06753 -0.51944 -0.06822 -0.51666 -0.06961 -0.51543 C -0.0717 -0.51327 -0.07638 -0.51142 -0.07638 -0.51142 C -0.07795 -0.50926 -0.07934 -0.50741 -0.0809 -0.50524 C -0.08194 -0.50401 -0.08333 -0.50308 -0.0842 -0.50154 C -0.09479 -0.48271 -0.0802 -0.50339 -0.09218 -0.48734 C -0.09774 -0.47253 -0.09062 -0.49074 -0.09774 -0.47531 C -0.09861 -0.47345 -0.09913 -0.47129 -0.1 -0.46944 C -0.10364 -0.46203 -0.10382 -0.46203 -0.10781 -0.45741 C -0.10868 -0.45494 -0.10937 -0.45216 -0.11007 -0.44938 C -0.11059 -0.44753 -0.11076 -0.44537 -0.11128 -0.44352 C -0.11493 -0.42932 -0.11441 -0.43086 -0.11805 -0.4216 C -0.1184 -0.41882 -0.11875 -0.41636 -0.11909 -0.41358 C -0.11961 -0.40957 -0.11961 -0.40555 -0.12013 -0.40154 C -0.12066 -0.39876 -0.1217 -0.39629 -0.12239 -0.39352 C -0.12291 -0.39074 -0.12326 -0.38827 -0.12361 -0.38549 C -0.1243 -0.38086 -0.12534 -0.37623 -0.12586 -0.3716 C -0.12673 -0.36234 -0.12621 -0.35247 -0.12812 -0.34352 C -0.12864 -0.34074 -0.12968 -0.33827 -0.13038 -0.33549 C -0.13125 -0.33179 -0.13263 -0.32376 -0.13263 -0.32376 C -0.13298 -0.31574 -0.13316 -0.30771 -0.13368 -0.29969 C -0.13385 -0.29753 -0.13454 -0.29568 -0.13489 -0.29382 C -0.13524 -0.29105 -0.13559 -0.28827 -0.13593 -0.2858 C -0.13645 -0.28117 -0.13663 -0.27654 -0.13715 -0.2716 C -0.1375 -0.26759 -0.13784 -0.26389 -0.13819 -0.25987 C -0.13854 -0.25031 -0.13854 -0.24105 -0.13923 -0.23179 C -0.13975 -0.22778 -0.14097 -0.22376 -0.14149 -0.21975 C -0.14201 -0.21728 -0.14218 -0.2145 -0.1427 -0.21173 C -0.14305 -0.20987 -0.14375 -0.20802 -0.14375 -0.20586 C -0.14409 -0.20185 -0.14375 -0.19784 -0.14375 -0.19382 L -0.15833 -0.1679 " pathEditMode="relative" ptsTypes="AAAAAAAAAAAAAAAAAAAAAAAAAA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0494E-6 L -1.11111E-6 -1.60494E-6 C -0.00226 -0.00617 -0.00503 -0.01173 -0.00677 -0.01821 C -0.00764 -0.02129 -0.00746 -0.025 -0.00799 -0.02808 C -0.00851 -0.03148 -0.00937 -0.03487 -0.01024 -0.03796 C -0.01042 -0.04105 -0.01181 -0.06543 -0.0125 -0.07006 C -0.01337 -0.07623 -0.01441 -0.0821 -0.0158 -0.08796 C -0.01979 -0.10432 -0.02552 -0.11203 -0.0316 -0.12808 C -0.03299 -0.1321 -0.0349 -0.13549 -0.03611 -0.13981 C -0.0375 -0.14506 -0.03819 -0.15061 -0.03941 -0.15586 C -0.0401 -0.15864 -0.04097 -0.16111 -0.04167 -0.16389 C -0.04253 -0.1679 -0.04288 -0.17191 -0.04392 -0.17592 C -0.05156 -0.20586 -0.04323 -0.1645 -0.04948 -0.19784 C -0.04983 -0.20308 -0.04965 -0.20864 -0.05069 -0.21389 C -0.05156 -0.21882 -0.05382 -0.22284 -0.05521 -0.22778 C -0.05694 -0.23426 -0.05799 -0.24136 -0.05972 -0.24784 C -0.06024 -0.25 -0.06128 -0.25154 -0.06181 -0.2537 C -0.06458 -0.26543 -0.0651 -0.275 -0.06858 -0.2858 C -0.07587 -0.30771 -0.07969 -0.31358 -0.08889 -0.33364 C -0.09045 -0.33703 -0.09167 -0.34074 -0.0934 -0.34352 C -0.09722 -0.35061 -0.10121 -0.35771 -0.10573 -0.36358 C -0.1092 -0.36821 -0.11337 -0.37129 -0.11701 -0.37561 C -0.12014 -0.37932 -0.12274 -0.38395 -0.12587 -0.38765 C -0.12847 -0.39043 -0.13125 -0.39259 -0.13385 -0.39568 C -0.13472 -0.3966 -0.13524 -0.39845 -0.13611 -0.39969 C -0.14375 -0.40802 -0.14201 -0.40401 -0.15069 -0.40957 C -0.15226 -0.41049 -0.15365 -0.41265 -0.15521 -0.41358 C -0.15764 -0.41512 -0.16042 -0.41605 -0.16302 -0.41759 C -0.16649 -0.42376 -0.16406 -0.42068 -0.16979 -0.42345 C -0.18108 -0.42901 -0.17396 -0.42654 -0.18437 -0.42963 C -0.19236 -0.4392 -0.18194 -0.42747 -0.19792 -0.4395 C -0.20243 -0.4429 -0.20677 -0.44784 -0.21128 -0.45154 C -0.2125 -0.45247 -0.21354 -0.45278 -0.21476 -0.45339 C -0.23507 -0.46852 -0.22431 -0.46173 -0.23385 -0.46728 C -0.26736 -0.43981 -0.25434 -0.44784 -0.27205 -0.43734 C -0.28003 -0.42808 -0.27135 -0.44012 -0.27986 -0.41358 C -0.28871 -0.38642 -0.28941 -0.38642 -0.29896 -0.36944 C -0.30278 -0.35247 -0.30035 -0.36574 -0.30243 -0.34166 C -0.3026 -0.33827 -0.30312 -0.33487 -0.30347 -0.33179 C -0.30399 -0.32685 -0.30434 -0.32222 -0.30469 -0.31759 C -0.3066 -0.28827 -0.30469 -0.31049 -0.30677 -0.28765 C -0.30642 -0.2645 -0.30642 -0.24105 -0.30573 -0.2179 C -0.30573 -0.21574 -0.30469 -0.21173 -0.30469 -0.21173 L -0.2934 -0.10586 " pathEditMode="relative" ptsTypes="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3" name="Picture 4" descr="http://softerz.narod.ru/_img/kc_2-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7114" r="14011" b="7843"/>
          <a:stretch/>
        </p:blipFill>
        <p:spPr bwMode="auto">
          <a:xfrm>
            <a:off x="3048063" y="647271"/>
            <a:ext cx="5565055" cy="35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366560" y="181512"/>
            <a:ext cx="2680796" cy="3283278"/>
            <a:chOff x="3269543" y="576947"/>
            <a:chExt cx="2867971" cy="3858611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61" y="576947"/>
              <a:ext cx="2363048" cy="3465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3269543" y="3001572"/>
              <a:ext cx="2867971" cy="1433986"/>
              <a:chOff x="504029" y="1336365"/>
              <a:chExt cx="2867971" cy="1433986"/>
            </a:xfrm>
          </p:grpSpPr>
          <p:pic>
            <p:nvPicPr>
              <p:cNvPr id="3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Плюс 31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924246" y="1991993"/>
                <a:ext cx="13715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Д</a:t>
                </a:r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ОХОДЫ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" name="Группа 1"/>
          <p:cNvGrpSpPr/>
          <p:nvPr/>
        </p:nvGrpSpPr>
        <p:grpSpPr>
          <a:xfrm>
            <a:off x="6563094" y="1230103"/>
            <a:ext cx="1904508" cy="2223941"/>
            <a:chOff x="6606205" y="2309574"/>
            <a:chExt cx="1904508" cy="2223941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217" y="2309574"/>
              <a:ext cx="1158824" cy="16993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4" name="Группа 33"/>
            <p:cNvGrpSpPr/>
            <p:nvPr/>
          </p:nvGrpSpPr>
          <p:grpSpPr>
            <a:xfrm>
              <a:off x="6606205" y="3692766"/>
              <a:ext cx="1904508" cy="840749"/>
              <a:chOff x="5993624" y="1340385"/>
              <a:chExt cx="2867971" cy="1433986"/>
            </a:xfrm>
          </p:grpSpPr>
          <p:pic>
            <p:nvPicPr>
              <p:cNvPr id="3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3624" y="134038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" name="Группа 35"/>
              <p:cNvGrpSpPr/>
              <p:nvPr/>
            </p:nvGrpSpPr>
            <p:grpSpPr>
              <a:xfrm>
                <a:off x="6294335" y="1744576"/>
                <a:ext cx="2266547" cy="893926"/>
                <a:chOff x="6448566" y="1610583"/>
                <a:chExt cx="2266547" cy="893926"/>
              </a:xfrm>
            </p:grpSpPr>
            <p:sp>
              <p:nvSpPr>
                <p:cNvPr id="37" name="Минус 36"/>
                <p:cNvSpPr/>
                <p:nvPr/>
              </p:nvSpPr>
              <p:spPr>
                <a:xfrm>
                  <a:off x="7918712" y="1610583"/>
                  <a:ext cx="796401" cy="893926"/>
                </a:xfrm>
                <a:prstGeom prst="mathMin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6448566" y="1853302"/>
                  <a:ext cx="1432818" cy="4724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200" b="1" dirty="0" smtClean="0">
                      <a:solidFill>
                        <a:prstClr val="black"/>
                      </a:solidFill>
                      <a:effectLst>
                        <a:glow rad="127000">
                          <a:prstClr val="white"/>
                        </a:glow>
                      </a:effectLst>
                    </a:rPr>
                    <a:t>РАСХОДЫ</a:t>
                  </a:r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2050" name="Picture 2" descr="http://tender-profi.ru/upload/content/%D0%9E%D0%B1%D1%83%D1%87%D0%B5%D0%BD%D0%B8%D0%B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14" y="3840896"/>
            <a:ext cx="1173996" cy="117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s017.radikal.ru/i430/1303/0a/d6df0bec1d4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7937" y="3512274"/>
            <a:ext cx="2613933" cy="128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pixabay.com/static/uploads/photo/2012/04/14/13/10/car-33866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187" y="4396523"/>
            <a:ext cx="1142845" cy="57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586793" y="848894"/>
            <a:ext cx="2342025" cy="1653755"/>
            <a:chOff x="586793" y="848894"/>
            <a:chExt cx="2342025" cy="165375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93" y="848894"/>
              <a:ext cx="2342025" cy="119209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952937" y="2040984"/>
              <a:ext cx="16738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Ивановы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9" name="Picture 6" descr="http://spektrschool2.ucoz.ru/5cebd5a1c5bd-1-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7" y="2502649"/>
            <a:ext cx="2580516" cy="179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4" y="2986265"/>
            <a:ext cx="659581" cy="96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2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60770" y="-107132"/>
            <a:ext cx="5018452" cy="5357765"/>
            <a:chOff x="606685" y="1507202"/>
            <a:chExt cx="3460347" cy="3460348"/>
          </a:xfrm>
        </p:grpSpPr>
        <p:pic>
          <p:nvPicPr>
            <p:cNvPr id="23" name="Picture 8" descr="http://rsbtravel.com/sites/default/files/2014/calendar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85" y="1507202"/>
              <a:ext cx="3460347" cy="3460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726660" y="1772041"/>
              <a:ext cx="1179248" cy="954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3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be-BY" sz="5400" b="1" dirty="0" smtClean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</a:rPr>
                <a:t>май</a:t>
              </a:r>
              <a:endParaRPr lang="ru-RU" sz="4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573722" y="1949842"/>
            <a:ext cx="2867971" cy="1433986"/>
            <a:chOff x="504029" y="1336365"/>
            <a:chExt cx="2867971" cy="1433986"/>
          </a:xfrm>
        </p:grpSpPr>
        <p:pic>
          <p:nvPicPr>
            <p:cNvPr id="13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люс 13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23535" y="3075046"/>
            <a:ext cx="2867971" cy="1433986"/>
            <a:chOff x="5993624" y="1340385"/>
            <a:chExt cx="2867971" cy="1433986"/>
          </a:xfrm>
        </p:grpSpPr>
        <p:pic>
          <p:nvPicPr>
            <p:cNvPr id="18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6294335" y="1744576"/>
              <a:ext cx="2266547" cy="893926"/>
              <a:chOff x="6448566" y="1610583"/>
              <a:chExt cx="2266547" cy="893926"/>
            </a:xfrm>
          </p:grpSpPr>
          <p:sp>
            <p:nvSpPr>
              <p:cNvPr id="20" name="Минус 19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448566" y="1853303"/>
                <a:ext cx="14648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5816726" y="1398257"/>
            <a:ext cx="2400000" cy="2346987"/>
            <a:chOff x="5816726" y="1429707"/>
            <a:chExt cx="2400000" cy="234698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726" y="1429707"/>
              <a:ext cx="2400000" cy="122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145423" y="3068808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31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43" y="1899374"/>
              <a:ext cx="2034966" cy="121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21646" y="2194699"/>
            <a:ext cx="4762473" cy="7541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1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309085" y="1398257"/>
            <a:ext cx="2400000" cy="2346987"/>
            <a:chOff x="5816726" y="1429707"/>
            <a:chExt cx="2400000" cy="234698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726" y="1429707"/>
              <a:ext cx="2400000" cy="122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6145423" y="3068808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43" y="1899374"/>
              <a:ext cx="2034966" cy="121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63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8" name="Picture 4" descr="http://ecx.images-amazon.com/images/I/51WYHZK9Z8L._SX311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41" y="1000663"/>
            <a:ext cx="2192284" cy="3319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5737" y="1427718"/>
            <a:ext cx="3738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Уничтожьте </a:t>
            </a:r>
            <a:r>
              <a:rPr lang="ru-RU" sz="1600" dirty="0">
                <a:solidFill>
                  <a:srgbClr val="000000"/>
                </a:solidFill>
              </a:rPr>
              <a:t>кредитные карты (избавьтесь от кредитов и долгов).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7563" y="3037568"/>
            <a:ext cx="423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Живите на оставшиеся </a:t>
            </a:r>
            <a:r>
              <a:rPr lang="ru-RU" sz="1600" b="1" dirty="0">
                <a:solidFill>
                  <a:srgbClr val="0DA389"/>
                </a:solidFill>
              </a:rPr>
              <a:t>80% </a:t>
            </a:r>
            <a:r>
              <a:rPr lang="ru-RU" sz="1600" dirty="0">
                <a:solidFill>
                  <a:srgbClr val="000000"/>
                </a:solidFill>
              </a:rPr>
              <a:t>в своё удовольствие.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85737" y="2232643"/>
            <a:ext cx="4166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Сохраняйте или инвестируйте </a:t>
            </a:r>
            <a:r>
              <a:rPr lang="ru-RU" sz="1600" b="1" dirty="0">
                <a:solidFill>
                  <a:srgbClr val="0DA389"/>
                </a:solidFill>
              </a:rPr>
              <a:t>20%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от дохода (никогда не тратьте эти деньги).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0" y="1400005"/>
            <a:ext cx="401234" cy="58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0" y="2188806"/>
            <a:ext cx="401234" cy="58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0" y="2978610"/>
            <a:ext cx="401234" cy="58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7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Picture 2" descr="http://ecx.images-amazon.com/images/I/514YNyRsimL._SY344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6" y="923925"/>
            <a:ext cx="2152650" cy="3295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57" y="367551"/>
            <a:ext cx="3738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DA389"/>
                </a:solidFill>
              </a:rPr>
              <a:t>50% </a:t>
            </a:r>
            <a:r>
              <a:rPr lang="ru-RU" sz="1600" dirty="0">
                <a:solidFill>
                  <a:prstClr val="black"/>
                </a:solidFill>
              </a:rPr>
              <a:t>пустить на необходимые </a:t>
            </a:r>
            <a:r>
              <a:rPr lang="ru-RU" sz="1600" dirty="0" smtClean="0">
                <a:solidFill>
                  <a:prstClr val="black"/>
                </a:solidFill>
              </a:rPr>
              <a:t>вещи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9754" y="1608339"/>
            <a:ext cx="2388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DA389"/>
                </a:solidFill>
              </a:rPr>
              <a:t>20% </a:t>
            </a:r>
            <a:r>
              <a:rPr lang="ru-RU" sz="1600" dirty="0">
                <a:solidFill>
                  <a:srgbClr val="000000"/>
                </a:solidFill>
              </a:rPr>
              <a:t>пустить на </a:t>
            </a:r>
            <a:r>
              <a:rPr lang="ru-RU" sz="1600" dirty="0" smtClean="0">
                <a:solidFill>
                  <a:srgbClr val="000000"/>
                </a:solidFill>
              </a:rPr>
              <a:t> сбережения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90" y="217064"/>
            <a:ext cx="401234" cy="58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2975890" y="2449998"/>
            <a:ext cx="4613957" cy="588383"/>
            <a:chOff x="2975890" y="2449998"/>
            <a:chExt cx="4613957" cy="58838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423290" y="2677266"/>
              <a:ext cx="41665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DA389"/>
                  </a:solidFill>
                </a:rPr>
                <a:t>30% </a:t>
              </a:r>
              <a:r>
                <a:rPr lang="ru-RU" sz="1600" dirty="0">
                  <a:solidFill>
                    <a:srgbClr val="000000"/>
                  </a:solidFill>
                </a:rPr>
                <a:t>пустить на желанные </a:t>
              </a:r>
              <a:r>
                <a:rPr lang="ru-RU" sz="1600" dirty="0" smtClean="0">
                  <a:solidFill>
                    <a:srgbClr val="000000"/>
                  </a:solidFill>
                </a:rPr>
                <a:t>вещи</a:t>
              </a:r>
              <a:r>
                <a:rPr lang="en-US" sz="1600" dirty="0">
                  <a:solidFill>
                    <a:srgbClr val="000000"/>
                  </a:solidFill>
                </a:rPr>
                <a:t>.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890" y="2449998"/>
              <a:ext cx="401234" cy="588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64" y="1517334"/>
            <a:ext cx="401234" cy="58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743632" y="1604977"/>
            <a:ext cx="1259255" cy="1134414"/>
            <a:chOff x="743632" y="1604977"/>
            <a:chExt cx="1259255" cy="113441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172" y="1604977"/>
              <a:ext cx="822714" cy="1052542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Группа 13"/>
            <p:cNvGrpSpPr/>
            <p:nvPr/>
          </p:nvGrpSpPr>
          <p:grpSpPr>
            <a:xfrm>
              <a:off x="743632" y="2303830"/>
              <a:ext cx="1259255" cy="435561"/>
              <a:chOff x="-244906" y="1336366"/>
              <a:chExt cx="3616905" cy="1433985"/>
            </a:xfrm>
          </p:grpSpPr>
          <p:pic>
            <p:nvPicPr>
              <p:cNvPr id="1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6"/>
                <a:ext cx="2867970" cy="14339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люс 15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-244906" y="1735136"/>
                <a:ext cx="2571191" cy="911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Д</a:t>
                </a:r>
                <a:r>
                  <a:rPr lang="ru-RU" sz="12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ОХОДЫ</a:t>
                </a:r>
                <a:endParaRPr lang="ru-RU" sz="1100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3" name="Прямая соединительная линия 2"/>
          <p:cNvCxnSpPr/>
          <p:nvPr/>
        </p:nvCxnSpPr>
        <p:spPr>
          <a:xfrm>
            <a:off x="614292" y="2874973"/>
            <a:ext cx="1766657" cy="8877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302695" y="2952631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static.sakh.com/market/files/b/b/2014/11/13/e20285f64914093b5152bed1981fa48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77" y="1002948"/>
            <a:ext cx="1034515" cy="77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state-ua.com.ua/wp-content/uploads/%D0%B0%D1%80%D0%B5%D0%BD%D0%B4%D0%B0-%D0%BA%D0%B2%D0%B0%D1%80%D1%82%D0%B8%D1%80-%D0%94%D0%BD%D0%B5%D0%BF%D1%80%D0%BE%D0%BF%D0%B5%D1%82%D1%80%D0%BE%D0%B2%D1%81%D0%B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49" y="951339"/>
            <a:ext cx="1215719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pixabay.com/static/uploads/photo/2012/04/14/13/10/car-33866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6651" y="1078279"/>
            <a:ext cx="1142845" cy="5732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migrantrd.com/wp-content/uploads/2015/10/pruco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19" y="1836860"/>
            <a:ext cx="703596" cy="7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memorysecrets.ru/article/flashcards_pictures/images/de_odezhda_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34" y="1752730"/>
            <a:ext cx="1304742" cy="8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netlan.net.ua/content/design/price-tv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48" y="3034300"/>
            <a:ext cx="805315" cy="8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mandarinplaza.ua/images/logo/dolce-gabban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0" y="3166307"/>
            <a:ext cx="1098789" cy="54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pngimg.com/upload/jewelry_PNG676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06" y="3100766"/>
            <a:ext cx="730645" cy="7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iconizer.net/files/DOT_pictograms/orig/restaurant_foo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53" y="2998906"/>
            <a:ext cx="876102" cy="87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dikarka.ru/rasskazy/image/203_01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90" y="3925248"/>
            <a:ext cx="1203343" cy="8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png-images.ru/wp-content/uploads/2015/01/book_PNG211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76" y="3975396"/>
            <a:ext cx="980441" cy="7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modkartina.ru/static/img/0000/0001/5901/15901502.douzmogghj.W665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5757" y="3853954"/>
            <a:ext cx="831376" cy="90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2.bp.blogspot.com/-HUnhDIA11WQ/U1KHOuAL1bI/AAAAAAAAFKE/PgOX47DaaaQ/s1600/safe.g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83" y="2383916"/>
            <a:ext cx="1096950" cy="12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4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22" y="676037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69044" y="846917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29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21" y="1451183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869043" y="1622063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32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21" y="2226329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869043" y="2397209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80609" y="877696"/>
            <a:ext cx="2277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 –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текущие расходы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80609" y="1666645"/>
            <a:ext cx="3330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 –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пенсионные накопления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80609" y="2427987"/>
            <a:ext cx="4149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 –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долгосрочные покупки и выплаты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80608" y="3214125"/>
            <a:ext cx="3563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 –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нерегулярные расходы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80608" y="3993388"/>
            <a:ext cx="2277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 –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развлечения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746689" y="930111"/>
            <a:ext cx="2680796" cy="3283278"/>
            <a:chOff x="3269543" y="576947"/>
            <a:chExt cx="2867971" cy="3858611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61" y="576947"/>
              <a:ext cx="2363048" cy="3465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5" name="Группа 44"/>
            <p:cNvGrpSpPr/>
            <p:nvPr/>
          </p:nvGrpSpPr>
          <p:grpSpPr>
            <a:xfrm>
              <a:off x="3269543" y="3001572"/>
              <a:ext cx="2867971" cy="1433986"/>
              <a:chOff x="504029" y="1336365"/>
              <a:chExt cx="2867971" cy="1433986"/>
            </a:xfrm>
          </p:grpSpPr>
          <p:pic>
            <p:nvPicPr>
              <p:cNvPr id="46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Плюс 46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246" y="1991993"/>
                <a:ext cx="13715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Д</a:t>
                </a:r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ОХОДЫ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4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1139520" y="2194700"/>
            <a:ext cx="4770068" cy="7541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95" y="3009209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80317" y="3180089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31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95" y="3792089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891117" y="3962969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3" grpId="0"/>
      <p:bldP spid="37" grpId="0"/>
      <p:bldP spid="39" grpId="0"/>
      <p:bldP spid="40" grpId="0"/>
      <p:bldP spid="41" grpId="0"/>
      <p:bldP spid="42" grpId="0"/>
      <p:bldP spid="28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00" y="798472"/>
            <a:ext cx="2400000" cy="122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Прямоугольник 64"/>
          <p:cNvSpPr/>
          <p:nvPr/>
        </p:nvSpPr>
        <p:spPr>
          <a:xfrm>
            <a:off x="3700697" y="2437573"/>
            <a:ext cx="1742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Семейный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бюджет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66" name="Picture 6" descr="http://mikrozayminfo.com/wp-content/uploads/2014/01/mikrozaymy-na-sch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17" y="1268139"/>
            <a:ext cx="2034966" cy="1212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295612" y="2491131"/>
            <a:ext cx="1708515" cy="1674142"/>
            <a:chOff x="1118403" y="2510835"/>
            <a:chExt cx="1708515" cy="1674142"/>
          </a:xfrm>
        </p:grpSpPr>
        <p:pic>
          <p:nvPicPr>
            <p:cNvPr id="89" name="Picture 4" descr="http://365psd.com/images/previews/b27/money-wads-5198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970" y="2510835"/>
              <a:ext cx="1142128" cy="114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http://365psd.com/images/previews/b27/money-wads-5198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790" y="2758665"/>
              <a:ext cx="1142128" cy="114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http://365psd.com/images/previews/b27/money-wads-5198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403" y="2871969"/>
              <a:ext cx="1142128" cy="114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365psd.com/images/previews/b27/money-wads-5198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749" y="3042849"/>
              <a:ext cx="1142128" cy="114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82" y="3566806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06804" y="3737686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68" name="Picture 4" descr="http://365psd.com/images/previews/b27/money-wads-519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3" y="3185653"/>
            <a:ext cx="1142128" cy="11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14" y="3603157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3072436" y="3774037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73" name="Picture 4" descr="http://365psd.com/images/previews/b27/money-wads-519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63" y="3185653"/>
            <a:ext cx="1142128" cy="11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64" y="3603157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4318886" y="3774037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78" name="Picture 4" descr="http://365psd.com/images/previews/b27/money-wads-519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13" y="3168406"/>
            <a:ext cx="1142128" cy="11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4" y="3585910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5565336" y="3756790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83" name="Picture 4" descr="http://365psd.com/images/previews/b27/money-wads-519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61" y="3168406"/>
            <a:ext cx="1142128" cy="11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ttp://img-fotki.yandex.ru/get/6731/981986.94/0_90f05_605494f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2" y="3585910"/>
            <a:ext cx="915890" cy="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6842884" y="3756790"/>
            <a:ext cx="707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1" grpId="0"/>
      <p:bldP spid="76" grpId="0"/>
      <p:bldP spid="81" grpId="0"/>
      <p:bldP spid="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-94449" y="-558749"/>
            <a:ext cx="9391014" cy="6094328"/>
            <a:chOff x="-89432" y="-583364"/>
            <a:chExt cx="9391014" cy="609432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 descr="http://static.sakh.com/market/files/b/b/2014/11/13/e20285f64914093b5152bed1981fa48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2" y="193444"/>
            <a:ext cx="2269121" cy="17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952773" y="582253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40%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41" name="Picture 2" descr="http://s017.radikal.ru/i430/1303/0a/d6df0bec1d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7895" y="344832"/>
            <a:ext cx="2846387" cy="139817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615009" y="588037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</a:t>
            </a:r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0%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://time-00-00.ru/wp-content/uploads/2015/11/PAZ-32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8" y="2012782"/>
            <a:ext cx="1945406" cy="13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1109397" y="2237567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8%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7172" name="Picture 4" descr="http://www.qurtes.ru/uploads/katalog/post/2015-10/1444302403_c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44" y="1894391"/>
            <a:ext cx="1382556" cy="15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3093095" y="2241698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</a:t>
            </a:r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%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48" name="Picture 8" descr="http://www.memorysecrets.ru/article/flashcards_pictures/images/de_odezhda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1916637"/>
            <a:ext cx="2036347" cy="13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798503" y="2158495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</a:t>
            </a:r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%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109396" y="3950018"/>
            <a:ext cx="1632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12%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51" name="Picture 2" descr="http://tender-profi.ru/upload/content/%D0%9E%D0%B1%D1%83%D1%87%D0%B5%D0%BD%D0%B8%D0%B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53" y="3832382"/>
            <a:ext cx="1173996" cy="117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emigrantrd.com/wp-content/uploads/2015/10/pruco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7" y="3866593"/>
            <a:ext cx="703596" cy="7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http://www.dikarka.ru/rasskazy/image/203_01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66" y="3715493"/>
            <a:ext cx="1431099" cy="9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xn--80ashsfeh.xn--p1ai/d/673666/d/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61" y="3566726"/>
            <a:ext cx="1232314" cy="12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45" grpId="0"/>
      <p:bldP spid="47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8" descr="http://www.memorysecrets.ru/article/flashcards_pictures/images/de_odezhd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6" y="1554509"/>
            <a:ext cx="3178878" cy="203448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xn--80ashsfeh.xn--p1ai/d/673666/d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68" y="1656989"/>
            <a:ext cx="1932002" cy="193200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theatre-bravo.com.ua/wp-content/uploads/2014/09/0_8b7a4_96af1c7a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00" y="1836687"/>
            <a:ext cx="3689062" cy="1470125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453072"/>
            <a:ext cx="9241099" cy="4690428"/>
            <a:chOff x="-73741" y="503233"/>
            <a:chExt cx="9241099" cy="469042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6" t="8335"/>
            <a:stretch/>
          </p:blipFill>
          <p:spPr>
            <a:xfrm>
              <a:off x="4741273" y="898504"/>
              <a:ext cx="4426085" cy="426688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 r="22979"/>
            <a:stretch/>
          </p:blipFill>
          <p:spPr>
            <a:xfrm>
              <a:off x="1464531" y="503233"/>
              <a:ext cx="5369668" cy="465485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7" r="58298"/>
            <a:stretch/>
          </p:blipFill>
          <p:spPr>
            <a:xfrm>
              <a:off x="-73741" y="852694"/>
              <a:ext cx="3813243" cy="430539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>
              <a:off x="3933360" y="503233"/>
              <a:ext cx="2859932" cy="465485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62" t="46763" r="22351"/>
            <a:stretch/>
          </p:blipFill>
          <p:spPr>
            <a:xfrm>
              <a:off x="4609476" y="2715540"/>
              <a:ext cx="2266546" cy="247812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0" t="46345" r="52660" b="-209"/>
            <a:stretch/>
          </p:blipFill>
          <p:spPr>
            <a:xfrm>
              <a:off x="2203521" y="2686358"/>
              <a:ext cx="2422188" cy="2507303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36" y="1409712"/>
            <a:ext cx="2487129" cy="364720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4798" y="3909634"/>
            <a:ext cx="29744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БЮДЖЕТ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200" y="1158946"/>
            <a:ext cx="3212715" cy="4515252"/>
            <a:chOff x="1296237" y="1540782"/>
            <a:chExt cx="3212715" cy="4515252"/>
          </a:xfrm>
        </p:grpSpPr>
        <p:sp>
          <p:nvSpPr>
            <p:cNvPr id="12" name="Прямоугольник 11"/>
            <p:cNvSpPr/>
            <p:nvPr/>
          </p:nvSpPr>
          <p:spPr>
            <a:xfrm rot="16200000">
              <a:off x="695519" y="2242601"/>
              <a:ext cx="4414151" cy="3212715"/>
            </a:xfrm>
            <a:prstGeom prst="rect">
              <a:avLst/>
            </a:prstGeom>
          </p:spPr>
          <p:txBody>
            <a:bodyPr wrap="none">
              <a:prstTxWarp prst="textCircle">
                <a:avLst>
                  <a:gd name="adj" fmla="val 11107384"/>
                </a:avLst>
              </a:prstTxWarp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ru-RU" sz="2400" dirty="0" smtClean="0">
                  <a:solidFill>
                    <a:prstClr val="black"/>
                  </a:solidFill>
                </a:rPr>
                <a:t>Э. </a:t>
              </a:r>
              <a:r>
                <a:rPr lang="ru-RU" sz="2400" dirty="0" err="1" smtClean="0">
                  <a:solidFill>
                    <a:prstClr val="black"/>
                  </a:solidFill>
                </a:rPr>
                <a:t>Энгель</a:t>
              </a:r>
              <a:r>
                <a:rPr lang="ru-RU" sz="2400" dirty="0" smtClean="0">
                  <a:solidFill>
                    <a:prstClr val="black"/>
                  </a:solidFill>
                </a:rPr>
                <a:t> </a:t>
              </a:r>
              <a:r>
                <a:rPr lang="ru-RU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(1821–1896 </a:t>
              </a:r>
              <a:r>
                <a:rPr lang="ru-RU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гг.)</a:t>
              </a:r>
            </a:p>
            <a:p>
              <a:pPr algn="ctr" defTabSz="685800"/>
              <a:r>
                <a:rPr lang="ru-RU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endParaRPr lang="ru-RU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pic>
          <p:nvPicPr>
            <p:cNvPr id="5122" name="Picture 2" descr="http://www.peoples.ru/science/economy/ernst_engel/engel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923" y="1540782"/>
              <a:ext cx="2619341" cy="30797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405348" y="1891996"/>
            <a:ext cx="5569547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black"/>
                </a:solidFill>
              </a:rPr>
              <a:t>С </a:t>
            </a:r>
            <a:r>
              <a:rPr lang="ru-RU" dirty="0">
                <a:solidFill>
                  <a:prstClr val="black"/>
                </a:solidFill>
              </a:rPr>
              <a:t>ростом доходов семьи удельный вес расходов на питание снижается, доля расходов на одежду, жилище, коммунальные услуги меняется мало, а доля расходов на культурные и иные материальные и нематериальные нужды заметно </a:t>
            </a:r>
            <a:r>
              <a:rPr lang="ru-RU" dirty="0" smtClean="0">
                <a:solidFill>
                  <a:prstClr val="black"/>
                </a:solidFill>
              </a:rPr>
              <a:t>возрастает.</a:t>
            </a:r>
            <a:endParaRPr lang="en-US" sz="16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5348" y="1491886"/>
            <a:ext cx="2058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Закон </a:t>
            </a:r>
            <a:r>
              <a:rPr lang="ru-RU" sz="2000" b="1" dirty="0" err="1" smtClean="0">
                <a:solidFill>
                  <a:prstClr val="black"/>
                </a:solidFill>
              </a:rPr>
              <a:t>Энгеля</a:t>
            </a:r>
            <a:endParaRPr lang="ru-RU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418288" y="335268"/>
          <a:ext cx="8492571" cy="2904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2384"/>
                <a:gridCol w="2091447"/>
                <a:gridCol w="3628740"/>
              </a:tblGrid>
              <a:tr h="656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DA389"/>
                    </a:solidFill>
                  </a:tcPr>
                </a:tc>
              </a:tr>
              <a:tr h="301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«Жадюга»</a:t>
                      </a: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AmoSoft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hlinkClick r:id="rId4" tooltip="http://www.amosoft.net/"/>
                        </a:rPr>
                        <a:t>http://www.amosoft.net/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1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«Домашние финансы»</a:t>
                      </a: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Lab-</a:t>
                      </a:r>
                      <a:r>
                        <a:rPr lang="en-US" sz="1400" dirty="0" err="1">
                          <a:effectLst/>
                        </a:rPr>
                        <a:t>1M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hlinkClick r:id="rId5" tooltip="http://www.lab-1m.ru/"/>
                        </a:rPr>
                        <a:t>http://www.lab-1m.ru/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72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«Домашняя бухгалтерия»</a:t>
                      </a: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Keepsoft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6" tooltip="http://www.keepsoft.ru/homebuh.htm"/>
                        </a:rPr>
                        <a:t>http://www.keepsoft.ru/homebuh.htm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43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«Домашняя экономика»</a:t>
                      </a:r>
                      <a:endParaRPr lang="ru-RU" sz="16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AMS</a:t>
                      </a:r>
                      <a:r>
                        <a:rPr lang="en-US" sz="1400" dirty="0">
                          <a:effectLst/>
                        </a:rPr>
                        <a:t> Software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hlinkClick r:id="rId7" tooltip="http://home-economy.ru/"/>
                        </a:rPr>
                        <a:t>http://home-economy.ru/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2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«Семейный бюджет»</a:t>
                      </a:r>
                      <a:endParaRPr lang="ru-RU" sz="16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Немцев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А.С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8" tooltip="http://www.familybudget.ru/"/>
                        </a:rPr>
                        <a:t>http://www.familybudget.ru/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06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Money</a:t>
                      </a: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Tracker</a:t>
                      </a: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6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DominSoft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9" tooltip="http://www.dominsoft.ru/"/>
                        </a:rPr>
                        <a:t>http://www.dominsoft.ru/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6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Ace</a:t>
                      </a: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Money</a:t>
                      </a: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6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MechCAD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10" tooltip="http://www.mechcad.net/index_r.shtml"/>
                        </a:rPr>
                        <a:t>http://www.mechcad.net/index_r.shtml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82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Family</a:t>
                      </a:r>
                      <a:r>
                        <a:rPr lang="ru-RU" sz="1400" noProof="0" dirty="0" smtClean="0">
                          <a:solidFill>
                            <a:schemeClr val="tx1"/>
                          </a:solidFill>
                          <a:effectLst/>
                        </a:rPr>
                        <a:t> 20092</a:t>
                      </a:r>
                      <a:endParaRPr lang="ru-RU" sz="16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Sanuel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linkClick r:id="rId11"/>
                        </a:rPr>
                        <a:t>http://</a:t>
                      </a:r>
                      <a:r>
                        <a:rPr lang="en-US" sz="1400" dirty="0" smtClean="0">
                          <a:effectLst/>
                          <a:hlinkClick r:id="rId11"/>
                        </a:rPr>
                        <a:t>www.sanuel.com/ru/family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06390" y="492457"/>
            <a:ext cx="1254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Название</a:t>
            </a:r>
            <a:endParaRPr lang="ru-RU" sz="1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95253" y="460237"/>
            <a:ext cx="1511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Разработчик</a:t>
            </a:r>
            <a:endParaRPr lang="ru-RU" sz="1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59086" y="492457"/>
            <a:ext cx="1582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Адрес ресурса</a:t>
            </a:r>
            <a:endParaRPr lang="ru-RU" sz="1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05570" y="3287911"/>
            <a:ext cx="7535323" cy="1767363"/>
            <a:chOff x="1010452" y="3312935"/>
            <a:chExt cx="7535323" cy="17673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545" y="3312935"/>
              <a:ext cx="1900498" cy="17673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3" name="Группа 42"/>
            <p:cNvGrpSpPr/>
            <p:nvPr/>
          </p:nvGrpSpPr>
          <p:grpSpPr>
            <a:xfrm>
              <a:off x="1010452" y="3479623"/>
              <a:ext cx="2867971" cy="1433986"/>
              <a:chOff x="504029" y="1336365"/>
              <a:chExt cx="2867971" cy="1433986"/>
            </a:xfrm>
          </p:grpSpPr>
          <p:pic>
            <p:nvPicPr>
              <p:cNvPr id="4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Плюс 44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246" y="1991993"/>
                <a:ext cx="13715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Д</a:t>
                </a:r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ОХОДЫ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5677804" y="3479623"/>
              <a:ext cx="2867971" cy="1433986"/>
              <a:chOff x="5993624" y="1340385"/>
              <a:chExt cx="2867971" cy="1433986"/>
            </a:xfrm>
          </p:grpSpPr>
          <p:pic>
            <p:nvPicPr>
              <p:cNvPr id="4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3624" y="134038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9" name="Группа 48"/>
              <p:cNvGrpSpPr/>
              <p:nvPr/>
            </p:nvGrpSpPr>
            <p:grpSpPr>
              <a:xfrm>
                <a:off x="6294335" y="1744576"/>
                <a:ext cx="2266547" cy="893926"/>
                <a:chOff x="6448566" y="1610583"/>
                <a:chExt cx="2266547" cy="893926"/>
              </a:xfrm>
            </p:grpSpPr>
            <p:sp>
              <p:nvSpPr>
                <p:cNvPr id="50" name="Минус 49"/>
                <p:cNvSpPr/>
                <p:nvPr/>
              </p:nvSpPr>
              <p:spPr>
                <a:xfrm>
                  <a:off x="7918712" y="1610583"/>
                  <a:ext cx="796401" cy="893926"/>
                </a:xfrm>
                <a:prstGeom prst="mathMin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6448566" y="1853303"/>
                  <a:ext cx="14648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000" b="1" dirty="0" smtClean="0">
                      <a:solidFill>
                        <a:prstClr val="black"/>
                      </a:solidFill>
                      <a:effectLst>
                        <a:glow rad="127000">
                          <a:prstClr val="white"/>
                        </a:glow>
                      </a:effectLst>
                    </a:rPr>
                    <a:t>РАСХОДЫ</a:t>
                  </a:r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631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3678" y="306642"/>
            <a:ext cx="5236644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семейный бюджет?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31800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92348" y="1376693"/>
            <a:ext cx="7959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Семейный бюджет </a:t>
            </a:r>
            <a:r>
              <a:rPr lang="ru-RU" sz="2000" dirty="0">
                <a:solidFill>
                  <a:prstClr val="black"/>
                </a:solidFill>
              </a:rPr>
              <a:t>– это </a:t>
            </a:r>
            <a:r>
              <a:rPr lang="ru-RU" sz="2000" dirty="0" smtClean="0">
                <a:solidFill>
                  <a:prstClr val="black"/>
                </a:solidFill>
              </a:rPr>
              <a:t>смета </a:t>
            </a:r>
            <a:r>
              <a:rPr lang="ru-RU" sz="2000" dirty="0">
                <a:solidFill>
                  <a:prstClr val="black"/>
                </a:solidFill>
              </a:rPr>
              <a:t>доходов и расходов семьи за определённый период времени.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1" y="2660172"/>
            <a:ext cx="2342025" cy="119209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2166106" y="3852262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Ивановы</a:t>
            </a:r>
            <a:endParaRPr lang="ru-RU" sz="2000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04984" y="2521969"/>
            <a:ext cx="2580516" cy="1791958"/>
            <a:chOff x="971800" y="3934802"/>
            <a:chExt cx="2580516" cy="1791958"/>
          </a:xfrm>
        </p:grpSpPr>
        <p:pic>
          <p:nvPicPr>
            <p:cNvPr id="57" name="Picture 6" descr="http://spektrschool2.ucoz.ru/5cebd5a1c5bd-1-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1800" y="3934802"/>
              <a:ext cx="2580516" cy="1791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813" y="4396467"/>
              <a:ext cx="659581" cy="967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470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Общий (совместный)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06969" y="1113215"/>
            <a:ext cx="3074445" cy="3834661"/>
            <a:chOff x="3034778" y="1113215"/>
            <a:chExt cx="3074445" cy="383466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034778" y="1113215"/>
              <a:ext cx="3074445" cy="3834661"/>
              <a:chOff x="2882245" y="877957"/>
              <a:chExt cx="3557367" cy="4476236"/>
            </a:xfrm>
          </p:grpSpPr>
          <p:pic>
            <p:nvPicPr>
              <p:cNvPr id="6154" name="Picture 10" descr="https://upload.wikimedia.org/wikipedia/en/thumb/3/30/Cauldron.svg/964px-Cauldron.sv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245" y="1575413"/>
                <a:ext cx="3557367" cy="377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mikrozayminfo.com/wp-content/uploads/2014/01/mikrozaymy-na-schet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433" y="877957"/>
                <a:ext cx="1822991" cy="10863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3659796" y="3246568"/>
              <a:ext cx="20051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Общий котёл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425" y="2236391"/>
              <a:ext cx="1984631" cy="101017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53200" y="1916085"/>
            <a:ext cx="3502297" cy="499845"/>
            <a:chOff x="3644153" y="900952"/>
            <a:chExt cx="3502297" cy="499845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766635" y="963429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заработная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  <a:r>
                <a:rPr lang="ru-RU" sz="1600" dirty="0">
                  <a:solidFill>
                    <a:prstClr val="black"/>
                  </a:solidFill>
                </a:rPr>
                <a:t>плата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Плюс 5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206085" y="2576209"/>
            <a:ext cx="3489701" cy="499845"/>
            <a:chOff x="3644153" y="900952"/>
            <a:chExt cx="3489701" cy="499845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754039" y="946052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Плюс 6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4" name="Группа 63"/>
          <p:cNvGrpSpPr/>
          <p:nvPr/>
        </p:nvGrpSpPr>
        <p:grpSpPr>
          <a:xfrm>
            <a:off x="225017" y="3842139"/>
            <a:ext cx="3506599" cy="584775"/>
            <a:chOff x="3644153" y="823848"/>
            <a:chExt cx="3506599" cy="58477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4741994" y="823848"/>
              <a:ext cx="24087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подсобного хозяйства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Плюс 6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225017" y="3224356"/>
            <a:ext cx="3491301" cy="499845"/>
            <a:chOff x="3644153" y="900952"/>
            <a:chExt cx="3491301" cy="499845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4755639" y="928418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пенсия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7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Плюс 7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6051387" y="1960562"/>
            <a:ext cx="3786112" cy="514293"/>
            <a:chOff x="430304" y="2562868"/>
            <a:chExt cx="3786112" cy="514293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30304" y="2562868"/>
              <a:ext cx="3786112" cy="499845"/>
              <a:chOff x="3644153" y="900952"/>
              <a:chExt cx="3786112" cy="499845"/>
            </a:xfrm>
          </p:grpSpPr>
          <p:sp>
            <p:nvSpPr>
              <p:cNvPr id="77" name="Прямоугольник 76"/>
              <p:cNvSpPr/>
              <p:nvPr/>
            </p:nvSpPr>
            <p:spPr>
              <a:xfrm>
                <a:off x="4676466" y="974514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обязательные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Минус 75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39341" y="2637031"/>
            <a:ext cx="3798158" cy="514293"/>
            <a:chOff x="430304" y="2562868"/>
            <a:chExt cx="3798158" cy="514293"/>
          </a:xfrm>
        </p:grpSpPr>
        <p:grpSp>
          <p:nvGrpSpPr>
            <p:cNvPr id="80" name="Группа 79"/>
            <p:cNvGrpSpPr/>
            <p:nvPr/>
          </p:nvGrpSpPr>
          <p:grpSpPr>
            <a:xfrm>
              <a:off x="430304" y="2562868"/>
              <a:ext cx="3798158" cy="499845"/>
              <a:chOff x="3644153" y="900952"/>
              <a:chExt cx="3798158" cy="499845"/>
            </a:xfrm>
          </p:grpSpPr>
          <p:sp>
            <p:nvSpPr>
              <p:cNvPr id="82" name="Прямоугольник 81"/>
              <p:cNvSpPr/>
              <p:nvPr/>
            </p:nvSpPr>
            <p:spPr>
              <a:xfrm>
                <a:off x="4688512" y="920068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произвольные</a:t>
                </a:r>
              </a:p>
            </p:txBody>
          </p:sp>
          <p:pic>
            <p:nvPicPr>
              <p:cNvPr id="8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1" name="Минус 80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6039341" y="3304502"/>
            <a:ext cx="3825078" cy="514293"/>
            <a:chOff x="430304" y="2562868"/>
            <a:chExt cx="3825078" cy="514293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0304" y="2562868"/>
              <a:ext cx="3825078" cy="499845"/>
              <a:chOff x="3644153" y="900952"/>
              <a:chExt cx="3825078" cy="499845"/>
            </a:xfrm>
          </p:grpSpPr>
          <p:sp>
            <p:nvSpPr>
              <p:cNvPr id="87" name="Прямоугольник 86"/>
              <p:cNvSpPr/>
              <p:nvPr/>
            </p:nvSpPr>
            <p:spPr>
              <a:xfrm>
                <a:off x="4715432" y="910609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непредвиденные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Минус 85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" name="Круговая стрелка 11"/>
          <p:cNvSpPr/>
          <p:nvPr/>
        </p:nvSpPr>
        <p:spPr>
          <a:xfrm>
            <a:off x="1697861" y="694513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1" name="Круговая стрелка 90"/>
          <p:cNvSpPr/>
          <p:nvPr/>
        </p:nvSpPr>
        <p:spPr>
          <a:xfrm>
            <a:off x="5266448" y="659708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46202" y="1407365"/>
            <a:ext cx="2996588" cy="31126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Раздельный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754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>
            <a:off x="498399" y="754905"/>
            <a:ext cx="1439390" cy="124777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943870" y="1265075"/>
            <a:ext cx="3002489" cy="708808"/>
            <a:chOff x="3644153" y="900952"/>
            <a:chExt cx="3002489" cy="70880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766636" y="963429"/>
              <a:ext cx="18800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заработная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  <a:r>
                <a:rPr lang="ru-RU" sz="1600" dirty="0">
                  <a:solidFill>
                    <a:prstClr val="black"/>
                  </a:solidFill>
                </a:rPr>
                <a:t>плата</a:t>
              </a:r>
              <a:r>
                <a:rPr lang="ru-RU" sz="1800" dirty="0">
                  <a:solidFill>
                    <a:prstClr val="black"/>
                  </a:solidFill>
                </a:rPr>
                <a:t> 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люс 1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0" r="24384"/>
          <a:stretch/>
        </p:blipFill>
        <p:spPr>
          <a:xfrm flipH="1">
            <a:off x="586207" y="2067363"/>
            <a:ext cx="1024191" cy="1435677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937789" y="2710916"/>
            <a:ext cx="3489701" cy="499845"/>
            <a:chOff x="3644153" y="900952"/>
            <a:chExt cx="3489701" cy="49984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754039" y="946052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30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Плюс 30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8335"/>
          <a:stretch/>
        </p:blipFill>
        <p:spPr>
          <a:xfrm>
            <a:off x="589759" y="3587380"/>
            <a:ext cx="1352382" cy="13037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58298"/>
          <a:stretch/>
        </p:blipFill>
        <p:spPr>
          <a:xfrm>
            <a:off x="191617" y="3567720"/>
            <a:ext cx="1184925" cy="1337856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1997519" y="4065762"/>
            <a:ext cx="3491301" cy="499845"/>
            <a:chOff x="3644153" y="900952"/>
            <a:chExt cx="3491301" cy="49984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755639" y="928418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пенсия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3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Плюс 3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Стрелка вправо 1"/>
          <p:cNvSpPr/>
          <p:nvPr/>
        </p:nvSpPr>
        <p:spPr>
          <a:xfrm>
            <a:off x="4528516" y="1283770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4528515" y="2728786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4528515" y="4093228"/>
            <a:ext cx="1233889" cy="56078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6009770" y="1997947"/>
            <a:ext cx="3786112" cy="514293"/>
            <a:chOff x="430304" y="2562868"/>
            <a:chExt cx="3786112" cy="514293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430304" y="2562868"/>
              <a:ext cx="3786112" cy="499845"/>
              <a:chOff x="3644153" y="900952"/>
              <a:chExt cx="3786112" cy="499845"/>
            </a:xfrm>
          </p:grpSpPr>
          <p:sp>
            <p:nvSpPr>
              <p:cNvPr id="74" name="Прямоугольник 73"/>
              <p:cNvSpPr/>
              <p:nvPr/>
            </p:nvSpPr>
            <p:spPr>
              <a:xfrm>
                <a:off x="4676466" y="974514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обязательные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Минус 72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997724" y="2674416"/>
            <a:ext cx="3798158" cy="514293"/>
            <a:chOff x="430304" y="2562868"/>
            <a:chExt cx="3798158" cy="514293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430304" y="2562868"/>
              <a:ext cx="3798158" cy="499845"/>
              <a:chOff x="3644153" y="900952"/>
              <a:chExt cx="3798158" cy="499845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4688512" y="920068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произвольные</a:t>
                </a:r>
              </a:p>
            </p:txBody>
          </p:sp>
          <p:pic>
            <p:nvPicPr>
              <p:cNvPr id="80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Минус 77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5997724" y="3341887"/>
            <a:ext cx="3825078" cy="514293"/>
            <a:chOff x="430304" y="2562868"/>
            <a:chExt cx="3825078" cy="514293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430304" y="2562868"/>
              <a:ext cx="3825078" cy="499845"/>
              <a:chOff x="3644153" y="900952"/>
              <a:chExt cx="3825078" cy="499845"/>
            </a:xfrm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4715432" y="910609"/>
                <a:ext cx="27537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непредвиденные</a:t>
                </a:r>
                <a:endParaRPr lang="ru-RU" sz="18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5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3" name="Минус 82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4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Смешанный (долевой) семейный бюджет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2819314" y="2065059"/>
            <a:ext cx="3505373" cy="2865380"/>
            <a:chOff x="2708558" y="2065059"/>
            <a:chExt cx="3505373" cy="286538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708558" y="3327315"/>
              <a:ext cx="3222059" cy="499845"/>
              <a:chOff x="3644153" y="900952"/>
              <a:chExt cx="3222059" cy="499845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766636" y="963429"/>
                <a:ext cx="20995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solidFill>
                      <a:prstClr val="black"/>
                    </a:solidFill>
                  </a:rPr>
                  <a:t>заработная</a:t>
                </a:r>
                <a:r>
                  <a:rPr lang="ru-RU" sz="1800" dirty="0">
                    <a:solidFill>
                      <a:prstClr val="black"/>
                    </a:solidFill>
                  </a:rPr>
                  <a:t> </a:t>
                </a:r>
                <a:r>
                  <a:rPr lang="ru-RU" sz="1600" dirty="0">
                    <a:solidFill>
                      <a:prstClr val="black"/>
                    </a:solidFill>
                  </a:rPr>
                  <a:t>плата</a:t>
                </a:r>
                <a:r>
                  <a:rPr lang="ru-RU" sz="18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10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Плюс 10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" name="Группа 2"/>
            <p:cNvGrpSpPr/>
            <p:nvPr/>
          </p:nvGrpSpPr>
          <p:grpSpPr>
            <a:xfrm>
              <a:off x="3329797" y="2065059"/>
              <a:ext cx="2407234" cy="1112827"/>
              <a:chOff x="3135101" y="2058705"/>
              <a:chExt cx="2407234" cy="1112827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96" t="8335"/>
              <a:stretch/>
            </p:blipFill>
            <p:spPr>
              <a:xfrm>
                <a:off x="4362059" y="2072517"/>
                <a:ext cx="1180276" cy="1099015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7" r:link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7" r="58298"/>
              <a:stretch/>
            </p:blipFill>
            <p:spPr>
              <a:xfrm>
                <a:off x="3135101" y="2098632"/>
                <a:ext cx="959865" cy="1046787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8" r="22979"/>
              <a:stretch/>
            </p:blipFill>
            <p:spPr>
              <a:xfrm>
                <a:off x="3557688" y="2138170"/>
                <a:ext cx="1161925" cy="1007249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40" r="24384"/>
              <a:stretch/>
            </p:blipFill>
            <p:spPr>
              <a:xfrm>
                <a:off x="4078734" y="2058705"/>
                <a:ext cx="785639" cy="1101283"/>
              </a:xfrm>
              <a:prstGeom prst="rect">
                <a:avLst/>
              </a:prstGeom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2722630" y="3910353"/>
              <a:ext cx="3489701" cy="499845"/>
              <a:chOff x="3644153" y="900952"/>
              <a:chExt cx="3489701" cy="499845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754039" y="946052"/>
                <a:ext cx="23798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пособие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16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Плюс 16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2" name="Группа 21"/>
            <p:cNvGrpSpPr/>
            <p:nvPr/>
          </p:nvGrpSpPr>
          <p:grpSpPr>
            <a:xfrm>
              <a:off x="2722630" y="4430594"/>
              <a:ext cx="3491301" cy="499845"/>
              <a:chOff x="3644153" y="900952"/>
              <a:chExt cx="3491301" cy="499845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4755639" y="928418"/>
                <a:ext cx="23798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</a:rPr>
                  <a:t>пенсия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3644153" y="900952"/>
                <a:ext cx="1066065" cy="499845"/>
                <a:chOff x="504029" y="1336365"/>
                <a:chExt cx="2867971" cy="1433986"/>
              </a:xfrm>
            </p:grpSpPr>
            <p:pic>
              <p:nvPicPr>
                <p:cNvPr id="25" name="Picture 4" descr="http://pdohod.ru/images/img3388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29" y="1336365"/>
                  <a:ext cx="2867971" cy="1433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Плюс 25"/>
                <p:cNvSpPr/>
                <p:nvPr/>
              </p:nvSpPr>
              <p:spPr>
                <a:xfrm>
                  <a:off x="2264811" y="1744576"/>
                  <a:ext cx="847692" cy="894945"/>
                </a:xfrm>
                <a:prstGeom prst="mathPlus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2" name="Группа 1"/>
          <p:cNvGrpSpPr/>
          <p:nvPr/>
        </p:nvGrpSpPr>
        <p:grpSpPr>
          <a:xfrm>
            <a:off x="5992876" y="1390597"/>
            <a:ext cx="3074445" cy="3834661"/>
            <a:chOff x="5992876" y="1390597"/>
            <a:chExt cx="3074445" cy="3834661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992876" y="1390597"/>
              <a:ext cx="3074445" cy="3834661"/>
              <a:chOff x="2882245" y="877957"/>
              <a:chExt cx="3557367" cy="4476236"/>
            </a:xfrm>
          </p:grpSpPr>
          <p:pic>
            <p:nvPicPr>
              <p:cNvPr id="28" name="Picture 10" descr="https://upload.wikimedia.org/wikipedia/en/thumb/3/30/Cauldron.svg/964px-Cauldron.svg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245" y="1575413"/>
                <a:ext cx="3557367" cy="377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http://mikrozayminfo.com/wp-content/uploads/2014/01/mikrozaymy-na-schet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433" y="877957"/>
                <a:ext cx="1822991" cy="10863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6617894" y="3523950"/>
              <a:ext cx="20051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Общий котёл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523" y="2513773"/>
              <a:ext cx="1984631" cy="1010177"/>
            </a:xfrm>
            <a:prstGeom prst="rect">
              <a:avLst/>
            </a:prstGeom>
          </p:spPr>
        </p:pic>
      </p:grpSp>
      <p:sp>
        <p:nvSpPr>
          <p:cNvPr id="34" name="Круговая стрелка 33"/>
          <p:cNvSpPr/>
          <p:nvPr/>
        </p:nvSpPr>
        <p:spPr>
          <a:xfrm>
            <a:off x="4545507" y="693200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Круговая стрелка 34"/>
          <p:cNvSpPr/>
          <p:nvPr/>
        </p:nvSpPr>
        <p:spPr>
          <a:xfrm flipH="1">
            <a:off x="1724128" y="693200"/>
            <a:ext cx="2579397" cy="2484686"/>
          </a:xfrm>
          <a:prstGeom prst="circular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26707" y="2006888"/>
            <a:ext cx="2867971" cy="1433986"/>
            <a:chOff x="5993624" y="1340385"/>
            <a:chExt cx="2867971" cy="1433986"/>
          </a:xfrm>
        </p:grpSpPr>
        <p:pic>
          <p:nvPicPr>
            <p:cNvPr id="37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Группа 37"/>
            <p:cNvGrpSpPr/>
            <p:nvPr/>
          </p:nvGrpSpPr>
          <p:grpSpPr>
            <a:xfrm>
              <a:off x="6294335" y="1744576"/>
              <a:ext cx="2266547" cy="950606"/>
              <a:chOff x="6448566" y="1610583"/>
              <a:chExt cx="2266547" cy="950606"/>
            </a:xfrm>
          </p:grpSpPr>
          <p:sp>
            <p:nvSpPr>
              <p:cNvPr id="39" name="Минус 38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6448566" y="1853303"/>
                <a:ext cx="14648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ЛИЧНЫЕ</a:t>
                </a:r>
              </a:p>
              <a:p>
                <a:pPr algn="ctr"/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229505" y="3469605"/>
            <a:ext cx="1243506" cy="1148226"/>
            <a:chOff x="90781" y="3404811"/>
            <a:chExt cx="1243506" cy="1148226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 flipH="1">
              <a:off x="90781" y="3404811"/>
              <a:ext cx="785639" cy="1101283"/>
            </a:xfrm>
            <a:prstGeom prst="rect">
              <a:avLst/>
            </a:prstGeom>
          </p:spPr>
        </p:pic>
        <p:pic>
          <p:nvPicPr>
            <p:cNvPr id="4100" name="Picture 4" descr="https://img-fotki.yandex.ru/get/15/200418627.102/0_1545af_ff0f25f3_orig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4636" y="3767513"/>
              <a:ext cx="879651" cy="7855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 flipH="1">
            <a:off x="1525859" y="3547725"/>
            <a:ext cx="1161925" cy="1007249"/>
          </a:xfrm>
          <a:prstGeom prst="rect">
            <a:avLst/>
          </a:prstGeom>
        </p:spPr>
      </p:pic>
      <p:pic>
        <p:nvPicPr>
          <p:cNvPr id="4104" name="Picture 8" descr="http://reelnativefishing.com/images/ro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4591" flipH="1">
            <a:off x="1139058" y="3889895"/>
            <a:ext cx="1457568" cy="6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63" y="633046"/>
            <a:ext cx="1817876" cy="3000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424">
            <a:off x="1621005" y="176495"/>
            <a:ext cx="1299864" cy="2770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33" y="1459363"/>
            <a:ext cx="783164" cy="591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257">
            <a:off x="4074069" y="705468"/>
            <a:ext cx="1578583" cy="21786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43" y="1689169"/>
            <a:ext cx="447549" cy="6853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27" y="1708220"/>
            <a:ext cx="447549" cy="6853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3302">
            <a:off x="7198383" y="1686466"/>
            <a:ext cx="1810985" cy="14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104" name="Рисунок 41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8335"/>
          <a:stretch/>
        </p:blipFill>
        <p:spPr>
          <a:xfrm>
            <a:off x="4741273" y="898504"/>
            <a:ext cx="4426085" cy="4266880"/>
          </a:xfrm>
          <a:prstGeom prst="rect">
            <a:avLst/>
          </a:prstGeom>
        </p:spPr>
      </p:pic>
      <p:pic>
        <p:nvPicPr>
          <p:cNvPr id="4099" name="Рисунок 409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>
            <a:off x="1464531" y="503233"/>
            <a:ext cx="5369668" cy="4654856"/>
          </a:xfrm>
          <a:prstGeom prst="rect">
            <a:avLst/>
          </a:prstGeom>
        </p:spPr>
      </p:pic>
      <p:pic>
        <p:nvPicPr>
          <p:cNvPr id="4101" name="Рисунок 4100"/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58298"/>
          <a:stretch/>
        </p:blipFill>
        <p:spPr>
          <a:xfrm>
            <a:off x="-73741" y="852694"/>
            <a:ext cx="3813243" cy="4305395"/>
          </a:xfrm>
          <a:prstGeom prst="rect">
            <a:avLst/>
          </a:prstGeom>
        </p:spPr>
      </p:pic>
      <p:pic>
        <p:nvPicPr>
          <p:cNvPr id="4097" name="Рисунок 409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0" r="24384"/>
          <a:stretch/>
        </p:blipFill>
        <p:spPr>
          <a:xfrm>
            <a:off x="3933360" y="503233"/>
            <a:ext cx="2859932" cy="46548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2" t="46763" r="22351"/>
          <a:stretch/>
        </p:blipFill>
        <p:spPr>
          <a:xfrm>
            <a:off x="4609476" y="2715540"/>
            <a:ext cx="2266546" cy="24781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46345" r="52660" b="-209"/>
          <a:stretch/>
        </p:blipFill>
        <p:spPr>
          <a:xfrm>
            <a:off x="2203521" y="2686358"/>
            <a:ext cx="2422188" cy="25073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71053" y="4246065"/>
            <a:ext cx="3159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Ивановы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017.radikal.ru/i430/1303/0a/d6df0bec1d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996" y="251289"/>
            <a:ext cx="7124008" cy="3499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394502" y="2634521"/>
            <a:ext cx="1781938" cy="689289"/>
            <a:chOff x="7460503" y="2851134"/>
            <a:chExt cx="1781938" cy="689289"/>
          </a:xfrm>
        </p:grpSpPr>
        <p:pic>
          <p:nvPicPr>
            <p:cNvPr id="12" name="Picture 2" descr="http://img0.liveinternet.ru/images/attach/c/7/97/558/97558784_gryadka_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503" y="2851134"/>
              <a:ext cx="1781938" cy="689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839773" y="2865420"/>
              <a:ext cx="316698" cy="2485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162420" y="2869291"/>
              <a:ext cx="316698" cy="24852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496228" y="2900797"/>
              <a:ext cx="316698" cy="24852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666597" y="3012735"/>
              <a:ext cx="316698" cy="24852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001806" y="3012735"/>
              <a:ext cx="316698" cy="24852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314820" y="3020478"/>
              <a:ext cx="316698" cy="24852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647801" y="3020478"/>
              <a:ext cx="316698" cy="24852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435888" y="3145526"/>
              <a:ext cx="316698" cy="24852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114763" y="3128751"/>
              <a:ext cx="316698" cy="24852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895880" y="3098535"/>
              <a:ext cx="316698" cy="248525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7316142" y="3906487"/>
            <a:ext cx="1781938" cy="689289"/>
            <a:chOff x="7385420" y="3532477"/>
            <a:chExt cx="1781938" cy="689289"/>
          </a:xfrm>
        </p:grpSpPr>
        <p:pic>
          <p:nvPicPr>
            <p:cNvPr id="23" name="Picture 2" descr="http://img0.liveinternet.ru/images/attach/c/7/97/558/97558784_gryadka_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20" y="3532477"/>
              <a:ext cx="1781938" cy="689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720392" y="3555531"/>
              <a:ext cx="316698" cy="248525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043039" y="3559402"/>
              <a:ext cx="316698" cy="24852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376847" y="3590908"/>
              <a:ext cx="316698" cy="248525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537939" y="3702847"/>
              <a:ext cx="316698" cy="24852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882425" y="3702846"/>
              <a:ext cx="316698" cy="24852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195439" y="3710589"/>
              <a:ext cx="316698" cy="248525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528420" y="3710589"/>
              <a:ext cx="316698" cy="248525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8316507" y="3835637"/>
              <a:ext cx="316698" cy="24852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995382" y="3818862"/>
              <a:ext cx="316698" cy="248525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7776499" y="3788646"/>
              <a:ext cx="316698" cy="248525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7425944" y="3272055"/>
            <a:ext cx="1781938" cy="689289"/>
            <a:chOff x="5833947" y="3692526"/>
            <a:chExt cx="1781938" cy="689289"/>
          </a:xfrm>
        </p:grpSpPr>
        <p:pic>
          <p:nvPicPr>
            <p:cNvPr id="36" name="Picture 2" descr="http://img0.liveinternet.ru/images/attach/c/7/97/558/97558784_gryadka_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947" y="3692526"/>
              <a:ext cx="1781938" cy="689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168919" y="3715580"/>
              <a:ext cx="316698" cy="248525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491566" y="3719451"/>
              <a:ext cx="316698" cy="24852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825374" y="3750957"/>
              <a:ext cx="316698" cy="24852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5986466" y="3862896"/>
              <a:ext cx="316698" cy="248525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330952" y="3862895"/>
              <a:ext cx="316698" cy="24852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643966" y="3870638"/>
              <a:ext cx="316698" cy="248525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976947" y="3870638"/>
              <a:ext cx="316698" cy="24852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765034" y="3995686"/>
              <a:ext cx="316698" cy="248525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443909" y="3978911"/>
              <a:ext cx="316698" cy="248525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346"/>
            <a:stretch/>
          </p:blipFill>
          <p:spPr>
            <a:xfrm>
              <a:off x="6225026" y="3948695"/>
              <a:ext cx="316698" cy="24852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500209" y="2876702"/>
            <a:ext cx="1378633" cy="1682897"/>
            <a:chOff x="592631" y="2246644"/>
            <a:chExt cx="1378633" cy="168289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2631" y="2246644"/>
              <a:ext cx="868375" cy="1682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915" y="2307662"/>
              <a:ext cx="780349" cy="15986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7" name="Группа 46"/>
          <p:cNvGrpSpPr/>
          <p:nvPr/>
        </p:nvGrpSpPr>
        <p:grpSpPr>
          <a:xfrm>
            <a:off x="2673574" y="2340041"/>
            <a:ext cx="2567930" cy="1904190"/>
            <a:chOff x="2673574" y="2340041"/>
            <a:chExt cx="2567930" cy="190419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237" y="2340041"/>
              <a:ext cx="917787" cy="1674793"/>
            </a:xfrm>
            <a:prstGeom prst="rect">
              <a:avLst/>
            </a:prstGeom>
          </p:spPr>
        </p:pic>
        <p:pic>
          <p:nvPicPr>
            <p:cNvPr id="1026" name="Picture 2" descr="http://files2.geometria.ru/pics/original/29320912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574" y="2566880"/>
              <a:ext cx="2567930" cy="1677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/>
          <p:cNvGrpSpPr/>
          <p:nvPr/>
        </p:nvGrpSpPr>
        <p:grpSpPr>
          <a:xfrm>
            <a:off x="5397860" y="2612595"/>
            <a:ext cx="1553534" cy="2191180"/>
            <a:chOff x="5397860" y="2612595"/>
            <a:chExt cx="1553534" cy="21911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397860" y="2612595"/>
              <a:ext cx="1553534" cy="1947004"/>
              <a:chOff x="3998866" y="2648772"/>
              <a:chExt cx="1553534" cy="1947004"/>
            </a:xfrm>
          </p:grpSpPr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1106" y="2648772"/>
                <a:ext cx="783634" cy="18754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98866" y="3123937"/>
                <a:ext cx="608075" cy="14718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61879" y="3191471"/>
                <a:ext cx="590521" cy="1368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030" name="Picture 6" descr="http://img1.liveinternet.ru/images/attach/c/10/110/150/110150141_007a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63" y="4156865"/>
              <a:ext cx="869579" cy="64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21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septik.guru/imgs/686/vodoprovodnyiy-kr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6585" y="2056151"/>
            <a:ext cx="1450521" cy="17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40" b="96764" l="9951" r="80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/>
        </p:blipFill>
        <p:spPr>
          <a:xfrm flipH="1">
            <a:off x="6586950" y="3055625"/>
            <a:ext cx="2604589" cy="825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40" b="96764" l="9951" r="80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/>
        </p:blipFill>
        <p:spPr>
          <a:xfrm flipH="1">
            <a:off x="4704218" y="3040138"/>
            <a:ext cx="2604589" cy="825789"/>
          </a:xfrm>
          <a:prstGeom prst="rect">
            <a:avLst/>
          </a:prstGeom>
        </p:spPr>
      </p:pic>
      <p:pic>
        <p:nvPicPr>
          <p:cNvPr id="37" name="Picture 4" descr="http://pdohod.ru/images/img33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64" y="2555317"/>
            <a:ext cx="1790821" cy="8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pdohod.ru/images/img33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36" y="2565148"/>
            <a:ext cx="1790821" cy="8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pdohod.ru/images/img33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06" y="2565148"/>
            <a:ext cx="1790821" cy="8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pdohod.ru/images/img33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37" y="2565148"/>
            <a:ext cx="1790821" cy="8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69367" y="2565148"/>
            <a:ext cx="1790821" cy="895411"/>
            <a:chOff x="364890" y="3086853"/>
            <a:chExt cx="1790821" cy="895411"/>
          </a:xfrm>
        </p:grpSpPr>
        <p:pic>
          <p:nvPicPr>
            <p:cNvPr id="49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90" y="3086853"/>
              <a:ext cx="1790821" cy="89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credit-board.ru/oc-content/uploads/28/150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946" y="3358835"/>
              <a:ext cx="780103" cy="58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http://xn----8sbahmb9acmkbjgsirk.xn--p1ai/images/kartink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55" y="2406661"/>
            <a:ext cx="1483146" cy="140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Выноска-облако 54"/>
          <p:cNvSpPr/>
          <p:nvPr/>
        </p:nvSpPr>
        <p:spPr>
          <a:xfrm>
            <a:off x="251305" y="1034146"/>
            <a:ext cx="2855465" cy="1168390"/>
          </a:xfrm>
          <a:prstGeom prst="cloudCallout">
            <a:avLst>
              <a:gd name="adj1" fmla="val 61110"/>
              <a:gd name="adj2" fmla="val -658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Куда же деваются наши деньги?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27" y="1536354"/>
            <a:ext cx="1274001" cy="186823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3" name="Группа 2"/>
          <p:cNvGrpSpPr/>
          <p:nvPr/>
        </p:nvGrpSpPr>
        <p:grpSpPr>
          <a:xfrm>
            <a:off x="3334335" y="369028"/>
            <a:ext cx="2475331" cy="1702735"/>
            <a:chOff x="3343387" y="262892"/>
            <a:chExt cx="2475331" cy="1702735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052" y="262892"/>
              <a:ext cx="2400000" cy="1221600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3343387" y="1565517"/>
              <a:ext cx="24753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Ивановы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38920" y="3666556"/>
            <a:ext cx="8866160" cy="1169986"/>
            <a:chOff x="138920" y="3780856"/>
            <a:chExt cx="8866160" cy="116998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074981" y="4550732"/>
              <a:ext cx="29940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 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21" name="Picture 4" descr="https://upload.wikimedia.org/wikipedia/commons/thumb/b/b5/GullBraceDown.svg/2000px-GullBraceDown.svg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38920" y="3780856"/>
              <a:ext cx="8866160" cy="75410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37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322540" y="419361"/>
            <a:ext cx="2867971" cy="1433986"/>
            <a:chOff x="504029" y="1336365"/>
            <a:chExt cx="2867971" cy="1433986"/>
          </a:xfrm>
        </p:grpSpPr>
        <p:pic>
          <p:nvPicPr>
            <p:cNvPr id="39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Плюс 39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5971593" y="419361"/>
            <a:ext cx="2867971" cy="1433986"/>
            <a:chOff x="5993624" y="1340385"/>
            <a:chExt cx="2867971" cy="1433986"/>
          </a:xfrm>
        </p:grpSpPr>
        <p:pic>
          <p:nvPicPr>
            <p:cNvPr id="43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Группа 43"/>
            <p:cNvGrpSpPr/>
            <p:nvPr/>
          </p:nvGrpSpPr>
          <p:grpSpPr>
            <a:xfrm>
              <a:off x="6294335" y="1744576"/>
              <a:ext cx="2266547" cy="893926"/>
              <a:chOff x="6448566" y="1610583"/>
              <a:chExt cx="2266547" cy="893926"/>
            </a:xfrm>
          </p:grpSpPr>
          <p:sp>
            <p:nvSpPr>
              <p:cNvPr id="45" name="Минус 44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448566" y="1853303"/>
                <a:ext cx="14648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245873" y="2125264"/>
            <a:ext cx="3502297" cy="499845"/>
            <a:chOff x="3644153" y="900952"/>
            <a:chExt cx="3502297" cy="499845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4766635" y="963429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prstClr val="black"/>
                  </a:solidFill>
                </a:rPr>
                <a:t>заработная плата </a:t>
              </a:r>
            </a:p>
          </p:txBody>
        </p:sp>
        <p:grpSp>
          <p:nvGrpSpPr>
            <p:cNvPr id="54" name="Группа 53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6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Плюс 56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8" name="Группа 57"/>
          <p:cNvGrpSpPr/>
          <p:nvPr/>
        </p:nvGrpSpPr>
        <p:grpSpPr>
          <a:xfrm>
            <a:off x="245873" y="2656484"/>
            <a:ext cx="3489300" cy="499845"/>
            <a:chOff x="3644153" y="900952"/>
            <a:chExt cx="3489300" cy="499845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4753638" y="962451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60" name="Группа 59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Плюс 6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4" name="Группа 63"/>
          <p:cNvGrpSpPr/>
          <p:nvPr/>
        </p:nvGrpSpPr>
        <p:grpSpPr>
          <a:xfrm>
            <a:off x="242061" y="3623917"/>
            <a:ext cx="4539501" cy="646331"/>
            <a:chOff x="3644153" y="876051"/>
            <a:chExt cx="4539501" cy="646331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4728613" y="876051"/>
              <a:ext cx="34550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prstClr val="black"/>
                  </a:solidFill>
                </a:rPr>
                <a:t>д</a:t>
              </a:r>
              <a:r>
                <a:rPr lang="ru-RU" sz="1800" dirty="0" smtClean="0">
                  <a:solidFill>
                    <a:prstClr val="black"/>
                  </a:solidFill>
                </a:rPr>
                <a:t>оход от подсобного хозяйства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Плюс 6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243872" y="3157932"/>
            <a:ext cx="3491301" cy="499845"/>
            <a:chOff x="3644153" y="900952"/>
            <a:chExt cx="3491301" cy="499845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4755639" y="963664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</a:rPr>
                <a:t>пенсия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8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Плюс 8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4" name="Группа 83"/>
          <p:cNvGrpSpPr/>
          <p:nvPr/>
        </p:nvGrpSpPr>
        <p:grpSpPr>
          <a:xfrm>
            <a:off x="5327975" y="1911956"/>
            <a:ext cx="3736344" cy="514293"/>
            <a:chOff x="430304" y="2562868"/>
            <a:chExt cx="3736344" cy="514293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0304" y="2562868"/>
              <a:ext cx="3736344" cy="499845"/>
              <a:chOff x="3644153" y="900952"/>
              <a:chExt cx="3736344" cy="499845"/>
            </a:xfrm>
          </p:grpSpPr>
          <p:sp>
            <p:nvSpPr>
              <p:cNvPr id="87" name="Прямоугольник 86"/>
              <p:cNvSpPr/>
              <p:nvPr/>
            </p:nvSpPr>
            <p:spPr>
              <a:xfrm>
                <a:off x="4626698" y="901734"/>
                <a:ext cx="27537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solidFill>
                      <a:prstClr val="black"/>
                    </a:solidFill>
                  </a:rPr>
                  <a:t>обязательные</a:t>
                </a:r>
                <a:r>
                  <a:rPr lang="ru-RU" sz="1800" dirty="0" smtClean="0">
                    <a:solidFill>
                      <a:prstClr val="black"/>
                    </a:solidFill>
                  </a:rPr>
                  <a:t>:</a:t>
                </a:r>
              </a:p>
            </p:txBody>
          </p:sp>
          <p:pic>
            <p:nvPicPr>
              <p:cNvPr id="8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Минус 85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5309580" y="3013970"/>
            <a:ext cx="3801265" cy="530255"/>
            <a:chOff x="430304" y="2546906"/>
            <a:chExt cx="3801265" cy="530255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430304" y="2546906"/>
              <a:ext cx="3801265" cy="515807"/>
              <a:chOff x="3644153" y="884990"/>
              <a:chExt cx="3801265" cy="515807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4691619" y="884990"/>
                <a:ext cx="27537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solidFill>
                      <a:prstClr val="black"/>
                    </a:solidFill>
                  </a:rPr>
                  <a:t>произвольные</a:t>
                </a:r>
                <a:r>
                  <a:rPr lang="ru-RU" sz="1800" dirty="0" smtClean="0">
                    <a:solidFill>
                      <a:prstClr val="black"/>
                    </a:solidFill>
                  </a:rPr>
                  <a:t>:</a:t>
                </a:r>
              </a:p>
            </p:txBody>
          </p:sp>
          <p:pic>
            <p:nvPicPr>
              <p:cNvPr id="10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" name="Минус 10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5342280" y="4238934"/>
            <a:ext cx="3825078" cy="514293"/>
            <a:chOff x="430304" y="2562868"/>
            <a:chExt cx="3825078" cy="514293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430304" y="2562868"/>
              <a:ext cx="3825078" cy="499845"/>
              <a:chOff x="3644153" y="900952"/>
              <a:chExt cx="3825078" cy="499845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4715432" y="910609"/>
                <a:ext cx="27537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solidFill>
                      <a:prstClr val="black"/>
                    </a:solidFill>
                  </a:rPr>
                  <a:t>непредвиденные</a:t>
                </a:r>
                <a:r>
                  <a:rPr lang="ru-RU" sz="1800" dirty="0" smtClean="0">
                    <a:solidFill>
                      <a:prstClr val="black"/>
                    </a:solidFill>
                  </a:rPr>
                  <a:t>:</a:t>
                </a:r>
              </a:p>
            </p:txBody>
          </p:sp>
          <p:pic>
            <p:nvPicPr>
              <p:cNvPr id="10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Минус 10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394040" y="2276778"/>
            <a:ext cx="2445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коммунальные </a:t>
            </a:r>
            <a:r>
              <a:rPr lang="ru-RU" sz="1400" dirty="0" smtClean="0">
                <a:solidFill>
                  <a:prstClr val="black"/>
                </a:solidFill>
              </a:rPr>
              <a:t>услуги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</a:rPr>
              <a:t>расходы на детей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п</a:t>
            </a:r>
            <a:r>
              <a:rPr lang="ru-RU" sz="1400" dirty="0" smtClean="0">
                <a:solidFill>
                  <a:prstClr val="black"/>
                </a:solidFill>
              </a:rPr>
              <a:t>родукты и одежда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4040" y="3330296"/>
            <a:ext cx="2656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н</a:t>
            </a:r>
            <a:r>
              <a:rPr lang="ru-RU" sz="1400" dirty="0" smtClean="0">
                <a:solidFill>
                  <a:prstClr val="black"/>
                </a:solidFill>
              </a:rPr>
              <a:t>овая бытовая техника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п</a:t>
            </a:r>
            <a:r>
              <a:rPr lang="ru-RU" sz="1400" dirty="0" smtClean="0">
                <a:solidFill>
                  <a:prstClr val="black"/>
                </a:solidFill>
              </a:rPr>
              <a:t>редметы роскоши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д</a:t>
            </a:r>
            <a:r>
              <a:rPr lang="ru-RU" sz="1400" dirty="0" smtClean="0">
                <a:solidFill>
                  <a:prstClr val="black"/>
                </a:solidFill>
              </a:rPr>
              <a:t>осуг и отдых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</a:rPr>
              <a:t>л</a:t>
            </a:r>
            <a:r>
              <a:rPr lang="ru-RU" sz="1400" dirty="0" smtClean="0">
                <a:solidFill>
                  <a:prstClr val="black"/>
                </a:solidFill>
              </a:rPr>
              <a:t>ичные расходы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8345" y="4574459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prstClr val="black"/>
                </a:solidFill>
              </a:rPr>
              <a:t>ремонт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11" y="2299595"/>
            <a:ext cx="1274001" cy="186823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73" name="Группа 72"/>
          <p:cNvGrpSpPr/>
          <p:nvPr/>
        </p:nvGrpSpPr>
        <p:grpSpPr>
          <a:xfrm>
            <a:off x="243872" y="4192407"/>
            <a:ext cx="3462464" cy="499845"/>
            <a:chOff x="3644153" y="900952"/>
            <a:chExt cx="3462464" cy="499845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4726802" y="966208"/>
              <a:ext cx="237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</a:rPr>
                <a:t>кредит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76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Плюс 76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8" name="Группа 77"/>
          <p:cNvGrpSpPr/>
          <p:nvPr/>
        </p:nvGrpSpPr>
        <p:grpSpPr>
          <a:xfrm>
            <a:off x="3334335" y="369028"/>
            <a:ext cx="2475331" cy="1702735"/>
            <a:chOff x="3343387" y="262892"/>
            <a:chExt cx="2475331" cy="1702735"/>
          </a:xfrm>
        </p:grpSpPr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052" y="262892"/>
              <a:ext cx="2400000" cy="1221600"/>
            </a:xfrm>
            <a:prstGeom prst="rect">
              <a:avLst/>
            </a:prstGeom>
          </p:spPr>
        </p:pic>
        <p:sp>
          <p:nvSpPr>
            <p:cNvPr id="90" name="Прямоугольник 89"/>
            <p:cNvSpPr/>
            <p:nvPr/>
          </p:nvSpPr>
          <p:spPr>
            <a:xfrm>
              <a:off x="3343387" y="1565517"/>
              <a:ext cx="24753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Ивановы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4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453072"/>
            <a:ext cx="9241099" cy="4690428"/>
            <a:chOff x="-73741" y="503233"/>
            <a:chExt cx="9241099" cy="469042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6" t="8335"/>
            <a:stretch/>
          </p:blipFill>
          <p:spPr>
            <a:xfrm>
              <a:off x="4741273" y="898504"/>
              <a:ext cx="4426085" cy="426688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 r="22979"/>
            <a:stretch/>
          </p:blipFill>
          <p:spPr>
            <a:xfrm>
              <a:off x="1464531" y="503233"/>
              <a:ext cx="5369668" cy="465485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7" r="58298"/>
            <a:stretch/>
          </p:blipFill>
          <p:spPr>
            <a:xfrm>
              <a:off x="-73741" y="852694"/>
              <a:ext cx="3813243" cy="430539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0" r="24384"/>
            <a:stretch/>
          </p:blipFill>
          <p:spPr>
            <a:xfrm>
              <a:off x="3933360" y="503233"/>
              <a:ext cx="2859932" cy="465485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62" t="46763" r="22351"/>
            <a:stretch/>
          </p:blipFill>
          <p:spPr>
            <a:xfrm>
              <a:off x="4609476" y="2715540"/>
              <a:ext cx="2266546" cy="247812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0" t="46345" r="52660" b="-209"/>
            <a:stretch/>
          </p:blipFill>
          <p:spPr>
            <a:xfrm>
              <a:off x="2203521" y="2686358"/>
              <a:ext cx="2422188" cy="2507303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70" name="Picture 22" descr="http://img-fotki.yandex.ru/get/5803/yulyannaa.c/0_59013_8c7e3c5b_X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334">
            <a:off x="2341735" y="2653352"/>
            <a:ext cx="1792460" cy="14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img-fotki.yandex.ru/get/4405/yulyannaa.c/0_59015_13cfd96_X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061">
            <a:off x="4439753" y="2949986"/>
            <a:ext cx="2175921" cy="142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img-fotki.yandex.ru/get/6005/yulyannaa.c/0_59002_9b88d42c_X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074">
            <a:off x="6590476" y="301970"/>
            <a:ext cx="2168939" cy="23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://img-fotki.yandex.ru/get/6003/yulyannaa.c/0_59005_24a4763a_X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32" y="1410511"/>
            <a:ext cx="2128425" cy="16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img-fotki.yandex.ru/get/4403/yulyannaa.c/0_5900d_cfa1aa8_X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855">
            <a:off x="4294634" y="1192518"/>
            <a:ext cx="1807895" cy="13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img-fotki.yandex.ru/get/6005/yulyannaa.b/0_58ffa_25bef925_X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192">
            <a:off x="2837546" y="897098"/>
            <a:ext cx="1760987" cy="14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601</Words>
  <Application>Microsoft Office PowerPoint</Application>
  <PresentationFormat>Экран (16:9)</PresentationFormat>
  <Paragraphs>202</Paragraphs>
  <Slides>35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Roboto Slab</vt:lpstr>
      <vt:lpstr>Times New Roman</vt:lpstr>
      <vt:lpstr>Calibri</vt:lpstr>
      <vt:lpstr>Open Sans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2015-07-21T12:19:15Z</dcterms:created>
  <dcterms:modified xsi:type="dcterms:W3CDTF">2016-03-04T06:19:02Z</dcterms:modified>
</cp:coreProperties>
</file>