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Roboto Slab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</p:embeddedFont>
    <p:embeddedFont>
      <p:font typeface="Adobe Naskh Medium" panose="01010101010101010101" pitchFamily="50" charset="-78"/>
      <p:regular r:id="rId4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B82F0-0C93-4188-BC38-0EB3E73D8576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D4290-9022-4654-B141-1986A54B5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2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3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9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7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0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2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9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65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59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74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5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9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7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68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93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27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7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48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0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4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13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2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91.png"/><Relationship Id="rId9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3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91.png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28\&#1057;&#1077;&#1084;&#1100;&#1103;\4.pn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931705" y="866775"/>
            <a:ext cx="7280591" cy="3409950"/>
            <a:chOff x="818001" y="940941"/>
            <a:chExt cx="7280591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5340405" y="2107307"/>
              <a:ext cx="275818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Экономика </a:t>
              </a:r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семьи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677975" y="398244"/>
            <a:ext cx="2867971" cy="1433986"/>
            <a:chOff x="504029" y="1336365"/>
            <a:chExt cx="2867971" cy="1433986"/>
          </a:xfrm>
          <a:effectLst/>
        </p:grpSpPr>
        <p:pic>
          <p:nvPicPr>
            <p:cNvPr id="25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люс 25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677974" y="3405317"/>
            <a:ext cx="2867971" cy="1433986"/>
            <a:chOff x="5993624" y="1340385"/>
            <a:chExt cx="2867971" cy="1433986"/>
          </a:xfrm>
        </p:grpSpPr>
        <p:pic>
          <p:nvPicPr>
            <p:cNvPr id="3076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6294335" y="1744576"/>
              <a:ext cx="2266547" cy="893926"/>
              <a:chOff x="6448566" y="1610583"/>
              <a:chExt cx="2266547" cy="893926"/>
            </a:xfrm>
          </p:grpSpPr>
          <p:sp>
            <p:nvSpPr>
              <p:cNvPr id="27" name="Минус 26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448566" y="1853303"/>
                <a:ext cx="14648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Прямоугольник 32"/>
          <p:cNvSpPr/>
          <p:nvPr/>
        </p:nvSpPr>
        <p:spPr>
          <a:xfrm>
            <a:off x="6017992" y="684540"/>
            <a:ext cx="164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зарплата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5927992" y="82420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17992" y="1025543"/>
            <a:ext cx="164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пенсия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927992" y="116520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7992" y="3405317"/>
            <a:ext cx="235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покупка </a:t>
            </a:r>
            <a:r>
              <a:rPr lang="ru-RU" sz="1800" dirty="0">
                <a:solidFill>
                  <a:prstClr val="black"/>
                </a:solidFill>
              </a:rPr>
              <a:t>продуктов питания</a:t>
            </a:r>
          </a:p>
        </p:txBody>
      </p:sp>
      <p:sp>
        <p:nvSpPr>
          <p:cNvPr id="38" name="Овал 37"/>
          <p:cNvSpPr/>
          <p:nvPr/>
        </p:nvSpPr>
        <p:spPr>
          <a:xfrm>
            <a:off x="5927992" y="354498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17992" y="4051648"/>
            <a:ext cx="2938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оплата коммунальных услуг</a:t>
            </a:r>
          </a:p>
        </p:txBody>
      </p:sp>
      <p:sp>
        <p:nvSpPr>
          <p:cNvPr id="40" name="Овал 39"/>
          <p:cNvSpPr/>
          <p:nvPr/>
        </p:nvSpPr>
        <p:spPr>
          <a:xfrm>
            <a:off x="5927992" y="419131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80" name="Picture 8" descr="http://xn--80ashsfeh.xn--p1ai/d/673666/d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31" y="1611509"/>
            <a:ext cx="1487871" cy="14878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://spektrschool2.ucoz.ru/5cebd5a1c5bd-1-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8401" y="1970157"/>
            <a:ext cx="1626142" cy="11292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54311" y="1733270"/>
            <a:ext cx="2400000" cy="1676961"/>
            <a:chOff x="754670" y="1761220"/>
            <a:chExt cx="2400000" cy="167696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83367" y="3038071"/>
              <a:ext cx="17426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ПЕТРОВЫ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70" y="1761220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6148" name="Picture 4" descr="http://www.bankofexams.org/images/yootheme/han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50" y="1585789"/>
            <a:ext cx="1523884" cy="15238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7547" y="3532179"/>
            <a:ext cx="2830109" cy="1450028"/>
            <a:chOff x="-2573229" y="484296"/>
            <a:chExt cx="2830109" cy="1450028"/>
          </a:xfrm>
        </p:grpSpPr>
        <p:pic>
          <p:nvPicPr>
            <p:cNvPr id="39" name="Picture 20" descr="http://cvs.ru/design/manua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3147" y="484296"/>
              <a:ext cx="1450027" cy="1450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cvs.ru/design/manua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3229" y="484297"/>
              <a:ext cx="1450027" cy="1450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Ресурсы семьи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537547" y="80677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7547" y="907493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Материальные ресурсы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s017.radikal.ru/i430/1303/0a/d6df0bec1d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547" y="1219560"/>
            <a:ext cx="3095817" cy="152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ixabay.com/static/uploads/photo/2012/04/14/13/10/car-33866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2327641"/>
            <a:ext cx="1142845" cy="57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mebeles24.lv/data/user_img/kat%20darza%2011.08.20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21" y="1934324"/>
            <a:ext cx="1020977" cy="96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4668646" y="80677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79021" y="907493"/>
            <a:ext cx="3350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Трудовые ресурсы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668646" y="2989255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79021" y="3089978"/>
            <a:ext cx="3350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Финансовые ресурсы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37547" y="299217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15538" y="3089978"/>
            <a:ext cx="3350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Информационные ресурсы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19" y="1384747"/>
            <a:ext cx="1081840" cy="165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http://galerey-room.ru/images/004153_141764291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5338" y="1652082"/>
            <a:ext cx="750392" cy="131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40437" y="1293063"/>
            <a:ext cx="1171912" cy="1731510"/>
            <a:chOff x="5259393" y="1293051"/>
            <a:chExt cx="1171912" cy="173151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393" y="1293051"/>
              <a:ext cx="1005718" cy="17156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4" descr="http://mesko.ru/apps/3279-zarplata/3279-zarplata-cove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252" y="2355508"/>
              <a:ext cx="669053" cy="669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http://www.xn--80aaujbdxeb6af9cg.com/data/images/%D0%A4%D0%B5%D1%80%D0%BC%D0%B5%D1%80-%D1%81-%D0%BA%D0%BE%D1%80%D0%B7%D0%B8%D0%BD%D0%BA%D0%BE%D0%B9-%D1%84%D1%80%D1%83%D0%BA%D1%82%D0%BE%D0%B2.-%D0%A1%D0%B5%D0%BB%D1%8C%D1%81%D0%BA%D0%BE%D0%B5-%D1%85%D0%BE%D0%B7%D1%8F%D0%B9%D1%81%D1%82%D0%B2%D0%BE_517170cf1f15c-thumb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r="20166"/>
          <a:stretch/>
        </p:blipFill>
        <p:spPr bwMode="auto">
          <a:xfrm>
            <a:off x="7663414" y="1509947"/>
            <a:ext cx="1031161" cy="151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layer.myshared.ru/208974/data/images/img39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8" y="3720941"/>
            <a:ext cx="1118160" cy="104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900igr.net/data/predmety/Predmety-7.files/0030-085-Lampochk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7865" y="3778255"/>
            <a:ext cx="989623" cy="93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igaretastop.ru/wp-content/uploads/2011/11/ff962c65118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81" y="3580437"/>
            <a:ext cx="946951" cy="132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5292828" y="3529255"/>
            <a:ext cx="2867971" cy="1433986"/>
            <a:chOff x="504029" y="1336365"/>
            <a:chExt cx="2867971" cy="1433986"/>
          </a:xfrm>
        </p:grpSpPr>
        <p:pic>
          <p:nvPicPr>
            <p:cNvPr id="44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Плюс 44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5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18972"/>
            <a:ext cx="8683172" cy="3305556"/>
            <a:chOff x="230414" y="918112"/>
            <a:chExt cx="8683172" cy="330555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3362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Доход семьи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все совокупные доходы, которые получает семья, чтобы поддерживать своё благополучие.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74716" y="1538399"/>
            <a:ext cx="2400000" cy="2066702"/>
            <a:chOff x="841622" y="1664108"/>
            <a:chExt cx="2400000" cy="206670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22" y="1664108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Прямоугольник 2"/>
            <p:cNvSpPr/>
            <p:nvPr/>
          </p:nvSpPr>
          <p:spPr>
            <a:xfrm>
              <a:off x="1170319" y="3022924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Доходы семьи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322771" y="258478"/>
            <a:ext cx="3504899" cy="499845"/>
            <a:chOff x="3644153" y="900952"/>
            <a:chExt cx="3504899" cy="49984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769237" y="909093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заработная плата </a:t>
              </a: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2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Плюс 2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3323116" y="807585"/>
            <a:ext cx="3504900" cy="499845"/>
            <a:chOff x="3644153" y="900952"/>
            <a:chExt cx="3504900" cy="499845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4769238" y="970633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стипендия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4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Плюс 4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3323116" y="1374854"/>
            <a:ext cx="3504900" cy="499845"/>
            <a:chOff x="3644153" y="900952"/>
            <a:chExt cx="3504900" cy="499845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4769238" y="955083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Плюс 5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3310454" y="1982455"/>
            <a:ext cx="3504899" cy="499845"/>
            <a:chOff x="3644153" y="900952"/>
            <a:chExt cx="3504899" cy="499845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769237" y="954183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пенсия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Плюс 5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8" name="Группа 77"/>
          <p:cNvGrpSpPr/>
          <p:nvPr/>
        </p:nvGrpSpPr>
        <p:grpSpPr>
          <a:xfrm>
            <a:off x="3310454" y="3121074"/>
            <a:ext cx="5636476" cy="499845"/>
            <a:chOff x="3644153" y="900952"/>
            <a:chExt cx="5636476" cy="499845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4762899" y="930595"/>
              <a:ext cx="45177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</a:rPr>
                <a:t>оход от подсобного хозяйства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8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Плюс 81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8" name="Группа 87"/>
          <p:cNvGrpSpPr/>
          <p:nvPr/>
        </p:nvGrpSpPr>
        <p:grpSpPr>
          <a:xfrm>
            <a:off x="3316792" y="3643893"/>
            <a:ext cx="5630138" cy="707886"/>
            <a:chOff x="3650491" y="894026"/>
            <a:chExt cx="5630138" cy="707886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4769237" y="894026"/>
              <a:ext cx="45113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</a:rPr>
                <a:t>оход от сдачи внаём квартиры, дома и др.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3650491" y="998047"/>
              <a:ext cx="1066065" cy="499845"/>
              <a:chOff x="521080" y="1614917"/>
              <a:chExt cx="2867971" cy="1433986"/>
            </a:xfrm>
          </p:grpSpPr>
          <p:pic>
            <p:nvPicPr>
              <p:cNvPr id="9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080" y="1614917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Плюс 91"/>
              <p:cNvSpPr/>
              <p:nvPr/>
            </p:nvSpPr>
            <p:spPr>
              <a:xfrm>
                <a:off x="2267318" y="1943310"/>
                <a:ext cx="847692" cy="894944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3" name="Группа 92"/>
          <p:cNvGrpSpPr/>
          <p:nvPr/>
        </p:nvGrpSpPr>
        <p:grpSpPr>
          <a:xfrm>
            <a:off x="3310454" y="4384330"/>
            <a:ext cx="5261815" cy="502203"/>
            <a:chOff x="3644153" y="898594"/>
            <a:chExt cx="5261815" cy="502203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4762899" y="898594"/>
              <a:ext cx="414306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</a:rPr>
                <a:t>оход от банковских вкладов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95" name="Группа 94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96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Плюс 96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0" name="Группа 39"/>
          <p:cNvGrpSpPr/>
          <p:nvPr/>
        </p:nvGrpSpPr>
        <p:grpSpPr>
          <a:xfrm>
            <a:off x="3310454" y="2539113"/>
            <a:ext cx="4573787" cy="499845"/>
            <a:chOff x="3644153" y="900952"/>
            <a:chExt cx="4573787" cy="499845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4762899" y="947446"/>
              <a:ext cx="34550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</a:rPr>
                <a:t>оход от бизнеса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4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Плюс 5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98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d4pic.com/images/people-man-guy-person-cartoon-men-suit-stand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44" y="222797"/>
            <a:ext cx="2332167" cy="46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0" name="Picture 2" descr="http://www.torpeda.kz/files/images/%5btorpeda.kz%5d5e14d887683e427d73948189c02dbbe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508">
            <a:off x="5647698" y="920545"/>
            <a:ext cx="2611223" cy="338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35" y="2191870"/>
            <a:ext cx="2412259" cy="269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327835" y="2272553"/>
            <a:ext cx="2542429" cy="2533897"/>
            <a:chOff x="348893" y="2285113"/>
            <a:chExt cx="2542429" cy="2533897"/>
          </a:xfrm>
        </p:grpSpPr>
        <p:pic>
          <p:nvPicPr>
            <p:cNvPr id="11" name="Picture 8" descr="http://www.clker.com/cliparts/k/o/X/x/k/S/bank-gray-m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93" y="2285113"/>
              <a:ext cx="2542429" cy="2533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22" y="3606312"/>
              <a:ext cx="2034966" cy="121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3698011" y="557628"/>
            <a:ext cx="1747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РАНТЬЕ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26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26961" y="1469529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 семьи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527995" y="3129586"/>
            <a:ext cx="3504901" cy="499845"/>
            <a:chOff x="3644153" y="900952"/>
            <a:chExt cx="3504901" cy="499845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4769239" y="900952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стипендия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4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Плюс 4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544255" y="3767895"/>
            <a:ext cx="3504901" cy="499845"/>
            <a:chOff x="3644153" y="900952"/>
            <a:chExt cx="3504901" cy="499845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4769239" y="900952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пособие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Плюс 5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544255" y="2491277"/>
            <a:ext cx="3504901" cy="499845"/>
            <a:chOff x="3644153" y="900952"/>
            <a:chExt cx="3504901" cy="499845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769239" y="900952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пенсия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Плюс 57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0" name="Стрелка углом 39"/>
          <p:cNvSpPr/>
          <p:nvPr/>
        </p:nvSpPr>
        <p:spPr>
          <a:xfrm rot="16200000" flipH="1">
            <a:off x="2243747" y="583156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Стрелка углом 40"/>
          <p:cNvSpPr/>
          <p:nvPr/>
        </p:nvSpPr>
        <p:spPr>
          <a:xfrm rot="5400000">
            <a:off x="6379649" y="583155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89296" y="1787217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Фиксированный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02292" y="1735120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Переменный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31503" y="2396053"/>
            <a:ext cx="4472685" cy="649184"/>
            <a:chOff x="4715955" y="4354153"/>
            <a:chExt cx="4472685" cy="649184"/>
          </a:xfrm>
          <a:effectLst/>
        </p:grpSpPr>
        <p:pic>
          <p:nvPicPr>
            <p:cNvPr id="4098" name="Picture 2" descr="http://ilottery.kz/static/img/wi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955" y="4354153"/>
              <a:ext cx="851180" cy="64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5733599" y="4478690"/>
              <a:ext cx="34550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в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ыигрыш в лотерею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4893227" y="3283307"/>
            <a:ext cx="4687570" cy="504774"/>
            <a:chOff x="3644153" y="896023"/>
            <a:chExt cx="4687570" cy="504774"/>
          </a:xfrm>
          <a:effectLst/>
        </p:grpSpPr>
        <p:sp>
          <p:nvSpPr>
            <p:cNvPr id="61" name="Прямоугольник 60"/>
            <p:cNvSpPr/>
            <p:nvPr/>
          </p:nvSpPr>
          <p:spPr>
            <a:xfrm>
              <a:off x="4876682" y="896023"/>
              <a:ext cx="34550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оход от бизнеса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6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Плюс 63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11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30933" y="1940883"/>
            <a:ext cx="3504901" cy="499845"/>
            <a:chOff x="3644153" y="900952"/>
            <a:chExt cx="3504901" cy="49984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769239" y="900952"/>
              <a:ext cx="2379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заработная плата </a:t>
              </a: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2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Плюс 2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8" name="Группа 77"/>
          <p:cNvGrpSpPr/>
          <p:nvPr/>
        </p:nvGrpSpPr>
        <p:grpSpPr>
          <a:xfrm>
            <a:off x="2730933" y="2550328"/>
            <a:ext cx="4580126" cy="707886"/>
            <a:chOff x="3644153" y="795701"/>
            <a:chExt cx="4580126" cy="707886"/>
          </a:xfrm>
          <a:effectLst/>
        </p:grpSpPr>
        <p:sp>
          <p:nvSpPr>
            <p:cNvPr id="79" name="Прямоугольник 78"/>
            <p:cNvSpPr/>
            <p:nvPr/>
          </p:nvSpPr>
          <p:spPr>
            <a:xfrm>
              <a:off x="4769238" y="795701"/>
              <a:ext cx="34550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оход от подсобного хозяйства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8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Плюс 81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endParaRPr>
              </a:p>
            </p:txBody>
          </p:sp>
        </p:grpSp>
      </p:grpSp>
      <p:grpSp>
        <p:nvGrpSpPr>
          <p:cNvPr id="88" name="Группа 87"/>
          <p:cNvGrpSpPr/>
          <p:nvPr/>
        </p:nvGrpSpPr>
        <p:grpSpPr>
          <a:xfrm>
            <a:off x="2810358" y="4093171"/>
            <a:ext cx="4532487" cy="1015663"/>
            <a:chOff x="3691792" y="939339"/>
            <a:chExt cx="4532487" cy="1015663"/>
          </a:xfrm>
          <a:effectLst/>
        </p:grpSpPr>
        <p:sp>
          <p:nvSpPr>
            <p:cNvPr id="89" name="Прямоугольник 88"/>
            <p:cNvSpPr/>
            <p:nvPr/>
          </p:nvSpPr>
          <p:spPr>
            <a:xfrm>
              <a:off x="4769238" y="939339"/>
              <a:ext cx="345504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оход от сдачи внаём </a:t>
              </a:r>
              <a:r>
                <a:rPr lang="ru-RU" sz="2000" dirty="0">
                  <a:solidFill>
                    <a:prstClr val="black"/>
                  </a:solidFill>
                </a:rPr>
                <a:t>квартиры, дома и др.</a:t>
              </a:r>
            </a:p>
            <a:p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3691792" y="1082848"/>
              <a:ext cx="1066065" cy="499845"/>
              <a:chOff x="632189" y="1858197"/>
              <a:chExt cx="2867971" cy="1433985"/>
            </a:xfrm>
          </p:grpSpPr>
          <p:pic>
            <p:nvPicPr>
              <p:cNvPr id="91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189" y="1858197"/>
                <a:ext cx="2867971" cy="14339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Плюс 91"/>
              <p:cNvSpPr/>
              <p:nvPr/>
            </p:nvSpPr>
            <p:spPr>
              <a:xfrm>
                <a:off x="2264807" y="2136482"/>
                <a:ext cx="847692" cy="894946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endParaRPr>
              </a:p>
            </p:txBody>
          </p:sp>
        </p:grpSp>
      </p:grpSp>
      <p:grpSp>
        <p:nvGrpSpPr>
          <p:cNvPr id="93" name="Группа 92"/>
          <p:cNvGrpSpPr/>
          <p:nvPr/>
        </p:nvGrpSpPr>
        <p:grpSpPr>
          <a:xfrm>
            <a:off x="2743843" y="3353953"/>
            <a:ext cx="4558845" cy="707886"/>
            <a:chOff x="3644153" y="779594"/>
            <a:chExt cx="4558845" cy="707886"/>
          </a:xfrm>
          <a:effectLst/>
        </p:grpSpPr>
        <p:sp>
          <p:nvSpPr>
            <p:cNvPr id="94" name="Прямоугольник 93"/>
            <p:cNvSpPr/>
            <p:nvPr/>
          </p:nvSpPr>
          <p:spPr>
            <a:xfrm>
              <a:off x="4747957" y="779594"/>
              <a:ext cx="34550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оход от банковских вкладов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  <p:grpSp>
          <p:nvGrpSpPr>
            <p:cNvPr id="95" name="Группа 94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96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Плюс 96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endParaRPr>
              </a:p>
            </p:txBody>
          </p:sp>
        </p:grpSp>
      </p:grpSp>
      <p:sp>
        <p:nvSpPr>
          <p:cNvPr id="65" name="Стрелка углом 64"/>
          <p:cNvSpPr/>
          <p:nvPr/>
        </p:nvSpPr>
        <p:spPr>
          <a:xfrm rot="16200000" flipH="1">
            <a:off x="1916332" y="255737"/>
            <a:ext cx="905857" cy="1967898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6" name="Стрелка углом 65"/>
          <p:cNvSpPr/>
          <p:nvPr/>
        </p:nvSpPr>
        <p:spPr>
          <a:xfrm rot="5400000">
            <a:off x="6576012" y="255086"/>
            <a:ext cx="905857" cy="1969200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68872" y="1754848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Фиксированный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20290" y="1745343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Переменный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97" y="537761"/>
            <a:ext cx="594445" cy="59444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24" y="537761"/>
            <a:ext cx="594445" cy="594445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0800000">
            <a:off x="2062711" y="2615170"/>
            <a:ext cx="622553" cy="151481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Стрелка вправо 70"/>
          <p:cNvSpPr/>
          <p:nvPr/>
        </p:nvSpPr>
        <p:spPr>
          <a:xfrm>
            <a:off x="6526965" y="2620636"/>
            <a:ext cx="622553" cy="151481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26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3" name="Прямоугольник 72"/>
          <p:cNvSpPr/>
          <p:nvPr/>
        </p:nvSpPr>
        <p:spPr>
          <a:xfrm>
            <a:off x="3526961" y="1469529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 семьи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/>
      <p:bldP spid="68" grpId="0"/>
      <p:bldP spid="11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94430" y="3017090"/>
            <a:ext cx="4118721" cy="1775423"/>
            <a:chOff x="194430" y="2739967"/>
            <a:chExt cx="4118721" cy="1775423"/>
          </a:xfrm>
        </p:grpSpPr>
        <p:pic>
          <p:nvPicPr>
            <p:cNvPr id="3074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0" y="2739967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635" y="2739967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839" y="2739967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52210" y="4207612"/>
              <a:ext cx="8707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Я</a:t>
              </a:r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нварь</a:t>
              </a:r>
              <a:endPara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730249" y="4207613"/>
              <a:ext cx="10470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Февраль </a:t>
              </a:r>
              <a:endPara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3282466" y="4207612"/>
              <a:ext cx="6750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Март</a:t>
              </a:r>
              <a:endPara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sp>
        <p:nvSpPr>
          <p:cNvPr id="78" name="Стрелка углом 77"/>
          <p:cNvSpPr/>
          <p:nvPr/>
        </p:nvSpPr>
        <p:spPr>
          <a:xfrm rot="16200000" flipH="1">
            <a:off x="2365006" y="472321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77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3" y="194577"/>
            <a:ext cx="1806759" cy="118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Стрелка углом 78"/>
          <p:cNvSpPr/>
          <p:nvPr/>
        </p:nvSpPr>
        <p:spPr>
          <a:xfrm rot="5400000">
            <a:off x="5700957" y="472321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189431" y="1735746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Фиксированная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зарплата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479239" y="1735746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Переменная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зарплата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80147" y="2303512"/>
            <a:ext cx="4118721" cy="2509246"/>
            <a:chOff x="4580147" y="2370418"/>
            <a:chExt cx="4118721" cy="2509246"/>
          </a:xfrm>
        </p:grpSpPr>
        <p:pic>
          <p:nvPicPr>
            <p:cNvPr id="84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197" y="3108518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4580147" y="2370418"/>
              <a:ext cx="4118721" cy="2509246"/>
              <a:chOff x="4629992" y="2374695"/>
              <a:chExt cx="4118721" cy="2509246"/>
            </a:xfrm>
          </p:grpSpPr>
          <p:pic>
            <p:nvPicPr>
              <p:cNvPr id="83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992" y="3108518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2401" y="3108518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4887772" y="4576163"/>
                <a:ext cx="87075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Я</a:t>
                </a:r>
                <a:r>
                  <a:rPr lang="ru-RU" sz="1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нварь</a:t>
                </a:r>
                <a:endPara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6165811" y="4576164"/>
                <a:ext cx="10470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Февраль </a:t>
                </a:r>
                <a:endPara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7718028" y="4576163"/>
                <a:ext cx="6750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Март</a:t>
                </a:r>
                <a:endPara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endParaRPr>
              </a:p>
            </p:txBody>
          </p:sp>
          <p:pic>
            <p:nvPicPr>
              <p:cNvPr id="89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3748" y="2768247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3748" y="2374695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2294" y="2714966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269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325021" y="1157572"/>
            <a:ext cx="2217917" cy="2828356"/>
            <a:chOff x="3463042" y="1157572"/>
            <a:chExt cx="2217917" cy="282835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463042" y="1157572"/>
              <a:ext cx="2162097" cy="1746746"/>
              <a:chOff x="3766243" y="1115280"/>
              <a:chExt cx="2162097" cy="1746746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8" r="22979"/>
              <a:stretch/>
            </p:blipFill>
            <p:spPr>
              <a:xfrm>
                <a:off x="3766243" y="1227787"/>
                <a:ext cx="1885198" cy="16342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40" r="24384"/>
              <a:stretch/>
            </p:blipFill>
            <p:spPr>
              <a:xfrm>
                <a:off x="4855144" y="1115280"/>
                <a:ext cx="1073196" cy="17467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1" name="Группа 10"/>
            <p:cNvGrpSpPr/>
            <p:nvPr/>
          </p:nvGrpSpPr>
          <p:grpSpPr>
            <a:xfrm>
              <a:off x="3463042" y="1945905"/>
              <a:ext cx="2217917" cy="2040023"/>
              <a:chOff x="3463042" y="1945905"/>
              <a:chExt cx="2217917" cy="2040023"/>
            </a:xfrm>
          </p:grpSpPr>
          <p:pic>
            <p:nvPicPr>
              <p:cNvPr id="37" name="Picture 2" descr="http://smartmoney.pw/wp-content/uploads/1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21"/>
              <a:stretch/>
            </p:blipFill>
            <p:spPr bwMode="auto">
              <a:xfrm>
                <a:off x="3463042" y="1945905"/>
                <a:ext cx="2217917" cy="2040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4720" y="2607095"/>
                <a:ext cx="594445" cy="594445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6274836" y="540475"/>
            <a:ext cx="2151724" cy="4062550"/>
            <a:chOff x="6824327" y="429836"/>
            <a:chExt cx="2151724" cy="4062550"/>
          </a:xfrm>
        </p:grpSpPr>
        <p:sp>
          <p:nvSpPr>
            <p:cNvPr id="42" name="Стрелка вправо 41"/>
            <p:cNvSpPr/>
            <p:nvPr/>
          </p:nvSpPr>
          <p:spPr>
            <a:xfrm rot="16200000">
              <a:off x="6500674" y="1707725"/>
              <a:ext cx="3643030" cy="1087251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327" y="1156281"/>
              <a:ext cx="1560758" cy="2680349"/>
            </a:xfrm>
            <a:prstGeom prst="rect">
              <a:avLst/>
            </a:prstGeom>
          </p:spPr>
        </p:pic>
        <p:pic>
          <p:nvPicPr>
            <p:cNvPr id="45" name="Picture 2" descr="http://inpress.ua/uploads/news/2014/02/17/386e3c4d13269ad478274bc8c18a5bf43da766c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193" y="3333926"/>
              <a:ext cx="2055858" cy="1158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48211" y="785579"/>
            <a:ext cx="1965368" cy="3643030"/>
            <a:chOff x="-57285" y="501523"/>
            <a:chExt cx="1965368" cy="3643030"/>
          </a:xfrm>
        </p:grpSpPr>
        <p:sp>
          <p:nvSpPr>
            <p:cNvPr id="52" name="Стрелка вправо 51"/>
            <p:cNvSpPr/>
            <p:nvPr/>
          </p:nvSpPr>
          <p:spPr>
            <a:xfrm rot="5400000">
              <a:off x="-1335174" y="1779412"/>
              <a:ext cx="3643030" cy="1087251"/>
            </a:xfrm>
            <a:prstGeom prst="rightArrow">
              <a:avLst>
                <a:gd name="adj1" fmla="val 50000"/>
                <a:gd name="adj2" fmla="val 54050"/>
              </a:avLst>
            </a:prstGeom>
            <a:solidFill>
              <a:srgbClr val="0DA389">
                <a:alpha val="37000"/>
              </a:srgb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64" y="842703"/>
              <a:ext cx="1561719" cy="2682000"/>
            </a:xfrm>
            <a:prstGeom prst="rect">
              <a:avLst/>
            </a:prstGeom>
          </p:spPr>
        </p:pic>
        <p:pic>
          <p:nvPicPr>
            <p:cNvPr id="1030" name="Picture 6" descr="http://www.mirzakona.su/wp-content/uploads/2014/05/bankro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17" y="2990833"/>
              <a:ext cx="1153720" cy="115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4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http://softerz.narod.ru/_img/kc_2-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31314" r="49815" b="51291"/>
          <a:stretch/>
        </p:blipFill>
        <p:spPr bwMode="auto">
          <a:xfrm>
            <a:off x="424904" y="2616862"/>
            <a:ext cx="3425819" cy="15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00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5" name="Стрелка углом 64"/>
          <p:cNvSpPr/>
          <p:nvPr/>
        </p:nvSpPr>
        <p:spPr>
          <a:xfrm rot="16200000" flipH="1">
            <a:off x="1760214" y="255737"/>
            <a:ext cx="905857" cy="1967898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6" name="Стрелка углом 65"/>
          <p:cNvSpPr/>
          <p:nvPr/>
        </p:nvSpPr>
        <p:spPr>
          <a:xfrm rot="5400000">
            <a:off x="6438338" y="255084"/>
            <a:ext cx="905857" cy="1969200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34335" y="1384837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Сдаём в аренду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квартиру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9829" y="1692613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 суткам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64186" y="1692613"/>
            <a:ext cx="1057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На год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293008" y="2874999"/>
            <a:ext cx="1386312" cy="1586367"/>
            <a:chOff x="5326777" y="2474658"/>
            <a:chExt cx="1386312" cy="1586367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5401100" y="3660915"/>
              <a:ext cx="12376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10 дней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49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777" y="2474658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350437" y="2829197"/>
            <a:ext cx="1701675" cy="1641629"/>
            <a:chOff x="5809666" y="2691965"/>
            <a:chExt cx="1701675" cy="1641629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6199352" y="3933484"/>
              <a:ext cx="12376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 дней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09666" y="2691965"/>
              <a:ext cx="1701675" cy="1496835"/>
              <a:chOff x="5809666" y="2691965"/>
              <a:chExt cx="1701675" cy="1496835"/>
            </a:xfrm>
          </p:grpSpPr>
          <p:pic>
            <p:nvPicPr>
              <p:cNvPr id="53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9666" y="2802488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http://smartmoney.pw/wp-content/uploads/1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5029" y="2691965"/>
                <a:ext cx="1386312" cy="1386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7" name="Picture 4" descr="http://softerz.narod.ru/_img/kc_2-1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7114" r="14011" b="7843"/>
          <a:stretch/>
        </p:blipFill>
        <p:spPr bwMode="auto">
          <a:xfrm>
            <a:off x="4906894" y="2117354"/>
            <a:ext cx="3956448" cy="25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6191962" y="2693270"/>
            <a:ext cx="1557803" cy="1586367"/>
            <a:chOff x="5326777" y="2474658"/>
            <a:chExt cx="1557803" cy="1586367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5401099" y="3660915"/>
              <a:ext cx="14834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365 дней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60" name="Picture 2" descr="http://smartmoney.pw/wp-content/uploads/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777" y="2474658"/>
              <a:ext cx="1386312" cy="138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5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6179" y="2223437"/>
            <a:ext cx="2864221" cy="2831686"/>
            <a:chOff x="894449" y="1799688"/>
            <a:chExt cx="2864221" cy="283168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18" y="2053799"/>
              <a:ext cx="1794052" cy="2345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449" y="2049196"/>
              <a:ext cx="993566" cy="2560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66" y="1799688"/>
              <a:ext cx="843335" cy="2831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058" y="1199901"/>
            <a:ext cx="3622813" cy="362281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 rot="495010">
            <a:off x="3713395" y="1772438"/>
            <a:ext cx="169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οἶκος</a:t>
            </a:r>
            <a:r>
              <a:rPr lang="en-US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(дом)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465831">
            <a:off x="4256035" y="1971537"/>
            <a:ext cx="343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+</a:t>
            </a:r>
            <a:endParaRPr lang="ru-RU" sz="24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438041">
            <a:off x="3558547" y="2467806"/>
            <a:ext cx="2000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νόμος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(закон)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668552">
            <a:off x="4200716" y="270591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=</a:t>
            </a:r>
            <a:endParaRPr lang="ru-RU" sz="24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419969">
            <a:off x="3430865" y="3223782"/>
            <a:ext cx="1993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правила ведения домашнего хозяйства</a:t>
            </a:r>
            <a:endParaRPr lang="ru-RU" sz="16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44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0847" y="1469529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 семьи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0" name="Стрелка углом 39"/>
          <p:cNvSpPr/>
          <p:nvPr/>
        </p:nvSpPr>
        <p:spPr>
          <a:xfrm rot="16200000" flipH="1">
            <a:off x="2087633" y="583156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Стрелка углом 40"/>
          <p:cNvSpPr/>
          <p:nvPr/>
        </p:nvSpPr>
        <p:spPr>
          <a:xfrm rot="5400000">
            <a:off x="6223535" y="583155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33182" y="1787217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Денежны</a:t>
            </a:r>
            <a:r>
              <a:rPr 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е</a:t>
            </a:r>
            <a:endParaRPr lang="ru-RU" sz="2000" b="1" dirty="0" smtClean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46178" y="1735120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Натуральные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00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4849797" y="2420135"/>
            <a:ext cx="4115784" cy="1200329"/>
            <a:chOff x="4849797" y="2420135"/>
            <a:chExt cx="4115784" cy="120032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39797" y="2420135"/>
              <a:ext cx="40257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</a:rPr>
                <a:t>Это продукция</a:t>
              </a:r>
              <a:r>
                <a:rPr lang="ru-RU" sz="1800" dirty="0">
                  <a:solidFill>
                    <a:prstClr val="black"/>
                  </a:solidFill>
                </a:rPr>
                <a:t>, полученная в счёт оплаты труда и произведённая домашними хозяйствами для собственного потребления.</a:t>
              </a:r>
            </a:p>
          </p:txBody>
        </p:sp>
        <p:sp>
          <p:nvSpPr>
            <p:cNvPr id="78" name="Овал 77"/>
            <p:cNvSpPr/>
            <p:nvPr/>
          </p:nvSpPr>
          <p:spPr>
            <a:xfrm>
              <a:off x="4849797" y="2552646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77797" y="2443006"/>
            <a:ext cx="4662000" cy="2585323"/>
            <a:chOff x="256913" y="2389652"/>
            <a:chExt cx="4662000" cy="258532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46913" y="2389652"/>
              <a:ext cx="4572000" cy="25853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800" dirty="0" smtClean="0">
                  <a:solidFill>
                    <a:prstClr val="black"/>
                  </a:solidFill>
                </a:rPr>
                <a:t>Складываются </a:t>
              </a:r>
              <a:r>
                <a:rPr lang="ru-RU" sz="1800" dirty="0">
                  <a:solidFill>
                    <a:prstClr val="black"/>
                  </a:solidFill>
                </a:rPr>
                <a:t>из денежных поступлений в виде заработной платы, социальных выплат (пенсий, стипендий, пособий), доходов от банковских вкладов, от бизнеса и от собственности, а также из средств, полученных от продажи продукции личного подсобного и домашнего хозяйства.</a:t>
              </a:r>
            </a:p>
          </p:txBody>
        </p:sp>
        <p:sp>
          <p:nvSpPr>
            <p:cNvPr id="79" name="Овал 78"/>
            <p:cNvSpPr/>
            <p:nvPr/>
          </p:nvSpPr>
          <p:spPr>
            <a:xfrm>
              <a:off x="256913" y="2518401"/>
              <a:ext cx="90000" cy="90000"/>
            </a:xfrm>
            <a:prstGeom prst="ellipse">
              <a:avLst/>
            </a:prstGeom>
            <a:solidFill>
              <a:srgbClr val="0DA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80" name="Picture 2" descr="http://smartmoney.pw/wp-content/uploads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0" y="3477804"/>
            <a:ext cx="1386312" cy="13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121024" y="161364"/>
            <a:ext cx="3671047" cy="2124635"/>
          </a:xfrm>
          <a:prstGeom prst="cloudCallout">
            <a:avLst>
              <a:gd name="adj1" fmla="val 81365"/>
              <a:gd name="adj2" fmla="val 327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Нужно затянуть потуже пояс и искать вторую работу.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298" y="108722"/>
            <a:ext cx="2475331" cy="1693682"/>
            <a:chOff x="3370847" y="108722"/>
            <a:chExt cx="2475331" cy="169368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513" y="108722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Прямоугольник 2"/>
            <p:cNvSpPr/>
            <p:nvPr/>
          </p:nvSpPr>
          <p:spPr>
            <a:xfrm>
              <a:off x="3370847" y="1402294"/>
              <a:ext cx="24753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Расходы семьи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40" name="Стрелка углом 39"/>
          <p:cNvSpPr/>
          <p:nvPr/>
        </p:nvSpPr>
        <p:spPr>
          <a:xfrm rot="16200000" flipH="1">
            <a:off x="2333424" y="180613"/>
            <a:ext cx="859363" cy="1584000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Стрелка углом 40"/>
          <p:cNvSpPr/>
          <p:nvPr/>
        </p:nvSpPr>
        <p:spPr>
          <a:xfrm rot="5400000">
            <a:off x="6147958" y="202352"/>
            <a:ext cx="905857" cy="158474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6934" y="1396644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Обязательные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65643" y="1403011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Произвольные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1691" y="2066293"/>
            <a:ext cx="3504901" cy="514293"/>
            <a:chOff x="430304" y="2562868"/>
            <a:chExt cx="3504901" cy="51429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питание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Минус 63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52148" y="2618796"/>
            <a:ext cx="3504901" cy="514293"/>
            <a:chOff x="430304" y="2562868"/>
            <a:chExt cx="3504901" cy="514293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одежда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Минус 7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452148" y="3242396"/>
            <a:ext cx="3504901" cy="514293"/>
            <a:chOff x="430304" y="2562868"/>
            <a:chExt cx="3504901" cy="514293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83" name="Прямоугольник 8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жильё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7" name="Минус 7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41691" y="3849624"/>
            <a:ext cx="4071286" cy="514293"/>
            <a:chOff x="430304" y="2562868"/>
            <a:chExt cx="4071286" cy="514293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430304" y="2562868"/>
              <a:ext cx="4071286" cy="499845"/>
              <a:chOff x="3644153" y="900952"/>
              <a:chExt cx="4071286" cy="499845"/>
            </a:xfrm>
          </p:grpSpPr>
          <p:sp>
            <p:nvSpPr>
              <p:cNvPr id="98" name="Прямоугольник 97"/>
              <p:cNvSpPr/>
              <p:nvPr/>
            </p:nvSpPr>
            <p:spPr>
              <a:xfrm>
                <a:off x="4747986" y="950819"/>
                <a:ext cx="29674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к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оммунальные услуги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9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Минус 8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5107560" y="2273452"/>
            <a:ext cx="3504901" cy="514293"/>
            <a:chOff x="430304" y="2562868"/>
            <a:chExt cx="3504901" cy="514293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б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ытовая техника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" name="Минус 10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5123994" y="2898916"/>
            <a:ext cx="3791406" cy="514293"/>
            <a:chOff x="430304" y="2562868"/>
            <a:chExt cx="3791406" cy="514293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430304" y="2562868"/>
              <a:ext cx="3791406" cy="499845"/>
              <a:chOff x="3644153" y="900952"/>
              <a:chExt cx="3791406" cy="499845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4769239" y="981832"/>
                <a:ext cx="26663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предметы роскоши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Минус 10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5123994" y="3581787"/>
            <a:ext cx="3504901" cy="514293"/>
            <a:chOff x="430304" y="2562868"/>
            <a:chExt cx="3504901" cy="514293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13" name="Прямоугольник 112"/>
              <p:cNvSpPr/>
              <p:nvPr/>
            </p:nvSpPr>
            <p:spPr>
              <a:xfrm>
                <a:off x="4769239" y="981729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досуг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2" name="Минус 11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5124497" y="4276021"/>
            <a:ext cx="3504398" cy="514293"/>
            <a:chOff x="430304" y="2562868"/>
            <a:chExt cx="3504398" cy="514293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430304" y="2562868"/>
              <a:ext cx="3504398" cy="499845"/>
              <a:chOff x="3644153" y="900952"/>
              <a:chExt cx="3504398" cy="499845"/>
            </a:xfrm>
          </p:grpSpPr>
          <p:sp>
            <p:nvSpPr>
              <p:cNvPr id="118" name="Прямоугольник 117"/>
              <p:cNvSpPr/>
              <p:nvPr/>
            </p:nvSpPr>
            <p:spPr>
              <a:xfrm>
                <a:off x="4768736" y="907836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отдых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7" name="Минус 11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41691" y="4451142"/>
            <a:ext cx="4665869" cy="514293"/>
            <a:chOff x="430304" y="2562868"/>
            <a:chExt cx="4665869" cy="51429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430304" y="2562868"/>
              <a:ext cx="4665869" cy="499845"/>
              <a:chOff x="3644153" y="900952"/>
              <a:chExt cx="4665869" cy="499845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4752805" y="957788"/>
                <a:ext cx="355721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л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екарства или транспорт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Минус 54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1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058" y="1199901"/>
            <a:ext cx="3622813" cy="3622813"/>
          </a:xfrm>
          <a:prstGeom prst="rect">
            <a:avLst/>
          </a:prstGeom>
        </p:spPr>
      </p:pic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9" y="2608263"/>
            <a:ext cx="876862" cy="245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46179" y="2223437"/>
            <a:ext cx="2864221" cy="2831686"/>
            <a:chOff x="894449" y="1799688"/>
            <a:chExt cx="2864221" cy="283168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18" y="2053799"/>
              <a:ext cx="1794052" cy="2345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449" y="2049196"/>
              <a:ext cx="993566" cy="2560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66" y="1799688"/>
              <a:ext cx="843335" cy="2831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9" name="Прямоугольник 38"/>
          <p:cNvSpPr/>
          <p:nvPr/>
        </p:nvSpPr>
        <p:spPr>
          <a:xfrm rot="495010">
            <a:off x="3713395" y="1772438"/>
            <a:ext cx="169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οἶκος</a:t>
            </a:r>
            <a:r>
              <a:rPr lang="en-US" sz="2000" dirty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DS Greece" panose="03030000000000000000" pitchFamily="66" charset="-52"/>
                <a:ea typeface="Calibri" panose="020F0502020204030204" pitchFamily="34" charset="0"/>
                <a:cs typeface="Adobe Naskh Medium" panose="01010101010101010101" pitchFamily="50" charset="-78"/>
              </a:rPr>
              <a:t>(дом) </a:t>
            </a:r>
            <a:endParaRPr lang="ru-RU" sz="2000" dirty="0">
              <a:solidFill>
                <a:prstClr val="black"/>
              </a:solidFill>
              <a:latin typeface="DS Greece" panose="03030000000000000000" pitchFamily="66" charset="-52"/>
              <a:cs typeface="Adobe Naskh Medium" panose="01010101010101010101" pitchFamily="50" charset="-78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83691" y="358293"/>
            <a:ext cx="1512107" cy="1226365"/>
            <a:chOff x="106942" y="368578"/>
            <a:chExt cx="1512107" cy="1226365"/>
          </a:xfrm>
        </p:grpSpPr>
        <p:sp>
          <p:nvSpPr>
            <p:cNvPr id="46" name="Выноска-облако 45"/>
            <p:cNvSpPr/>
            <p:nvPr/>
          </p:nvSpPr>
          <p:spPr>
            <a:xfrm>
              <a:off x="106942" y="397566"/>
              <a:ext cx="1512107" cy="1168390"/>
            </a:xfrm>
            <a:prstGeom prst="cloudCallout">
              <a:avLst>
                <a:gd name="adj1" fmla="val -25317"/>
                <a:gd name="adj2" fmla="val 1332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47" name="Picture 18" descr="http://ru-minecraft.ru/uploads/forum/images/2014-03/1396192755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07" y="368578"/>
              <a:ext cx="858456" cy="1226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149656" y="391114"/>
            <a:ext cx="1512107" cy="1168390"/>
            <a:chOff x="1938314" y="401397"/>
            <a:chExt cx="1512107" cy="1168390"/>
          </a:xfrm>
        </p:grpSpPr>
        <p:sp>
          <p:nvSpPr>
            <p:cNvPr id="51" name="Выноска-облако 50"/>
            <p:cNvSpPr/>
            <p:nvPr/>
          </p:nvSpPr>
          <p:spPr>
            <a:xfrm>
              <a:off x="1938314" y="401397"/>
              <a:ext cx="1512107" cy="1168390"/>
            </a:xfrm>
            <a:prstGeom prst="cloudCallout">
              <a:avLst>
                <a:gd name="adj1" fmla="val -67385"/>
                <a:gd name="adj2" fmla="val 1247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1044" name="Picture 20" descr="http://s017.radikal.ru/i420/1110/78/2e83a2d49854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352" y="572641"/>
              <a:ext cx="759969" cy="81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6354548" y="490339"/>
            <a:ext cx="1512107" cy="1168390"/>
            <a:chOff x="6354548" y="490339"/>
            <a:chExt cx="1512107" cy="1168390"/>
          </a:xfrm>
        </p:grpSpPr>
        <p:sp>
          <p:nvSpPr>
            <p:cNvPr id="56" name="Выноска-облако 55"/>
            <p:cNvSpPr/>
            <p:nvPr/>
          </p:nvSpPr>
          <p:spPr>
            <a:xfrm>
              <a:off x="6354548" y="490339"/>
              <a:ext cx="1512107" cy="1168390"/>
            </a:xfrm>
            <a:prstGeom prst="cloudCallout">
              <a:avLst>
                <a:gd name="adj1" fmla="val -67385"/>
                <a:gd name="adj2" fmla="val 1247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1046" name="Picture 22" descr="http://chulakoff.by/wp-content/uploads/2015/06/chair_kleo_big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671" y="675861"/>
              <a:ext cx="711861" cy="78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965">
            <a:off x="3667365" y="2115874"/>
            <a:ext cx="662804" cy="70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226">
            <a:off x="4332830" y="2230158"/>
            <a:ext cx="1075007" cy="75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706">
            <a:off x="4576123" y="3100193"/>
            <a:ext cx="847727" cy="63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031">
            <a:off x="3543340" y="2889290"/>
            <a:ext cx="1054503" cy="73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5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200" y="1158946"/>
            <a:ext cx="3212715" cy="4515252"/>
            <a:chOff x="1296237" y="1540782"/>
            <a:chExt cx="3212715" cy="4515252"/>
          </a:xfrm>
        </p:grpSpPr>
        <p:sp>
          <p:nvSpPr>
            <p:cNvPr id="12" name="Прямоугольник 11"/>
            <p:cNvSpPr/>
            <p:nvPr/>
          </p:nvSpPr>
          <p:spPr>
            <a:xfrm rot="16200000">
              <a:off x="695519" y="2242601"/>
              <a:ext cx="4414151" cy="3212715"/>
            </a:xfrm>
            <a:prstGeom prst="rect">
              <a:avLst/>
            </a:prstGeom>
          </p:spPr>
          <p:txBody>
            <a:bodyPr wrap="none">
              <a:prstTxWarp prst="textCircle">
                <a:avLst>
                  <a:gd name="adj" fmla="val 11107384"/>
                </a:avLst>
              </a:prstTxWarp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ru-RU" sz="2400" dirty="0" smtClean="0">
                  <a:solidFill>
                    <a:prstClr val="black"/>
                  </a:solidFill>
                </a:rPr>
                <a:t>Э. </a:t>
              </a:r>
              <a:r>
                <a:rPr lang="ru-RU" sz="2400" dirty="0" err="1" smtClean="0">
                  <a:solidFill>
                    <a:prstClr val="black"/>
                  </a:solidFill>
                </a:rPr>
                <a:t>Энгель</a:t>
              </a:r>
              <a:r>
                <a:rPr lang="ru-RU" sz="2400" dirty="0" smtClean="0">
                  <a:solidFill>
                    <a:prstClr val="black"/>
                  </a:solidFill>
                </a:rPr>
                <a:t> </a:t>
              </a:r>
              <a:r>
                <a:rPr lang="ru-RU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(1821–1896 </a:t>
              </a:r>
              <a:r>
                <a:rPr lang="ru-RU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гг.)</a:t>
              </a:r>
            </a:p>
            <a:p>
              <a:pPr algn="ctr" defTabSz="685800"/>
              <a:r>
                <a:rPr lang="ru-RU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 </a:t>
              </a:r>
              <a:endParaRPr lang="ru-RU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pic>
          <p:nvPicPr>
            <p:cNvPr id="5122" name="Picture 2" descr="http://www.peoples.ru/science/economy/ernst_engel/engel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923" y="1540782"/>
              <a:ext cx="2619341" cy="30797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405348" y="1891996"/>
            <a:ext cx="5569547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black"/>
                </a:solidFill>
              </a:rPr>
              <a:t>С </a:t>
            </a:r>
            <a:r>
              <a:rPr lang="ru-RU" dirty="0">
                <a:solidFill>
                  <a:prstClr val="black"/>
                </a:solidFill>
              </a:rPr>
              <a:t>ростом доходов семьи удельный вес расходов на питание снижается, доля расходов на одежду, жилище, коммунальные услуги меняется мало, а доля расходов на культурные и иные материальные и нематериальные нужды заметно </a:t>
            </a:r>
            <a:r>
              <a:rPr lang="ru-RU" dirty="0" smtClean="0">
                <a:solidFill>
                  <a:prstClr val="black"/>
                </a:solidFill>
              </a:rPr>
              <a:t>возрастает.</a:t>
            </a:r>
            <a:endParaRPr lang="en-US" sz="16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5348" y="1491886"/>
            <a:ext cx="2058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Закон </a:t>
            </a:r>
            <a:r>
              <a:rPr lang="ru-RU" sz="2000" b="1" dirty="0" err="1" smtClean="0">
                <a:solidFill>
                  <a:prstClr val="black"/>
                </a:solidFill>
              </a:rPr>
              <a:t>Энгеля</a:t>
            </a:r>
            <a:endParaRPr lang="ru-RU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60770" y="-73413"/>
            <a:ext cx="5018452" cy="5357765"/>
            <a:chOff x="606685" y="1507202"/>
            <a:chExt cx="3460347" cy="3460348"/>
          </a:xfrm>
        </p:grpSpPr>
        <p:pic>
          <p:nvPicPr>
            <p:cNvPr id="23" name="Picture 8" descr="http://rsbtravel.com/sites/default/files/2014/calendar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85" y="1507202"/>
              <a:ext cx="3460347" cy="3460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726660" y="1772041"/>
              <a:ext cx="1179248" cy="954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3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be-BY" sz="5400" b="1" dirty="0" smtClean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</a:rPr>
                <a:t>май</a:t>
              </a:r>
              <a:endParaRPr lang="ru-RU" sz="4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573722" y="1949842"/>
            <a:ext cx="2867971" cy="1433986"/>
            <a:chOff x="504029" y="1336365"/>
            <a:chExt cx="2867971" cy="1433986"/>
          </a:xfrm>
        </p:grpSpPr>
        <p:pic>
          <p:nvPicPr>
            <p:cNvPr id="13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люс 13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23535" y="3075046"/>
            <a:ext cx="2867971" cy="1433986"/>
            <a:chOff x="5993624" y="1340385"/>
            <a:chExt cx="2867971" cy="1433986"/>
          </a:xfrm>
        </p:grpSpPr>
        <p:pic>
          <p:nvPicPr>
            <p:cNvPr id="18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6294335" y="1744576"/>
              <a:ext cx="2266547" cy="893926"/>
              <a:chOff x="6448566" y="1610583"/>
              <a:chExt cx="2266547" cy="893926"/>
            </a:xfrm>
          </p:grpSpPr>
          <p:sp>
            <p:nvSpPr>
              <p:cNvPr id="20" name="Минус 19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448566" y="1853303"/>
                <a:ext cx="14648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5816726" y="1429707"/>
            <a:ext cx="2400000" cy="2346987"/>
            <a:chOff x="5816726" y="1429707"/>
            <a:chExt cx="2400000" cy="234698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726" y="1429707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0" name="Прямоугольник 29"/>
            <p:cNvSpPr/>
            <p:nvPr/>
          </p:nvSpPr>
          <p:spPr>
            <a:xfrm>
              <a:off x="6145423" y="3068808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31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43" y="1899374"/>
              <a:ext cx="2034966" cy="121269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21646" y="2194699"/>
            <a:ext cx="4762473" cy="7541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63" y="633046"/>
            <a:ext cx="1817876" cy="3000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424">
            <a:off x="1621005" y="176495"/>
            <a:ext cx="1299864" cy="2770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33" y="1459363"/>
            <a:ext cx="783164" cy="591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257">
            <a:off x="4074069" y="705468"/>
            <a:ext cx="1578583" cy="21786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43" y="1689169"/>
            <a:ext cx="447549" cy="6853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27" y="1708220"/>
            <a:ext cx="447549" cy="6853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3302">
            <a:off x="7198383" y="1686466"/>
            <a:ext cx="1810985" cy="14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8709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доход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семьи?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52277" y="1145002"/>
            <a:ext cx="7959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Доход семьи </a:t>
            </a:r>
            <a:r>
              <a:rPr lang="ru-RU" sz="2000" dirty="0">
                <a:solidFill>
                  <a:prstClr val="black"/>
                </a:solidFill>
              </a:rPr>
              <a:t>– это все совокупные доходы, которые получает семья, чтобы поддерживать своё благополучие.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448038" y="2179319"/>
            <a:ext cx="2400000" cy="2066702"/>
            <a:chOff x="841622" y="1664108"/>
            <a:chExt cx="2400000" cy="2066702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22" y="1664108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9" name="Прямоугольник 78"/>
            <p:cNvSpPr/>
            <p:nvPr/>
          </p:nvSpPr>
          <p:spPr>
            <a:xfrm>
              <a:off x="1170319" y="3022924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Доходы семьи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2895577" y="1940384"/>
            <a:ext cx="3026891" cy="343863"/>
            <a:chOff x="3644153" y="900952"/>
            <a:chExt cx="4321969" cy="527338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4769238" y="909094"/>
              <a:ext cx="3196884" cy="519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заработная плата </a:t>
              </a:r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8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Плюс 83"/>
              <p:cNvSpPr/>
              <p:nvPr/>
            </p:nvSpPr>
            <p:spPr>
              <a:xfrm>
                <a:off x="2264810" y="1744577"/>
                <a:ext cx="847694" cy="894943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2915323" y="2348169"/>
            <a:ext cx="2454657" cy="325936"/>
            <a:chOff x="3644153" y="900952"/>
            <a:chExt cx="3504900" cy="499845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4769238" y="970633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стипендия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8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Плюс 8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0" name="Группа 89"/>
          <p:cNvGrpSpPr/>
          <p:nvPr/>
        </p:nvGrpSpPr>
        <p:grpSpPr>
          <a:xfrm>
            <a:off x="2922747" y="2779528"/>
            <a:ext cx="2454657" cy="325936"/>
            <a:chOff x="3644153" y="900952"/>
            <a:chExt cx="3504900" cy="499845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4769238" y="955083"/>
              <a:ext cx="2379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пособие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92" name="Группа 9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9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Плюс 93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5" name="Группа 94"/>
          <p:cNvGrpSpPr/>
          <p:nvPr/>
        </p:nvGrpSpPr>
        <p:grpSpPr>
          <a:xfrm>
            <a:off x="2961198" y="3245219"/>
            <a:ext cx="2420898" cy="325936"/>
            <a:chOff x="3644153" y="900952"/>
            <a:chExt cx="3456698" cy="499845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721037" y="956970"/>
              <a:ext cx="23798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пенсия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9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" name="Плюс 9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0" name="Группа 99"/>
          <p:cNvGrpSpPr/>
          <p:nvPr/>
        </p:nvGrpSpPr>
        <p:grpSpPr>
          <a:xfrm>
            <a:off x="2961198" y="4142122"/>
            <a:ext cx="3923371" cy="325936"/>
            <a:chOff x="3644153" y="900952"/>
            <a:chExt cx="5602014" cy="499845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4728437" y="949560"/>
              <a:ext cx="45177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подсобного хозяйства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02" name="Группа 10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0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" name="Плюс 103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5" name="Группа 104"/>
          <p:cNvGrpSpPr/>
          <p:nvPr/>
        </p:nvGrpSpPr>
        <p:grpSpPr>
          <a:xfrm>
            <a:off x="5368819" y="2524197"/>
            <a:ext cx="3943067" cy="393766"/>
            <a:chOff x="3650491" y="894026"/>
            <a:chExt cx="5630138" cy="603866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4769237" y="894026"/>
              <a:ext cx="45113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сдачи внаём квартиры, дома и др.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07" name="Группа 106"/>
            <p:cNvGrpSpPr/>
            <p:nvPr/>
          </p:nvGrpSpPr>
          <p:grpSpPr>
            <a:xfrm>
              <a:off x="3650491" y="998047"/>
              <a:ext cx="1066065" cy="499845"/>
              <a:chOff x="521080" y="1614917"/>
              <a:chExt cx="2867971" cy="1433986"/>
            </a:xfrm>
          </p:grpSpPr>
          <p:pic>
            <p:nvPicPr>
              <p:cNvPr id="10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080" y="1614917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9" name="Плюс 108"/>
              <p:cNvSpPr/>
              <p:nvPr/>
            </p:nvSpPr>
            <p:spPr>
              <a:xfrm>
                <a:off x="2267318" y="1943310"/>
                <a:ext cx="847692" cy="894944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0" name="Группа 109"/>
          <p:cNvGrpSpPr/>
          <p:nvPr/>
        </p:nvGrpSpPr>
        <p:grpSpPr>
          <a:xfrm>
            <a:off x="5389674" y="3164776"/>
            <a:ext cx="3685112" cy="327474"/>
            <a:chOff x="3644153" y="898594"/>
            <a:chExt cx="5261815" cy="502203"/>
          </a:xfrm>
        </p:grpSpPr>
        <p:sp>
          <p:nvSpPr>
            <p:cNvPr id="111" name="Прямоугольник 110"/>
            <p:cNvSpPr/>
            <p:nvPr/>
          </p:nvSpPr>
          <p:spPr>
            <a:xfrm>
              <a:off x="4762899" y="898594"/>
              <a:ext cx="41430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банковских вкладов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12" name="Группа 111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13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Плюс 113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" name="Группа 114"/>
          <p:cNvGrpSpPr/>
          <p:nvPr/>
        </p:nvGrpSpPr>
        <p:grpSpPr>
          <a:xfrm>
            <a:off x="2922747" y="3676578"/>
            <a:ext cx="3203252" cy="325936"/>
            <a:chOff x="3644153" y="900952"/>
            <a:chExt cx="4573787" cy="499845"/>
          </a:xfrm>
        </p:grpSpPr>
        <p:sp>
          <p:nvSpPr>
            <p:cNvPr id="116" name="Прямоугольник 115"/>
            <p:cNvSpPr/>
            <p:nvPr/>
          </p:nvSpPr>
          <p:spPr>
            <a:xfrm>
              <a:off x="4762899" y="947446"/>
              <a:ext cx="34550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</a:rPr>
                <a:t>д</a:t>
              </a:r>
              <a:r>
                <a:rPr lang="ru-RU" sz="1600" dirty="0" smtClean="0">
                  <a:solidFill>
                    <a:prstClr val="black"/>
                  </a:solidFill>
                </a:rPr>
                <a:t>оход от бизнеса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17" name="Группа 116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1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9" name="Плюс 118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6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2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" name="Прямоугольник 60"/>
          <p:cNvSpPr/>
          <p:nvPr/>
        </p:nvSpPr>
        <p:spPr>
          <a:xfrm>
            <a:off x="3593867" y="1469529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Доходы семьи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77" name="Стрелка углом 76"/>
          <p:cNvSpPr/>
          <p:nvPr/>
        </p:nvSpPr>
        <p:spPr>
          <a:xfrm rot="16200000" flipH="1">
            <a:off x="2310653" y="583156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3" name="Стрелка углом 82"/>
          <p:cNvSpPr/>
          <p:nvPr/>
        </p:nvSpPr>
        <p:spPr>
          <a:xfrm rot="5400000">
            <a:off x="6446555" y="583155"/>
            <a:ext cx="905857" cy="131305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94901" y="1787217"/>
            <a:ext cx="3521161" cy="2480523"/>
            <a:chOff x="594901" y="1787217"/>
            <a:chExt cx="3521161" cy="248052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94901" y="2491277"/>
              <a:ext cx="3521161" cy="1776463"/>
              <a:chOff x="594901" y="2491277"/>
              <a:chExt cx="3521161" cy="1776463"/>
            </a:xfrm>
          </p:grpSpPr>
          <p:grpSp>
            <p:nvGrpSpPr>
              <p:cNvPr id="62" name="Группа 61"/>
              <p:cNvGrpSpPr/>
              <p:nvPr/>
            </p:nvGrpSpPr>
            <p:grpSpPr>
              <a:xfrm>
                <a:off x="594901" y="3129586"/>
                <a:ext cx="3504901" cy="499845"/>
                <a:chOff x="3644153" y="900952"/>
                <a:chExt cx="3504901" cy="499845"/>
              </a:xfrm>
            </p:grpSpPr>
            <p:sp>
              <p:nvSpPr>
                <p:cNvPr id="63" name="Прямоугольник 62"/>
                <p:cNvSpPr/>
                <p:nvPr/>
              </p:nvSpPr>
              <p:spPr>
                <a:xfrm>
                  <a:off x="4769239" y="900952"/>
                  <a:ext cx="237981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2000" dirty="0" smtClean="0">
                      <a:solidFill>
                        <a:prstClr val="black"/>
                      </a:solidFill>
                    </a:rPr>
                    <a:t>стипендия</a:t>
                  </a:r>
                  <a:endParaRPr lang="ru-RU" sz="2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4" name="Группа 63"/>
                <p:cNvGrpSpPr/>
                <p:nvPr/>
              </p:nvGrpSpPr>
              <p:grpSpPr>
                <a:xfrm>
                  <a:off x="3644153" y="900952"/>
                  <a:ext cx="1066065" cy="499845"/>
                  <a:chOff x="504029" y="1336365"/>
                  <a:chExt cx="2867971" cy="1433986"/>
                </a:xfrm>
              </p:grpSpPr>
              <p:pic>
                <p:nvPicPr>
                  <p:cNvPr id="65" name="Picture 4" descr="http://pdohod.ru/images/img3388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4029" y="1336365"/>
                    <a:ext cx="2867971" cy="143398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6" name="Плюс 65"/>
                  <p:cNvSpPr/>
                  <p:nvPr/>
                </p:nvSpPr>
                <p:spPr>
                  <a:xfrm>
                    <a:off x="2264811" y="1744576"/>
                    <a:ext cx="847692" cy="894945"/>
                  </a:xfrm>
                  <a:prstGeom prst="mathPlus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7" name="Группа 66"/>
              <p:cNvGrpSpPr/>
              <p:nvPr/>
            </p:nvGrpSpPr>
            <p:grpSpPr>
              <a:xfrm>
                <a:off x="611161" y="3767895"/>
                <a:ext cx="3504901" cy="499845"/>
                <a:chOff x="3644153" y="900952"/>
                <a:chExt cx="3504901" cy="499845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4769239" y="900952"/>
                  <a:ext cx="237981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2000" dirty="0" smtClean="0">
                      <a:solidFill>
                        <a:prstClr val="black"/>
                      </a:solidFill>
                    </a:rPr>
                    <a:t>пособие</a:t>
                  </a:r>
                  <a:endParaRPr lang="ru-RU" sz="2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9" name="Группа 68"/>
                <p:cNvGrpSpPr/>
                <p:nvPr/>
              </p:nvGrpSpPr>
              <p:grpSpPr>
                <a:xfrm>
                  <a:off x="3644153" y="900952"/>
                  <a:ext cx="1066065" cy="499845"/>
                  <a:chOff x="504029" y="1336365"/>
                  <a:chExt cx="2867971" cy="1433986"/>
                </a:xfrm>
              </p:grpSpPr>
              <p:pic>
                <p:nvPicPr>
                  <p:cNvPr id="70" name="Picture 4" descr="http://pdohod.ru/images/img3388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4029" y="1336365"/>
                    <a:ext cx="2867971" cy="143398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1" name="Плюс 70"/>
                  <p:cNvSpPr/>
                  <p:nvPr/>
                </p:nvSpPr>
                <p:spPr>
                  <a:xfrm>
                    <a:off x="2264811" y="1744576"/>
                    <a:ext cx="847692" cy="894945"/>
                  </a:xfrm>
                  <a:prstGeom prst="mathPlus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72" name="Группа 71"/>
              <p:cNvGrpSpPr/>
              <p:nvPr/>
            </p:nvGrpSpPr>
            <p:grpSpPr>
              <a:xfrm>
                <a:off x="611161" y="2491277"/>
                <a:ext cx="3504901" cy="499845"/>
                <a:chOff x="3644153" y="900952"/>
                <a:chExt cx="3504901" cy="499845"/>
              </a:xfrm>
            </p:grpSpPr>
            <p:sp>
              <p:nvSpPr>
                <p:cNvPr id="73" name="Прямоугольник 72"/>
                <p:cNvSpPr/>
                <p:nvPr/>
              </p:nvSpPr>
              <p:spPr>
                <a:xfrm>
                  <a:off x="4769239" y="900952"/>
                  <a:ext cx="237981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2000" dirty="0" smtClean="0">
                      <a:solidFill>
                        <a:prstClr val="black"/>
                      </a:solidFill>
                    </a:rPr>
                    <a:t>пенсия</a:t>
                  </a:r>
                  <a:endParaRPr lang="ru-RU" sz="2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4" name="Группа 73"/>
                <p:cNvGrpSpPr/>
                <p:nvPr/>
              </p:nvGrpSpPr>
              <p:grpSpPr>
                <a:xfrm>
                  <a:off x="3644153" y="900952"/>
                  <a:ext cx="1066065" cy="499845"/>
                  <a:chOff x="504029" y="1336365"/>
                  <a:chExt cx="2867971" cy="1433986"/>
                </a:xfrm>
              </p:grpSpPr>
              <p:pic>
                <p:nvPicPr>
                  <p:cNvPr id="75" name="Picture 4" descr="http://pdohod.ru/images/img3388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4029" y="1336365"/>
                    <a:ext cx="2867971" cy="143398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6" name="Плюс 75"/>
                  <p:cNvSpPr/>
                  <p:nvPr/>
                </p:nvSpPr>
                <p:spPr>
                  <a:xfrm>
                    <a:off x="2264811" y="1744576"/>
                    <a:ext cx="847692" cy="894945"/>
                  </a:xfrm>
                  <a:prstGeom prst="mathPlus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4" name="Прямоугольник 83"/>
            <p:cNvSpPr/>
            <p:nvPr/>
          </p:nvSpPr>
          <p:spPr>
            <a:xfrm>
              <a:off x="1156202" y="1787217"/>
              <a:ext cx="24753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Фиксированный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доход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6069198" y="1735120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Переменный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доход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5098409" y="2396053"/>
            <a:ext cx="4472685" cy="649184"/>
            <a:chOff x="4715955" y="4354153"/>
            <a:chExt cx="4472685" cy="649184"/>
          </a:xfrm>
          <a:effectLst/>
        </p:grpSpPr>
        <p:pic>
          <p:nvPicPr>
            <p:cNvPr id="87" name="Picture 2" descr="http://ilottery.kz/static/img/wi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955" y="4354153"/>
              <a:ext cx="851180" cy="64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Прямоугольник 97"/>
            <p:cNvSpPr/>
            <p:nvPr/>
          </p:nvSpPr>
          <p:spPr>
            <a:xfrm>
              <a:off x="5733599" y="4478690"/>
              <a:ext cx="34550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в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ыигрыш в лотерею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4904016" y="3283307"/>
            <a:ext cx="4687570" cy="504774"/>
            <a:chOff x="3644153" y="896023"/>
            <a:chExt cx="4687570" cy="504774"/>
          </a:xfrm>
          <a:effectLst/>
        </p:grpSpPr>
        <p:sp>
          <p:nvSpPr>
            <p:cNvPr id="100" name="Прямоугольник 99"/>
            <p:cNvSpPr/>
            <p:nvPr/>
          </p:nvSpPr>
          <p:spPr>
            <a:xfrm>
              <a:off x="4876682" y="896023"/>
              <a:ext cx="34550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д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rPr>
                <a:t>оход от бизнеса</a:t>
              </a:r>
              <a:endParaRPr lang="ru-RU" sz="2000" dirty="0"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</a:endParaRPr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3644153" y="900952"/>
              <a:ext cx="1066065" cy="499845"/>
              <a:chOff x="504029" y="1336365"/>
              <a:chExt cx="2867971" cy="1433986"/>
            </a:xfrm>
          </p:grpSpPr>
          <p:pic>
            <p:nvPicPr>
              <p:cNvPr id="102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29" y="1336365"/>
                <a:ext cx="2867971" cy="14339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" name="Плюс 102"/>
              <p:cNvSpPr/>
              <p:nvPr/>
            </p:nvSpPr>
            <p:spPr>
              <a:xfrm>
                <a:off x="2264811" y="1744576"/>
                <a:ext cx="847692" cy="894945"/>
              </a:xfrm>
              <a:prstGeom prst="mathPl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  <a:effectLst>
                    <a:glow rad="63500">
                      <a:prstClr val="white">
                        <a:alpha val="40000"/>
                      </a:prstClr>
                    </a:glo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9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3" grpId="0" animBg="1"/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3111" y="1402294"/>
            <a:ext cx="2475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Расходы семьи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0" name="Стрелка углом 39"/>
          <p:cNvSpPr/>
          <p:nvPr/>
        </p:nvSpPr>
        <p:spPr>
          <a:xfrm rot="16200000" flipH="1">
            <a:off x="2467237" y="180613"/>
            <a:ext cx="859363" cy="1584000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Стрелка углом 40"/>
          <p:cNvSpPr/>
          <p:nvPr/>
        </p:nvSpPr>
        <p:spPr>
          <a:xfrm rot="5400000">
            <a:off x="6281771" y="202352"/>
            <a:ext cx="905857" cy="1584749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00747" y="1396644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Обязательные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99456" y="1403011"/>
            <a:ext cx="247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Произвольные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расходы</a:t>
            </a:r>
            <a:endParaRPr lang="ru-RU" sz="1800" dirty="0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1691" y="2066293"/>
            <a:ext cx="3504901" cy="514293"/>
            <a:chOff x="430304" y="2562868"/>
            <a:chExt cx="3504901" cy="51429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питание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8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Минус 63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52148" y="2618796"/>
            <a:ext cx="3504901" cy="514293"/>
            <a:chOff x="430304" y="2562868"/>
            <a:chExt cx="3504901" cy="514293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одежда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Минус 7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452148" y="3242396"/>
            <a:ext cx="3504901" cy="514293"/>
            <a:chOff x="430304" y="2562868"/>
            <a:chExt cx="3504901" cy="514293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83" name="Прямоугольник 8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жильё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7" name="Минус 7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41691" y="3849624"/>
            <a:ext cx="4071286" cy="514293"/>
            <a:chOff x="430304" y="2562868"/>
            <a:chExt cx="4071286" cy="514293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430304" y="2562868"/>
              <a:ext cx="4071286" cy="499845"/>
              <a:chOff x="3644153" y="900952"/>
              <a:chExt cx="4071286" cy="499845"/>
            </a:xfrm>
          </p:grpSpPr>
          <p:sp>
            <p:nvSpPr>
              <p:cNvPr id="98" name="Прямоугольник 97"/>
              <p:cNvSpPr/>
              <p:nvPr/>
            </p:nvSpPr>
            <p:spPr>
              <a:xfrm>
                <a:off x="4747986" y="950819"/>
                <a:ext cx="29674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к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оммунальные услуги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9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Минус 8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5107560" y="2273452"/>
            <a:ext cx="3504901" cy="514293"/>
            <a:chOff x="430304" y="2562868"/>
            <a:chExt cx="3504901" cy="514293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4769239" y="900952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б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ытовая техника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" name="Минус 10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5123994" y="2898916"/>
            <a:ext cx="3791406" cy="514293"/>
            <a:chOff x="430304" y="2562868"/>
            <a:chExt cx="3791406" cy="514293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430304" y="2562868"/>
              <a:ext cx="3791406" cy="499845"/>
              <a:chOff x="3644153" y="900952"/>
              <a:chExt cx="3791406" cy="499845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4769239" y="981832"/>
                <a:ext cx="26663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предметы роскоши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Минус 10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5123994" y="3581787"/>
            <a:ext cx="3504901" cy="514293"/>
            <a:chOff x="430304" y="2562868"/>
            <a:chExt cx="3504901" cy="514293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430304" y="2562868"/>
              <a:ext cx="3504901" cy="499845"/>
              <a:chOff x="3644153" y="900952"/>
              <a:chExt cx="3504901" cy="499845"/>
            </a:xfrm>
          </p:grpSpPr>
          <p:sp>
            <p:nvSpPr>
              <p:cNvPr id="113" name="Прямоугольник 112"/>
              <p:cNvSpPr/>
              <p:nvPr/>
            </p:nvSpPr>
            <p:spPr>
              <a:xfrm>
                <a:off x="4769239" y="981729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досуг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4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2" name="Минус 111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5124497" y="4276021"/>
            <a:ext cx="3504398" cy="514293"/>
            <a:chOff x="430304" y="2562868"/>
            <a:chExt cx="3504398" cy="514293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430304" y="2562868"/>
              <a:ext cx="3504398" cy="499845"/>
              <a:chOff x="3644153" y="900952"/>
              <a:chExt cx="3504398" cy="499845"/>
            </a:xfrm>
          </p:grpSpPr>
          <p:sp>
            <p:nvSpPr>
              <p:cNvPr id="118" name="Прямоугольник 117"/>
              <p:cNvSpPr/>
              <p:nvPr/>
            </p:nvSpPr>
            <p:spPr>
              <a:xfrm>
                <a:off x="4768736" y="907836"/>
                <a:ext cx="237981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solidFill>
                      <a:prstClr val="black"/>
                    </a:solidFill>
                  </a:rPr>
                  <a:t>отдых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9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7" name="Минус 116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41691" y="4451142"/>
            <a:ext cx="4665869" cy="514293"/>
            <a:chOff x="430304" y="2562868"/>
            <a:chExt cx="4665869" cy="51429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430304" y="2562868"/>
              <a:ext cx="4665869" cy="499845"/>
              <a:chOff x="3644153" y="900952"/>
              <a:chExt cx="4665869" cy="499845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4752805" y="957788"/>
                <a:ext cx="355721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prstClr val="black"/>
                    </a:solidFill>
                  </a:rPr>
                  <a:t>л</a:t>
                </a:r>
                <a:r>
                  <a:rPr lang="ru-RU" sz="2000" dirty="0" smtClean="0">
                    <a:solidFill>
                      <a:prstClr val="black"/>
                    </a:solidFill>
                  </a:rPr>
                  <a:t>екарства или транспорт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7" name="Picture 4" descr="http://pdohod.ru/images/img3388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4153" y="900952"/>
                <a:ext cx="1066065" cy="499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Минус 54"/>
            <p:cNvSpPr/>
            <p:nvPr/>
          </p:nvSpPr>
          <p:spPr>
            <a:xfrm>
              <a:off x="1038927" y="2630198"/>
              <a:ext cx="359617" cy="446963"/>
            </a:xfrm>
            <a:prstGeom prst="mathMin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2" y="175957"/>
            <a:ext cx="2400000" cy="12216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94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60770" y="-73413"/>
            <a:ext cx="5018452" cy="5357765"/>
            <a:chOff x="606685" y="1507202"/>
            <a:chExt cx="3460347" cy="3460348"/>
          </a:xfrm>
          <a:effectLst/>
        </p:grpSpPr>
        <p:pic>
          <p:nvPicPr>
            <p:cNvPr id="23" name="Picture 8" descr="http://rsbtravel.com/sites/default/files/2014/calendar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85" y="1507202"/>
              <a:ext cx="3460347" cy="3460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726660" y="1772041"/>
              <a:ext cx="1179248" cy="954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3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be-BY" sz="5400" b="1" dirty="0" smtClean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</a:rPr>
                <a:t>май</a:t>
              </a:r>
              <a:endParaRPr lang="ru-RU" sz="4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573722" y="1949842"/>
            <a:ext cx="2867971" cy="1433986"/>
            <a:chOff x="504029" y="1336365"/>
            <a:chExt cx="2867971" cy="1433986"/>
          </a:xfrm>
        </p:grpSpPr>
        <p:pic>
          <p:nvPicPr>
            <p:cNvPr id="13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29" y="133636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люс 13"/>
            <p:cNvSpPr/>
            <p:nvPr/>
          </p:nvSpPr>
          <p:spPr>
            <a:xfrm>
              <a:off x="2264811" y="1744576"/>
              <a:ext cx="847692" cy="894945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24246" y="1991993"/>
              <a:ext cx="13715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Д</a:t>
              </a:r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ОХОДЫ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23535" y="3075046"/>
            <a:ext cx="2867971" cy="1433986"/>
            <a:chOff x="5993624" y="1340385"/>
            <a:chExt cx="2867971" cy="1433986"/>
          </a:xfrm>
        </p:grpSpPr>
        <p:pic>
          <p:nvPicPr>
            <p:cNvPr id="18" name="Picture 4" descr="http://pdohod.ru/images/img338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624" y="1340385"/>
              <a:ext cx="2867971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6294335" y="1744576"/>
              <a:ext cx="2266547" cy="893926"/>
              <a:chOff x="6448566" y="1610583"/>
              <a:chExt cx="2266547" cy="893926"/>
            </a:xfrm>
          </p:grpSpPr>
          <p:sp>
            <p:nvSpPr>
              <p:cNvPr id="20" name="Минус 19"/>
              <p:cNvSpPr/>
              <p:nvPr/>
            </p:nvSpPr>
            <p:spPr>
              <a:xfrm>
                <a:off x="7918712" y="1610583"/>
                <a:ext cx="796401" cy="893926"/>
              </a:xfrm>
              <a:prstGeom prst="mathMinus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448566" y="1853303"/>
                <a:ext cx="14648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</a:rPr>
                  <a:t>РАСХОДЫ</a:t>
                </a:r>
                <a:endParaRPr lang="ru-RU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5816726" y="1429707"/>
            <a:ext cx="2400000" cy="2346987"/>
            <a:chOff x="5816726" y="1429707"/>
            <a:chExt cx="2400000" cy="2346987"/>
          </a:xfrm>
          <a:effectLst/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726" y="1429707"/>
              <a:ext cx="2400000" cy="12216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0" name="Прямоугольник 29"/>
            <p:cNvSpPr/>
            <p:nvPr/>
          </p:nvSpPr>
          <p:spPr>
            <a:xfrm>
              <a:off x="6145423" y="3068808"/>
              <a:ext cx="17426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Семейный</a:t>
              </a:r>
            </a:p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бюджет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pic>
          <p:nvPicPr>
            <p:cNvPr id="31" name="Picture 6" descr="http://mikrozayminfo.com/wp-content/uploads/2014/01/mikrozaymy-na-sche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43" y="1899374"/>
              <a:ext cx="2034966" cy="121269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https://upload.wikimedia.org/wikipedia/commons/thumb/b/b5/GullBraceDown.svg/2000px-GullBraceDown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21646" y="2194699"/>
            <a:ext cx="4762473" cy="7541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4084613" y="385501"/>
            <a:ext cx="4849836" cy="4381762"/>
            <a:chOff x="4208370" y="465437"/>
            <a:chExt cx="4849836" cy="43817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898533" y="1013305"/>
              <a:ext cx="415967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</a:rPr>
                <a:t>«Поучении» расписаны обязанности </a:t>
              </a:r>
              <a:r>
                <a:rPr lang="ru-RU" sz="2000" dirty="0">
                  <a:solidFill>
                    <a:prstClr val="black"/>
                  </a:solidFill>
                </a:rPr>
                <a:t>каждого члена семьи, добросовестно </a:t>
              </a:r>
              <a:r>
                <a:rPr lang="ru-RU" sz="2000" dirty="0" smtClean="0">
                  <a:solidFill>
                    <a:prstClr val="black"/>
                  </a:solidFill>
                </a:rPr>
                <a:t>исполняя которые </a:t>
              </a:r>
              <a:r>
                <a:rPr lang="ru-RU" sz="2000" dirty="0">
                  <a:solidFill>
                    <a:prstClr val="black"/>
                  </a:solidFill>
                </a:rPr>
                <a:t>семья могла бы не только удовлетворить свои потребности и желания, но и стать богатой</a:t>
              </a:r>
              <a:r>
                <a:rPr lang="ru-RU" sz="2000" dirty="0" smtClean="0">
                  <a:solidFill>
                    <a:prstClr val="black"/>
                  </a:solidFill>
                </a:rPr>
                <a:t>.</a:t>
              </a:r>
            </a:p>
            <a:p>
              <a:endParaRPr lang="ru-RU" sz="2000" dirty="0">
                <a:solidFill>
                  <a:prstClr val="black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370" y="465437"/>
              <a:ext cx="690164" cy="9698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315" y="3536133"/>
              <a:ext cx="1708108" cy="131106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9" name="Группа 8"/>
          <p:cNvGrpSpPr/>
          <p:nvPr/>
        </p:nvGrpSpPr>
        <p:grpSpPr>
          <a:xfrm>
            <a:off x="-122280" y="472553"/>
            <a:ext cx="4165200" cy="4187667"/>
            <a:chOff x="68152" y="401585"/>
            <a:chExt cx="4165200" cy="418766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2" y="401585"/>
              <a:ext cx="4165200" cy="4187667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1025" name="Группа 1024"/>
            <p:cNvGrpSpPr/>
            <p:nvPr/>
          </p:nvGrpSpPr>
          <p:grpSpPr>
            <a:xfrm rot="170492">
              <a:off x="1264759" y="957143"/>
              <a:ext cx="2145025" cy="695134"/>
              <a:chOff x="1520705" y="3568850"/>
              <a:chExt cx="2458806" cy="758076"/>
            </a:xfrm>
          </p:grpSpPr>
          <p:grpSp>
            <p:nvGrpSpPr>
              <p:cNvPr id="24" name="Группа 23"/>
              <p:cNvGrpSpPr/>
              <p:nvPr/>
            </p:nvGrpSpPr>
            <p:grpSpPr>
              <a:xfrm rot="21198152">
                <a:off x="1520705" y="3568850"/>
                <a:ext cx="2453875" cy="329607"/>
                <a:chOff x="-1811511" y="-6926614"/>
                <a:chExt cx="24538223" cy="5196529"/>
              </a:xfrm>
            </p:grpSpPr>
            <p:pic>
              <p:nvPicPr>
                <p:cNvPr id="17" name="Рисунок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7473" y="-6921880"/>
                  <a:ext cx="2827430" cy="5191795"/>
                </a:xfrm>
                <a:prstGeom prst="rect">
                  <a:avLst/>
                </a:prstGeom>
              </p:spPr>
            </p:pic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6063" y="-6923318"/>
                  <a:ext cx="3027659" cy="5143505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11511" y="-6926614"/>
                  <a:ext cx="3657377" cy="5143500"/>
                </a:xfrm>
                <a:prstGeom prst="rect">
                  <a:avLst/>
                </a:prstGeom>
              </p:spPr>
            </p:pic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4287" y="-6926614"/>
                  <a:ext cx="2767968" cy="5143500"/>
                </a:xfrm>
                <a:prstGeom prst="rect">
                  <a:avLst/>
                </a:prstGeom>
              </p:spPr>
            </p:pic>
            <p:pic>
              <p:nvPicPr>
                <p:cNvPr id="21" name="Рисунок 20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5894" y="-6926614"/>
                  <a:ext cx="3865513" cy="5143500"/>
                </a:xfrm>
                <a:prstGeom prst="rect">
                  <a:avLst/>
                </a:prstGeom>
              </p:spPr>
            </p:pic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88542" y="-6873585"/>
                  <a:ext cx="3819996" cy="5143500"/>
                </a:xfrm>
                <a:prstGeom prst="rect">
                  <a:avLst/>
                </a:prstGeom>
              </p:spPr>
            </p:pic>
            <p:pic>
              <p:nvPicPr>
                <p:cNvPr id="23" name="Рисунок 22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72656" y="-6926614"/>
                  <a:ext cx="4091659" cy="5143500"/>
                </a:xfrm>
                <a:prstGeom prst="rect">
                  <a:avLst/>
                </a:prstGeom>
              </p:spPr>
            </p:pic>
            <p:pic>
              <p:nvPicPr>
                <p:cNvPr id="27" name="Рисунок 26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1199" y="-6873585"/>
                  <a:ext cx="3865513" cy="514350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Группа 30"/>
              <p:cNvGrpSpPr/>
              <p:nvPr/>
            </p:nvGrpSpPr>
            <p:grpSpPr>
              <a:xfrm rot="21205491">
                <a:off x="1524311" y="3995726"/>
                <a:ext cx="2455200" cy="331200"/>
                <a:chOff x="-6639546" y="-6224439"/>
                <a:chExt cx="15388259" cy="5330498"/>
              </a:xfrm>
            </p:grpSpPr>
            <p:pic>
              <p:nvPicPr>
                <p:cNvPr id="25" name="Рисунок 24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9546" y="-6055645"/>
                  <a:ext cx="3094172" cy="5143500"/>
                </a:xfrm>
                <a:prstGeom prst="rect">
                  <a:avLst/>
                </a:prstGeom>
              </p:spPr>
            </p:pic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61551" y="-6055645"/>
                  <a:ext cx="3865513" cy="5143500"/>
                </a:xfrm>
                <a:prstGeom prst="rect">
                  <a:avLst/>
                </a:prstGeom>
              </p:spPr>
            </p:pic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80327" y="-6065473"/>
                  <a:ext cx="3659698" cy="5143500"/>
                </a:xfrm>
                <a:prstGeom prst="rect">
                  <a:avLst/>
                </a:prstGeom>
              </p:spPr>
            </p:pic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4014" y="-6037441"/>
                  <a:ext cx="3215936" cy="5143500"/>
                </a:xfrm>
                <a:prstGeom prst="rect">
                  <a:avLst/>
                </a:prstGeom>
              </p:spPr>
            </p:pic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01857" y="-6224439"/>
                  <a:ext cx="4846856" cy="51435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27" name="Рисунок 102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8600">
              <a:off x="1527608" y="1631464"/>
              <a:ext cx="1555829" cy="2513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9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13417"/>
          <a:stretch/>
        </p:blipFill>
        <p:spPr>
          <a:xfrm>
            <a:off x="384953" y="488887"/>
            <a:ext cx="3076575" cy="41657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72370" y="1036755"/>
            <a:ext cx="3986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«Домострое» </a:t>
            </a:r>
            <a:r>
              <a:rPr lang="ru-RU" sz="2000" dirty="0">
                <a:solidFill>
                  <a:prstClr val="black"/>
                </a:solidFill>
              </a:rPr>
              <a:t>содержались советы о том,  что покупать, </a:t>
            </a:r>
            <a:r>
              <a:rPr lang="ru-RU" sz="2000" dirty="0" smtClean="0">
                <a:solidFill>
                  <a:prstClr val="black"/>
                </a:solidFill>
              </a:rPr>
              <a:t>           а </a:t>
            </a:r>
            <a:r>
              <a:rPr lang="ru-RU" sz="2000" dirty="0">
                <a:solidFill>
                  <a:prstClr val="black"/>
                </a:solidFill>
              </a:rPr>
              <a:t>что не покупать, какие вещи в доме считать лишними, </a:t>
            </a:r>
            <a:r>
              <a:rPr lang="ru-RU" sz="2000" dirty="0" smtClean="0">
                <a:solidFill>
                  <a:prstClr val="black"/>
                </a:solidFill>
              </a:rPr>
              <a:t>                 а </a:t>
            </a:r>
            <a:r>
              <a:rPr lang="ru-RU" sz="2000" dirty="0">
                <a:solidFill>
                  <a:prstClr val="black"/>
                </a:solidFill>
              </a:rPr>
              <a:t>какие </a:t>
            </a:r>
            <a:r>
              <a:rPr lang="ru-RU" sz="2000" dirty="0" smtClean="0">
                <a:solidFill>
                  <a:prstClr val="black"/>
                </a:solidFill>
              </a:rPr>
              <a:t>– необходимыми, </a:t>
            </a:r>
            <a:r>
              <a:rPr lang="ru-RU" sz="2000" dirty="0">
                <a:solidFill>
                  <a:prstClr val="black"/>
                </a:solidFill>
              </a:rPr>
              <a:t>и многие другие рекомендации.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06" y="488887"/>
            <a:ext cx="690164" cy="9698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55" y="3247290"/>
            <a:ext cx="1708108" cy="131106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1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Рисунок 410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8335"/>
          <a:stretch/>
        </p:blipFill>
        <p:spPr>
          <a:xfrm>
            <a:off x="4741273" y="898504"/>
            <a:ext cx="4426085" cy="42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Рисунок 40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2979"/>
          <a:stretch/>
        </p:blipFill>
        <p:spPr>
          <a:xfrm>
            <a:off x="1464531" y="503233"/>
            <a:ext cx="5369668" cy="465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101" name="Рисунок 4100"/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58298"/>
          <a:stretch/>
        </p:blipFill>
        <p:spPr>
          <a:xfrm>
            <a:off x="-73741" y="852694"/>
            <a:ext cx="3813243" cy="430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Рисунок 409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0" r="24384"/>
          <a:stretch/>
        </p:blipFill>
        <p:spPr>
          <a:xfrm>
            <a:off x="3933360" y="503233"/>
            <a:ext cx="2859932" cy="465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2" t="46763" r="22351"/>
          <a:stretch/>
        </p:blipFill>
        <p:spPr>
          <a:xfrm>
            <a:off x="4609476" y="2715540"/>
            <a:ext cx="2266546" cy="247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46345" r="52660" b="-209"/>
          <a:stretch/>
        </p:blipFill>
        <p:spPr>
          <a:xfrm>
            <a:off x="2203521" y="2686358"/>
            <a:ext cx="2422188" cy="250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7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5" y="1738918"/>
            <a:ext cx="2400000" cy="1221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39122" y="3097734"/>
            <a:ext cx="1742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Экономика семьи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kazan.vvsvaya.ru/images/priem/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07" y="1271199"/>
            <a:ext cx="2105159" cy="18044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354918" y="3067336"/>
            <a:ext cx="2108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Экономика предприятия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78094" y="1370495"/>
            <a:ext cx="164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бюджет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4303" y="1749766"/>
            <a:ext cx="2224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доходы и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78094" y="2156476"/>
            <a:ext cx="2372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бухгалтерский учёт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82134" y="2551542"/>
            <a:ext cx="2640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свои перспективы развития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64497" y="3197873"/>
            <a:ext cx="2366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бонусы для сотрудников 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88094" y="151016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688094" y="188685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694303" y="229396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688094" y="269625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688094" y="331368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2" grpId="0"/>
      <p:bldP spid="15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497</Words>
  <Application>Microsoft Office PowerPoint</Application>
  <PresentationFormat>Экран (16:9)</PresentationFormat>
  <Paragraphs>175</Paragraphs>
  <Slides>37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Times New Roman</vt:lpstr>
      <vt:lpstr>Roboto Slab</vt:lpstr>
      <vt:lpstr>Calibri</vt:lpstr>
      <vt:lpstr>Open Sans</vt:lpstr>
      <vt:lpstr>DS Greece</vt:lpstr>
      <vt:lpstr>Arial</vt:lpstr>
      <vt:lpstr>Adobe Naskh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2016-03-04T06:20:25Z</dcterms:modified>
</cp:coreProperties>
</file>