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9" r:id="rId3"/>
    <p:sldId id="262" r:id="rId4"/>
    <p:sldId id="260" r:id="rId5"/>
    <p:sldId id="263" r:id="rId6"/>
    <p:sldId id="265" r:id="rId7"/>
    <p:sldId id="264" r:id="rId8"/>
    <p:sldId id="269" r:id="rId9"/>
    <p:sldId id="266" r:id="rId10"/>
    <p:sldId id="271" r:id="rId11"/>
    <p:sldId id="268" r:id="rId12"/>
    <p:sldId id="267" r:id="rId13"/>
    <p:sldId id="273" r:id="rId14"/>
    <p:sldId id="275" r:id="rId15"/>
    <p:sldId id="276" r:id="rId16"/>
    <p:sldId id="277" r:id="rId17"/>
    <p:sldId id="274" r:id="rId18"/>
    <p:sldId id="278" r:id="rId19"/>
    <p:sldId id="280" r:id="rId20"/>
    <p:sldId id="281" r:id="rId21"/>
    <p:sldId id="270" r:id="rId22"/>
    <p:sldId id="279" r:id="rId23"/>
    <p:sldId id="283" r:id="rId24"/>
    <p:sldId id="285" r:id="rId25"/>
    <p:sldId id="284" r:id="rId26"/>
    <p:sldId id="282" r:id="rId27"/>
    <p:sldId id="286" r:id="rId28"/>
    <p:sldId id="289" r:id="rId29"/>
    <p:sldId id="290" r:id="rId30"/>
    <p:sldId id="287" r:id="rId3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5" autoAdjust="0"/>
    <p:restoredTop sz="94826" autoAdjust="0"/>
  </p:normalViewPr>
  <p:slideViewPr>
    <p:cSldViewPr showGuides="1">
      <p:cViewPr>
        <p:scale>
          <a:sx n="98" d="100"/>
          <a:sy n="98" d="100"/>
        </p:scale>
        <p:origin x="-917" y="-221"/>
      </p:cViewPr>
      <p:guideLst>
        <p:guide orient="horz" pos="266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package" Target="../embeddings/_____Microsoft_Excel4.xlsx"/><Relationship Id="rId2" Type="http://schemas.openxmlformats.org/officeDocument/2006/relationships/image" Target="../media/image50.jpg"/><Relationship Id="rId1" Type="http://schemas.openxmlformats.org/officeDocument/2006/relationships/image" Target="../media/image49.png"/><Relationship Id="rId6" Type="http://schemas.openxmlformats.org/officeDocument/2006/relationships/image" Target="../media/image54.gif"/><Relationship Id="rId5" Type="http://schemas.openxmlformats.org/officeDocument/2006/relationships/image" Target="../media/image53.jpg"/><Relationship Id="rId4" Type="http://schemas.openxmlformats.org/officeDocument/2006/relationships/image" Target="../media/image52.gif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Ноябрь 2014 г.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>
                    <a:latin typeface="Century Gothic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Лист1!$A$2:$A$12</c:f>
              <c:strCache>
                <c:ptCount val="11"/>
                <c:pt idx="0">
                  <c:v>Право на жизнь</c:v>
                </c:pt>
                <c:pt idx="1">
                  <c:v>Право на бесплатное образование, медицинскую помощь, на обеспечение в старости, при болезни</c:v>
                </c:pt>
                <c:pt idx="2">
                  <c:v>Неприкосновенность личной жизни, жилища</c:v>
                </c:pt>
                <c:pt idx="3">
                  <c:v>Право на хорошо оплачиваемую работу по специальности</c:v>
                </c:pt>
                <c:pt idx="4">
                  <c:v>Право владеть собственностью</c:v>
                </c:pt>
                <c:pt idx="5">
                  <c:v>Свобода слова</c:v>
                </c:pt>
                <c:pt idx="6">
                  <c:v>Право на гарантируемый государством "прожиточный минимум"</c:v>
                </c:pt>
                <c:pt idx="7">
                  <c:v>Свобода вероисповедания</c:v>
                </c:pt>
                <c:pt idx="8">
                  <c:v>Право на получение информации</c:v>
                </c:pt>
                <c:pt idx="9">
                  <c:v>Право избирать своих представителей в органы власти</c:v>
                </c:pt>
                <c:pt idx="10">
                  <c:v>Право уехать в другую страну (и вернуться)</c:v>
                </c:pt>
              </c:strCache>
            </c:strRef>
          </c:cat>
          <c:val>
            <c:numRef>
              <c:f>Лист1!$B$2:$B$12</c:f>
              <c:numCache>
                <c:formatCode>0%</c:formatCode>
                <c:ptCount val="11"/>
                <c:pt idx="0">
                  <c:v>0.65</c:v>
                </c:pt>
                <c:pt idx="1">
                  <c:v>0.64</c:v>
                </c:pt>
                <c:pt idx="2">
                  <c:v>0.5</c:v>
                </c:pt>
                <c:pt idx="3">
                  <c:v>0.43</c:v>
                </c:pt>
                <c:pt idx="4">
                  <c:v>0.39</c:v>
                </c:pt>
                <c:pt idx="5">
                  <c:v>0.3</c:v>
                </c:pt>
                <c:pt idx="6">
                  <c:v>0.27</c:v>
                </c:pt>
                <c:pt idx="7">
                  <c:v>0.22</c:v>
                </c:pt>
                <c:pt idx="8">
                  <c:v>0.2</c:v>
                </c:pt>
                <c:pt idx="9">
                  <c:v>0.19</c:v>
                </c:pt>
                <c:pt idx="10">
                  <c:v>0.16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6209408"/>
        <c:axId val="36792960"/>
      </c:barChart>
      <c:catAx>
        <c:axId val="36209408"/>
        <c:scaling>
          <c:orientation val="minMax"/>
        </c:scaling>
        <c:delete val="0"/>
        <c:axPos val="b"/>
        <c:majorTickMark val="none"/>
        <c:minorTickMark val="none"/>
        <c:tickLblPos val="none"/>
        <c:crossAx val="36792960"/>
        <c:crosses val="autoZero"/>
        <c:auto val="1"/>
        <c:lblAlgn val="ctr"/>
        <c:lblOffset val="100"/>
        <c:noMultiLvlLbl val="0"/>
      </c:catAx>
      <c:valAx>
        <c:axId val="36792960"/>
        <c:scaling>
          <c:orientation val="minMax"/>
        </c:scaling>
        <c:delete val="1"/>
        <c:axPos val="l"/>
        <c:majorGridlines/>
        <c:numFmt formatCode="0%" sourceLinked="1"/>
        <c:majorTickMark val="none"/>
        <c:minorTickMark val="none"/>
        <c:tickLblPos val="nextTo"/>
        <c:crossAx val="36209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Arial Narrow" pitchFamily="34" charset="0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68525013975517E-2"/>
          <c:y val="4.9082154607972016E-2"/>
          <c:w val="0.5591526014653343"/>
          <c:h val="0.8360097282387757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txPr>
              <a:bodyPr/>
              <a:lstStyle/>
              <a:p>
                <a:pPr>
                  <a:defRPr b="1">
                    <a:effectLst>
                      <a:glow rad="127000">
                        <a:schemeClr val="bg1"/>
                      </a:glow>
                    </a:effectLst>
                    <a:latin typeface="Century Gothic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Порядок в государстве</c:v>
                </c:pt>
                <c:pt idx="1">
                  <c:v>Соблюдение прав человека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0.62</c:v>
                </c:pt>
                <c:pt idx="1">
                  <c:v>0.28000000000000003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2166356515942678"/>
          <c:y val="0.14663928711749652"/>
          <c:w val="0.37008679143177642"/>
          <c:h val="0.71103380663459403"/>
        </c:manualLayout>
      </c:layout>
      <c:overlay val="0"/>
      <c:txPr>
        <a:bodyPr/>
        <a:lstStyle/>
        <a:p>
          <a:pPr>
            <a:defRPr sz="1400">
              <a:latin typeface="Century Gothic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787161125223372E-2"/>
          <c:y val="5.1066988761997709E-2"/>
          <c:w val="0.57620057281770953"/>
          <c:h val="0.8093119546462740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txPr>
              <a:bodyPr/>
              <a:lstStyle/>
              <a:p>
                <a:pPr>
                  <a:defRPr b="1">
                    <a:effectLst>
                      <a:glow rad="127000">
                        <a:schemeClr val="bg1"/>
                      </a:glow>
                    </a:effectLst>
                    <a:latin typeface="Century Gothic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Нет</c:v>
                </c:pt>
                <c:pt idx="1">
                  <c:v>Да</c:v>
                </c:pt>
                <c:pt idx="2">
                  <c:v>Затрудняюсь ответить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0.63</c:v>
                </c:pt>
                <c:pt idx="1">
                  <c:v>0.27</c:v>
                </c:pt>
                <c:pt idx="2">
                  <c:v>0.1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539055924106358"/>
          <c:y val="0.18816949592975568"/>
          <c:w val="0.36196119451887643"/>
          <c:h val="0.64045574570122488"/>
        </c:manualLayout>
      </c:layout>
      <c:overlay val="0"/>
      <c:txPr>
        <a:bodyPr/>
        <a:lstStyle/>
        <a:p>
          <a:pPr>
            <a:defRPr sz="1400">
              <a:latin typeface="Century Gothic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</c:spPr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</c:spPr>
          </c:dPt>
          <c:dPt>
            <c:idx val="3"/>
            <c:invertIfNegative val="0"/>
            <c:bubble3D val="0"/>
            <c:spPr>
              <a:blipFill dpi="0" rotWithShape="1">
                <a:blip xmlns:r="http://schemas.openxmlformats.org/officeDocument/2006/relationships" r:embed="rId4"/>
                <a:srcRect/>
                <a:stretch>
                  <a:fillRect l="-65000" r="-125000"/>
                </a:stretch>
              </a:blipFill>
            </c:spPr>
          </c:dPt>
          <c:dPt>
            <c:idx val="4"/>
            <c:invertIfNegative val="0"/>
            <c:bubble3D val="0"/>
            <c:spPr>
              <a:blipFill dpi="0" rotWithShape="1">
                <a:blip xmlns:r="http://schemas.openxmlformats.org/officeDocument/2006/relationships" r:embed="rId5"/>
                <a:srcRect/>
                <a:stretch>
                  <a:fillRect l="-30000" r="-70000"/>
                </a:stretch>
              </a:blipFill>
            </c:spPr>
          </c:dPt>
          <c:dPt>
            <c:idx val="5"/>
            <c:invertIfNegative val="0"/>
            <c:bubble3D val="0"/>
            <c:spPr>
              <a:blipFill dpi="0" rotWithShape="1">
                <a:blip xmlns:r="http://schemas.openxmlformats.org/officeDocument/2006/relationships" r:embed="rId6"/>
                <a:srcRect/>
                <a:stretch>
                  <a:fillRect/>
                </a:stretch>
              </a:blip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600" smtClean="0">
                        <a:latin typeface="Century Gothic" pitchFamily="34" charset="0"/>
                      </a:rPr>
                      <a:t>16</a:t>
                    </a:r>
                    <a:r>
                      <a:rPr lang="ru-RU" sz="1600" smtClean="0">
                        <a:latin typeface="Century Gothic" pitchFamily="34" charset="0"/>
                      </a:rPr>
                      <a:t> </a:t>
                    </a:r>
                    <a:r>
                      <a:rPr lang="en-US" sz="1600" smtClean="0">
                        <a:latin typeface="Century Gothic" pitchFamily="34" charset="0"/>
                      </a:rPr>
                      <a:t>800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600" smtClean="0">
                        <a:latin typeface="Century Gothic" pitchFamily="34" charset="0"/>
                      </a:rPr>
                      <a:t>14</a:t>
                    </a:r>
                    <a:r>
                      <a:rPr lang="ru-RU" sz="1600" smtClean="0">
                        <a:latin typeface="Century Gothic" pitchFamily="34" charset="0"/>
                      </a:rPr>
                      <a:t> </a:t>
                    </a:r>
                    <a:r>
                      <a:rPr lang="en-US" sz="1600" smtClean="0">
                        <a:latin typeface="Century Gothic" pitchFamily="34" charset="0"/>
                      </a:rPr>
                      <a:t>400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600" smtClean="0">
                        <a:latin typeface="Century Gothic" pitchFamily="34" charset="0"/>
                      </a:rPr>
                      <a:t>13</a:t>
                    </a:r>
                    <a:r>
                      <a:rPr lang="ru-RU" sz="1600" smtClean="0">
                        <a:latin typeface="Century Gothic" pitchFamily="34" charset="0"/>
                      </a:rPr>
                      <a:t> </a:t>
                    </a:r>
                    <a:r>
                      <a:rPr lang="en-US" sz="1600" smtClean="0">
                        <a:latin typeface="Century Gothic" pitchFamily="34" charset="0"/>
                      </a:rPr>
                      <a:t>300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600" smtClean="0">
                        <a:latin typeface="Century Gothic" pitchFamily="34" charset="0"/>
                      </a:rPr>
                      <a:t>11</a:t>
                    </a:r>
                    <a:r>
                      <a:rPr lang="ru-RU" sz="1600" smtClean="0">
                        <a:latin typeface="Century Gothic" pitchFamily="34" charset="0"/>
                      </a:rPr>
                      <a:t> </a:t>
                    </a:r>
                    <a:r>
                      <a:rPr lang="en-US" sz="1600" smtClean="0">
                        <a:latin typeface="Century Gothic" pitchFamily="34" charset="0"/>
                      </a:rPr>
                      <a:t>250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600" smtClean="0">
                        <a:latin typeface="Century Gothic" pitchFamily="34" charset="0"/>
                      </a:rPr>
                      <a:t>10</a:t>
                    </a:r>
                    <a:r>
                      <a:rPr lang="ru-RU" sz="1600" smtClean="0">
                        <a:latin typeface="Century Gothic" pitchFamily="34" charset="0"/>
                      </a:rPr>
                      <a:t> </a:t>
                    </a:r>
                    <a:r>
                      <a:rPr lang="en-US" sz="1600" smtClean="0">
                        <a:latin typeface="Century Gothic" pitchFamily="34" charset="0"/>
                      </a:rPr>
                      <a:t>950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z="1600" smtClean="0">
                        <a:latin typeface="Century Gothic" pitchFamily="34" charset="0"/>
                      </a:rPr>
                      <a:t>6</a:t>
                    </a:r>
                    <a:r>
                      <a:rPr lang="ru-RU" sz="1600" smtClean="0">
                        <a:latin typeface="Century Gothic" pitchFamily="34" charset="0"/>
                      </a:rPr>
                      <a:t> </a:t>
                    </a:r>
                    <a:r>
                      <a:rPr lang="en-US" sz="1600" smtClean="0">
                        <a:latin typeface="Century Gothic" pitchFamily="34" charset="0"/>
                      </a:rPr>
                      <a:t>150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Century Gothic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Россия</c:v>
                </c:pt>
                <c:pt idx="1">
                  <c:v>Италия</c:v>
                </c:pt>
                <c:pt idx="2">
                  <c:v>Украина</c:v>
                </c:pt>
                <c:pt idx="3">
                  <c:v>Сербия</c:v>
                </c:pt>
                <c:pt idx="4">
                  <c:v>Турция</c:v>
                </c:pt>
                <c:pt idx="5">
                  <c:v>Румыния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16800</c:v>
                </c:pt>
                <c:pt idx="1">
                  <c:v>14400</c:v>
                </c:pt>
                <c:pt idx="2">
                  <c:v>13300</c:v>
                </c:pt>
                <c:pt idx="3">
                  <c:v>11250</c:v>
                </c:pt>
                <c:pt idx="4">
                  <c:v>10950</c:v>
                </c:pt>
                <c:pt idx="5">
                  <c:v>6150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4831488"/>
        <c:axId val="44844928"/>
      </c:barChart>
      <c:catAx>
        <c:axId val="4483148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600" b="0">
                <a:latin typeface="Century Gothic" pitchFamily="34" charset="0"/>
                <a:cs typeface="Arial" pitchFamily="34" charset="0"/>
              </a:defRPr>
            </a:pPr>
            <a:endParaRPr lang="ru-RU"/>
          </a:p>
        </c:txPr>
        <c:crossAx val="44844928"/>
        <c:crosses val="autoZero"/>
        <c:auto val="1"/>
        <c:lblAlgn val="ctr"/>
        <c:lblOffset val="100"/>
        <c:noMultiLvlLbl val="0"/>
      </c:catAx>
      <c:valAx>
        <c:axId val="44844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831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7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367737342374082E-2"/>
          <c:y val="4.9467297053066336E-2"/>
          <c:w val="0.57622291986326557"/>
          <c:h val="0.901065405893867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</c:spPr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1"/>
              <c:layout>
                <c:manualLayout>
                  <c:x val="7.7956350920833681E-2"/>
                  <c:y val="1.355529467895437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Arial Narrow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Неприемлемые жалобы</c:v>
                </c:pt>
                <c:pt idx="1">
                  <c:v>Приемлемые жалобы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0.96</c:v>
                </c:pt>
                <c:pt idx="1">
                  <c:v>0.04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614888468707892"/>
          <c:y val="0.18149776475677973"/>
          <c:w val="0.40656911179800648"/>
          <c:h val="0.56426039390971716"/>
        </c:manualLayout>
      </c:layout>
      <c:overlay val="0"/>
      <c:txPr>
        <a:bodyPr/>
        <a:lstStyle/>
        <a:p>
          <a:pPr>
            <a:defRPr sz="1600">
              <a:latin typeface="Arial Narrow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367737342374082E-2"/>
          <c:y val="4.9467297053066336E-2"/>
          <c:w val="0.57622291986326557"/>
          <c:h val="0.901065405893867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</c:spPr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1"/>
              <c:layout>
                <c:manualLayout>
                  <c:x val="4.7242577282106665E-2"/>
                  <c:y val="-0.3034836451673683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latin typeface="Arial Narrow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Не усмотрено нарушений прав</c:v>
                </c:pt>
                <c:pt idx="1">
                  <c:v>Усмотрены нарушения прав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0.17</c:v>
                </c:pt>
                <c:pt idx="1">
                  <c:v>0.83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387045437380974"/>
          <c:y val="0.18769487506038382"/>
          <c:w val="0.43249211707037832"/>
          <c:h val="0.57657953897258662"/>
        </c:manualLayout>
      </c:layout>
      <c:overlay val="0"/>
      <c:txPr>
        <a:bodyPr/>
        <a:lstStyle/>
        <a:p>
          <a:pPr>
            <a:defRPr sz="1600">
              <a:latin typeface="Arial Narrow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088305444015919"/>
          <c:y val="3.3510488758994102E-2"/>
          <c:w val="0.6177171892717388"/>
          <c:h val="0.9329790224820118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 b="1">
                    <a:latin typeface="Century Gothic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Президент</c:v>
                </c:pt>
                <c:pt idx="1">
                  <c:v>Совет по правам человека при Президенте</c:v>
                </c:pt>
                <c:pt idx="2">
                  <c:v>Прокуратура, суд</c:v>
                </c:pt>
                <c:pt idx="3">
                  <c:v>СМИ</c:v>
                </c:pt>
                <c:pt idx="4">
                  <c:v>Конституционный суд</c:v>
                </c:pt>
                <c:pt idx="5">
                  <c:v>Правозащитные организации</c:v>
                </c:pt>
                <c:pt idx="6">
                  <c:v>Полиция</c:v>
                </c:pt>
                <c:pt idx="7">
                  <c:v>Никто</c:v>
                </c:pt>
              </c:strCache>
            </c:strRef>
          </c:cat>
          <c:val>
            <c:numRef>
              <c:f>Лист1!$B$2:$B$9</c:f>
              <c:numCache>
                <c:formatCode>0%</c:formatCode>
                <c:ptCount val="8"/>
                <c:pt idx="0">
                  <c:v>0.25</c:v>
                </c:pt>
                <c:pt idx="1">
                  <c:v>0.18</c:v>
                </c:pt>
                <c:pt idx="2">
                  <c:v>0.17</c:v>
                </c:pt>
                <c:pt idx="3">
                  <c:v>0.16</c:v>
                </c:pt>
                <c:pt idx="4">
                  <c:v>0.15</c:v>
                </c:pt>
                <c:pt idx="5">
                  <c:v>0.13</c:v>
                </c:pt>
                <c:pt idx="6">
                  <c:v>0.1</c:v>
                </c:pt>
                <c:pt idx="7">
                  <c:v>0.23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78268672"/>
        <c:axId val="78283904"/>
      </c:barChart>
      <c:catAx>
        <c:axId val="78268672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600" b="1">
                <a:latin typeface="Century Gothic" pitchFamily="34" charset="0"/>
              </a:defRPr>
            </a:pPr>
            <a:endParaRPr lang="ru-RU"/>
          </a:p>
        </c:txPr>
        <c:crossAx val="78283904"/>
        <c:crosses val="autoZero"/>
        <c:auto val="1"/>
        <c:lblAlgn val="ctr"/>
        <c:lblOffset val="100"/>
        <c:noMultiLvlLbl val="0"/>
      </c:catAx>
      <c:valAx>
        <c:axId val="7828390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82686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36B05-2BDA-43A5-A935-6E7E9DD7BC17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CA5AC-CDA9-41A4-A9E2-694BD5651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798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CA5AC-CDA9-41A4-A9E2-694BD56517F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634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CA5AC-CDA9-41A4-A9E2-694BD56517F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171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69451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85850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49201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95169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50933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05468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53953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3001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20169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3016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EC84-8D0D-4A49-942E-D6B4BC88870F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60509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6EC84-8D0D-4A49-942E-D6B4BC88870F}" type="datetimeFigureOut">
              <a:rPr lang="ru-RU" smtClean="0"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1BA17-70C3-4C8A-8BB0-1C34A70792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58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2.png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8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g"/><Relationship Id="rId3" Type="http://schemas.microsoft.com/office/2007/relationships/hdphoto" Target="../media/hdphoto1.wdp"/><Relationship Id="rId7" Type="http://schemas.openxmlformats.org/officeDocument/2006/relationships/image" Target="../media/image33.jpg"/><Relationship Id="rId12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jpg"/><Relationship Id="rId5" Type="http://schemas.openxmlformats.org/officeDocument/2006/relationships/image" Target="../media/image31.gif"/><Relationship Id="rId10" Type="http://schemas.openxmlformats.org/officeDocument/2006/relationships/image" Target="../media/image36.jpg"/><Relationship Id="rId4" Type="http://schemas.openxmlformats.org/officeDocument/2006/relationships/image" Target="../media/image2.png"/><Relationship Id="rId9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40.jpg"/><Relationship Id="rId9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microsoft.com/office/2007/relationships/hdphoto" Target="../media/hdphoto7.wdp"/><Relationship Id="rId7" Type="http://schemas.openxmlformats.org/officeDocument/2006/relationships/image" Target="../media/image5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.png"/><Relationship Id="rId9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0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gif"/><Relationship Id="rId5" Type="http://schemas.openxmlformats.org/officeDocument/2006/relationships/image" Target="../media/image6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 txBox="1">
            <a:spLocks/>
          </p:cNvSpPr>
          <p:nvPr/>
        </p:nvSpPr>
        <p:spPr>
          <a:xfrm>
            <a:off x="3923910" y="1276735"/>
            <a:ext cx="5112528" cy="2383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3600" b="1" dirty="0">
              <a:solidFill>
                <a:srgbClr val="00153E"/>
              </a:solidFill>
              <a:latin typeface="Arial" pitchFamily="34" charset="0"/>
              <a:ea typeface="Roboto Slab" pitchFamily="2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2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35596" y="339502"/>
            <a:ext cx="7272808" cy="115212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Механизм реализации и защиты прав человека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906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971600" y="411510"/>
            <a:ext cx="7200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Механизм защиты прав человека в РФ</a:t>
            </a:r>
            <a:endParaRPr lang="ru-RU" sz="26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030263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Наиболее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дейст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-венным способом считается судебная защита прав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Выноска 2 9"/>
          <p:cNvSpPr/>
          <p:nvPr/>
        </p:nvSpPr>
        <p:spPr>
          <a:xfrm>
            <a:off x="3121516" y="1081546"/>
            <a:ext cx="5544616" cy="914140"/>
          </a:xfrm>
          <a:prstGeom prst="borderCallout2">
            <a:avLst>
              <a:gd name="adj1" fmla="val 18750"/>
              <a:gd name="adj2" fmla="val -1414"/>
              <a:gd name="adj3" fmla="val 18750"/>
              <a:gd name="adj4" fmla="val -5678"/>
              <a:gd name="adj5" fmla="val 199853"/>
              <a:gd name="adj6" fmla="val -19319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entury Gothic" pitchFamily="34" charset="0"/>
              </a:rPr>
              <a:t>Статья 46</a:t>
            </a:r>
          </a:p>
          <a:p>
            <a:pPr marL="434975" indent="-342900"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Каждому гарантируется судебная защита его </a:t>
            </a:r>
            <a:endParaRPr lang="ru-RU" sz="16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marL="92075"/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прав </a:t>
            </a:r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и свобод.</a:t>
            </a:r>
          </a:p>
        </p:txBody>
      </p:sp>
      <p:sp>
        <p:nvSpPr>
          <p:cNvPr id="11" name="Выноска 2 10"/>
          <p:cNvSpPr/>
          <p:nvPr/>
        </p:nvSpPr>
        <p:spPr>
          <a:xfrm>
            <a:off x="3121516" y="3075806"/>
            <a:ext cx="5544616" cy="1689476"/>
          </a:xfrm>
          <a:prstGeom prst="borderCallout2">
            <a:avLst>
              <a:gd name="adj1" fmla="val 66777"/>
              <a:gd name="adj2" fmla="val -1957"/>
              <a:gd name="adj3" fmla="val 65963"/>
              <a:gd name="adj4" fmla="val -6492"/>
              <a:gd name="adj5" fmla="val -9676"/>
              <a:gd name="adj6" fmla="val -18594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entury Gothic" pitchFamily="34" charset="0"/>
              </a:rPr>
              <a:t>Статья 52</a:t>
            </a:r>
          </a:p>
          <a:p>
            <a:pPr marL="92075"/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Права потерпевших от преступлений и </a:t>
            </a:r>
            <a:r>
              <a:rPr lang="ru-RU" sz="1600" dirty="0" err="1" smtClean="0">
                <a:solidFill>
                  <a:schemeClr val="tx1"/>
                </a:solidFill>
                <a:latin typeface="Century Gothic" pitchFamily="34" charset="0"/>
              </a:rPr>
              <a:t>злоупот</a:t>
            </a:r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-</a:t>
            </a:r>
          </a:p>
          <a:p>
            <a:pPr marL="92075"/>
            <a:r>
              <a:rPr lang="ru-RU" sz="1600" dirty="0" err="1" smtClean="0">
                <a:solidFill>
                  <a:schemeClr val="tx1"/>
                </a:solidFill>
                <a:latin typeface="Century Gothic" pitchFamily="34" charset="0"/>
              </a:rPr>
              <a:t>реблений</a:t>
            </a:r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властью охраняются законом. </a:t>
            </a:r>
            <a:endParaRPr lang="ru-RU" sz="16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marL="92075"/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Государство </a:t>
            </a:r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обеспечивает потерпевшим доступ </a:t>
            </a:r>
            <a:endParaRPr lang="ru-RU" sz="16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marL="92075"/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к </a:t>
            </a:r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правосудию и компенсацию причиненного </a:t>
            </a:r>
            <a:endParaRPr lang="ru-RU" sz="16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marL="92075"/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ущерба.</a:t>
            </a:r>
            <a:endParaRPr lang="ru-RU" sz="16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48" y="2246866"/>
            <a:ext cx="1872207" cy="25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99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971600" y="411510"/>
            <a:ext cx="7200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Механизм защиты прав человека в РФ</a:t>
            </a:r>
            <a:endParaRPr lang="ru-RU" sz="26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5596" y="1059582"/>
            <a:ext cx="7236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Граждане могут обратиться за защитой своих прав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348" y="185167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государственные органы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21" y="1851670"/>
            <a:ext cx="4998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общественные организации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250794" y="2417545"/>
            <a:ext cx="1368152" cy="1378342"/>
            <a:chOff x="251520" y="2221098"/>
            <a:chExt cx="1368152" cy="137834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51520" y="2257419"/>
              <a:ext cx="1368152" cy="1342021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r="6661" b="5219"/>
            <a:stretch/>
          </p:blipFill>
          <p:spPr>
            <a:xfrm>
              <a:off x="303744" y="2221098"/>
              <a:ext cx="1256184" cy="1329477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1618946" y="2453866"/>
            <a:ext cx="2232249" cy="1342021"/>
            <a:chOff x="1619672" y="2257419"/>
            <a:chExt cx="2232249" cy="1342021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619672" y="2257419"/>
              <a:ext cx="2232249" cy="1342021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9082" y="2264931"/>
              <a:ext cx="2173427" cy="1257328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51519" y="3795887"/>
            <a:ext cx="136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Narrow" pitchFamily="34" charset="0"/>
                <a:cs typeface="Arial" pitchFamily="34" charset="0"/>
              </a:rPr>
              <a:t>прокуратура</a:t>
            </a:r>
            <a:endParaRPr lang="ru-RU" b="1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5695" y="3795887"/>
            <a:ext cx="14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Narrow" pitchFamily="34" charset="0"/>
                <a:cs typeface="Arial" pitchFamily="34" charset="0"/>
              </a:rPr>
              <a:t>полиция</a:t>
            </a:r>
            <a:endParaRPr lang="ru-RU" b="1" dirty="0"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7618113" y="2461378"/>
            <a:ext cx="1279086" cy="1329424"/>
            <a:chOff x="7618839" y="2264931"/>
            <a:chExt cx="1279086" cy="132942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618839" y="2264931"/>
              <a:ext cx="1279086" cy="1329424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6235" y="2342979"/>
              <a:ext cx="1184293" cy="1185067"/>
            </a:xfrm>
            <a:prstGeom prst="rect">
              <a:avLst/>
            </a:prstGeom>
          </p:spPr>
        </p:pic>
      </p:grpSp>
      <p:grpSp>
        <p:nvGrpSpPr>
          <p:cNvPr id="28" name="Группа 27"/>
          <p:cNvGrpSpPr/>
          <p:nvPr/>
        </p:nvGrpSpPr>
        <p:grpSpPr>
          <a:xfrm>
            <a:off x="6555343" y="2453866"/>
            <a:ext cx="1077096" cy="1335368"/>
            <a:chOff x="6556069" y="2257419"/>
            <a:chExt cx="1077096" cy="1335368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6556069" y="2257419"/>
              <a:ext cx="1077096" cy="1335368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571" y="2301733"/>
              <a:ext cx="941291" cy="1248842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5219346" y="2453866"/>
            <a:ext cx="1329645" cy="1342022"/>
            <a:chOff x="5220072" y="2257419"/>
            <a:chExt cx="1329645" cy="134202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5220072" y="2257419"/>
              <a:ext cx="1329645" cy="1342022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66" t="10043" r="21091" b="24932"/>
            <a:stretch/>
          </p:blipFill>
          <p:spPr>
            <a:xfrm>
              <a:off x="5293584" y="2342979"/>
              <a:ext cx="1212520" cy="1185067"/>
            </a:xfrm>
            <a:prstGeom prst="ellipse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3851194" y="2453866"/>
            <a:ext cx="1368152" cy="1342022"/>
            <a:chOff x="3851920" y="2257419"/>
            <a:chExt cx="1368152" cy="134202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851920" y="2257419"/>
              <a:ext cx="1368152" cy="1342022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8228" y="2323239"/>
              <a:ext cx="1224546" cy="1224546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3822509" y="3795886"/>
            <a:ext cx="136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 Narrow" pitchFamily="34" charset="0"/>
                <a:cs typeface="Arial" pitchFamily="34" charset="0"/>
              </a:rPr>
              <a:t>профсоюзы</a:t>
            </a:r>
            <a:endParaRPr lang="ru-RU" b="1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16951" y="3795887"/>
            <a:ext cx="1615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Narrow" pitchFamily="34" charset="0"/>
                <a:cs typeface="Arial" pitchFamily="34" charset="0"/>
              </a:rPr>
              <a:t>с</a:t>
            </a:r>
            <a:r>
              <a:rPr lang="ru-RU" b="1" dirty="0" smtClean="0">
                <a:latin typeface="Arial Narrow" pitchFamily="34" charset="0"/>
                <a:cs typeface="Arial" pitchFamily="34" charset="0"/>
              </a:rPr>
              <a:t>оюзы пред-</a:t>
            </a:r>
            <a:r>
              <a:rPr lang="ru-RU" b="1" dirty="0" err="1" smtClean="0">
                <a:latin typeface="Arial Narrow" pitchFamily="34" charset="0"/>
                <a:cs typeface="Arial" pitchFamily="34" charset="0"/>
              </a:rPr>
              <a:t>принимателей</a:t>
            </a:r>
            <a:endParaRPr lang="ru-RU" b="1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74140" y="3795886"/>
            <a:ext cx="2523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 Narrow" pitchFamily="34" charset="0"/>
                <a:cs typeface="Arial" pitchFamily="34" charset="0"/>
              </a:rPr>
              <a:t>п</a:t>
            </a:r>
            <a:r>
              <a:rPr lang="ru-RU" b="1" dirty="0" smtClean="0">
                <a:latin typeface="Arial Narrow" pitchFamily="34" charset="0"/>
                <a:cs typeface="Arial" pitchFamily="34" charset="0"/>
              </a:rPr>
              <a:t>равозащитные организации</a:t>
            </a:r>
            <a:endParaRPr lang="ru-RU" b="1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3" name="Стрелка вправо с вырезом 32"/>
          <p:cNvSpPr/>
          <p:nvPr/>
        </p:nvSpPr>
        <p:spPr>
          <a:xfrm rot="5400000">
            <a:off x="1950689" y="1381056"/>
            <a:ext cx="251718" cy="651192"/>
          </a:xfrm>
          <a:prstGeom prst="notched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с вырезом 33"/>
          <p:cNvSpPr/>
          <p:nvPr/>
        </p:nvSpPr>
        <p:spPr>
          <a:xfrm rot="5400000">
            <a:off x="6225365" y="1381056"/>
            <a:ext cx="251718" cy="651192"/>
          </a:xfrm>
          <a:prstGeom prst="notched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/>
          <p:cNvGrpSpPr/>
          <p:nvPr/>
        </p:nvGrpSpPr>
        <p:grpSpPr>
          <a:xfrm>
            <a:off x="179512" y="1131590"/>
            <a:ext cx="8743576" cy="3287793"/>
            <a:chOff x="250795" y="1121496"/>
            <a:chExt cx="8743576" cy="3287793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95" y="1121498"/>
              <a:ext cx="4939865" cy="3287791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919"/>
            <a:stretch/>
          </p:blipFill>
          <p:spPr>
            <a:xfrm>
              <a:off x="5190661" y="1121496"/>
              <a:ext cx="3803710" cy="3287791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/>
        </p:nvSpPr>
        <p:spPr>
          <a:xfrm>
            <a:off x="250794" y="2265107"/>
            <a:ext cx="8546784" cy="769441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endParaRPr lang="ru-RU" sz="400" dirty="0" smtClean="0">
              <a:latin typeface="AdverGothic" pitchFamily="2" charset="0"/>
              <a:cs typeface="Arial" pitchFamily="34" charset="0"/>
            </a:endParaRPr>
          </a:p>
          <a:p>
            <a:pPr algn="ctr"/>
            <a:r>
              <a:rPr lang="ru-RU" dirty="0" smtClean="0">
                <a:latin typeface="AdverGothic" pitchFamily="2" charset="0"/>
                <a:cs typeface="Arial" pitchFamily="34" charset="0"/>
              </a:rPr>
              <a:t>С 1994 г. Государственная дума назначает </a:t>
            </a:r>
          </a:p>
          <a:p>
            <a:pPr algn="ctr"/>
            <a:r>
              <a:rPr lang="ru-RU" dirty="0" smtClean="0">
                <a:latin typeface="AdverGothic" pitchFamily="2" charset="0"/>
                <a:cs typeface="Arial" pitchFamily="34" charset="0"/>
              </a:rPr>
              <a:t>Уполномоченного по правам человека в Российской Федерации.</a:t>
            </a:r>
          </a:p>
          <a:p>
            <a:pPr algn="ctr"/>
            <a:endParaRPr lang="ru-RU" sz="400" dirty="0">
              <a:latin typeface="AdverGothic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743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  <p:bldP spid="30" grpId="0"/>
      <p:bldP spid="31" grpId="0"/>
      <p:bldP spid="32" grpId="0"/>
      <p:bldP spid="33" grpId="0" animBg="1"/>
      <p:bldP spid="34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2625140" y="3070890"/>
            <a:ext cx="3901340" cy="1661100"/>
            <a:chOff x="2625140" y="3070890"/>
            <a:chExt cx="3901340" cy="1661100"/>
          </a:xfrm>
        </p:grpSpPr>
        <p:sp>
          <p:nvSpPr>
            <p:cNvPr id="6" name="Трапеция 5"/>
            <p:cNvSpPr/>
            <p:nvPr/>
          </p:nvSpPr>
          <p:spPr>
            <a:xfrm flipV="1">
              <a:off x="2625140" y="3070890"/>
              <a:ext cx="3901340" cy="1661100"/>
            </a:xfrm>
            <a:custGeom>
              <a:avLst/>
              <a:gdLst>
                <a:gd name="connsiteX0" fmla="*/ 0 w 7200800"/>
                <a:gd name="connsiteY0" fmla="*/ 4320480 h 4320480"/>
                <a:gd name="connsiteX1" fmla="*/ 2657484 w 7200800"/>
                <a:gd name="connsiteY1" fmla="*/ 0 h 4320480"/>
                <a:gd name="connsiteX2" fmla="*/ 4543316 w 7200800"/>
                <a:gd name="connsiteY2" fmla="*/ 0 h 4320480"/>
                <a:gd name="connsiteX3" fmla="*/ 7200800 w 7200800"/>
                <a:gd name="connsiteY3" fmla="*/ 4320480 h 4320480"/>
                <a:gd name="connsiteX4" fmla="*/ 0 w 7200800"/>
                <a:gd name="connsiteY4" fmla="*/ 4320480 h 4320480"/>
                <a:gd name="connsiteX0" fmla="*/ 0 w 5554880"/>
                <a:gd name="connsiteY0" fmla="*/ 4320480 h 4320480"/>
                <a:gd name="connsiteX1" fmla="*/ 2657484 w 5554880"/>
                <a:gd name="connsiteY1" fmla="*/ 0 h 4320480"/>
                <a:gd name="connsiteX2" fmla="*/ 4543316 w 5554880"/>
                <a:gd name="connsiteY2" fmla="*/ 0 h 4320480"/>
                <a:gd name="connsiteX3" fmla="*/ 5554880 w 5554880"/>
                <a:gd name="connsiteY3" fmla="*/ 1661100 h 4320480"/>
                <a:gd name="connsiteX4" fmla="*/ 0 w 5554880"/>
                <a:gd name="connsiteY4" fmla="*/ 4320480 h 4320480"/>
                <a:gd name="connsiteX0" fmla="*/ 0 w 3901340"/>
                <a:gd name="connsiteY0" fmla="*/ 1653480 h 1661100"/>
                <a:gd name="connsiteX1" fmla="*/ 1003944 w 3901340"/>
                <a:gd name="connsiteY1" fmla="*/ 0 h 1661100"/>
                <a:gd name="connsiteX2" fmla="*/ 2889776 w 3901340"/>
                <a:gd name="connsiteY2" fmla="*/ 0 h 1661100"/>
                <a:gd name="connsiteX3" fmla="*/ 3901340 w 3901340"/>
                <a:gd name="connsiteY3" fmla="*/ 1661100 h 1661100"/>
                <a:gd name="connsiteX4" fmla="*/ 0 w 3901340"/>
                <a:gd name="connsiteY4" fmla="*/ 1653480 h 166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1340" h="1661100">
                  <a:moveTo>
                    <a:pt x="0" y="1653480"/>
                  </a:moveTo>
                  <a:lnTo>
                    <a:pt x="1003944" y="0"/>
                  </a:lnTo>
                  <a:lnTo>
                    <a:pt x="2889776" y="0"/>
                  </a:lnTo>
                  <a:lnTo>
                    <a:pt x="3901340" y="1661100"/>
                  </a:lnTo>
                  <a:lnTo>
                    <a:pt x="0" y="1653480"/>
                  </a:lnTo>
                  <a:close/>
                </a:path>
              </a:pathLst>
            </a:cu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040" y="3166509"/>
              <a:ext cx="1411919" cy="1450779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>
            <a:off x="971600" y="411510"/>
            <a:ext cx="7200800" cy="1152128"/>
            <a:chOff x="971600" y="411510"/>
            <a:chExt cx="7200800" cy="1152128"/>
          </a:xfrm>
        </p:grpSpPr>
        <p:sp>
          <p:nvSpPr>
            <p:cNvPr id="12" name="Трапеция 11"/>
            <p:cNvSpPr/>
            <p:nvPr/>
          </p:nvSpPr>
          <p:spPr>
            <a:xfrm flipV="1">
              <a:off x="971600" y="411510"/>
              <a:ext cx="7200800" cy="1152128"/>
            </a:xfrm>
            <a:prstGeom prst="trapezoid">
              <a:avLst>
                <a:gd name="adj" fmla="val 61509"/>
              </a:avLst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19672" y="525909"/>
              <a:ext cx="59046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latin typeface="Arial" pitchFamily="34" charset="0"/>
                  <a:cs typeface="Arial" pitchFamily="34" charset="0"/>
                </a:rPr>
                <a:t>Человек, чьей обязанностью является рассмотрение </a:t>
              </a:r>
            </a:p>
            <a:p>
              <a:pPr algn="ctr"/>
              <a:r>
                <a:rPr lang="ru-RU" dirty="0" smtClean="0">
                  <a:latin typeface="Arial" pitchFamily="34" charset="0"/>
                  <a:cs typeface="Arial" pitchFamily="34" charset="0"/>
                </a:rPr>
                <a:t>жалоб граждан на действия органов власти </a:t>
              </a:r>
            </a:p>
            <a:p>
              <a:pPr algn="ctr"/>
              <a:r>
                <a:rPr lang="ru-RU" dirty="0" smtClean="0">
                  <a:latin typeface="Arial" pitchFamily="34" charset="0"/>
                  <a:cs typeface="Arial" pitchFamily="34" charset="0"/>
                </a:rPr>
                <a:t>и государственных чиновников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687880" y="1554510"/>
            <a:ext cx="5775860" cy="801216"/>
            <a:chOff x="1687880" y="1554510"/>
            <a:chExt cx="5775860" cy="801216"/>
          </a:xfrm>
        </p:grpSpPr>
        <p:sp>
          <p:nvSpPr>
            <p:cNvPr id="11" name="Трапеция 10"/>
            <p:cNvSpPr/>
            <p:nvPr/>
          </p:nvSpPr>
          <p:spPr>
            <a:xfrm flipV="1">
              <a:off x="1687880" y="1554510"/>
              <a:ext cx="5775860" cy="801216"/>
            </a:xfrm>
            <a:custGeom>
              <a:avLst/>
              <a:gdLst>
                <a:gd name="connsiteX0" fmla="*/ 0 w 7200800"/>
                <a:gd name="connsiteY0" fmla="*/ 1944216 h 1944216"/>
                <a:gd name="connsiteX1" fmla="*/ 1195868 w 7200800"/>
                <a:gd name="connsiteY1" fmla="*/ 0 h 1944216"/>
                <a:gd name="connsiteX2" fmla="*/ 6004932 w 7200800"/>
                <a:gd name="connsiteY2" fmla="*/ 0 h 1944216"/>
                <a:gd name="connsiteX3" fmla="*/ 7200800 w 7200800"/>
                <a:gd name="connsiteY3" fmla="*/ 1944216 h 1944216"/>
                <a:gd name="connsiteX4" fmla="*/ 0 w 7200800"/>
                <a:gd name="connsiteY4" fmla="*/ 1944216 h 1944216"/>
                <a:gd name="connsiteX0" fmla="*/ 0 w 6492140"/>
                <a:gd name="connsiteY0" fmla="*/ 1944216 h 1944216"/>
                <a:gd name="connsiteX1" fmla="*/ 1195868 w 6492140"/>
                <a:gd name="connsiteY1" fmla="*/ 0 h 1944216"/>
                <a:gd name="connsiteX2" fmla="*/ 6004932 w 6492140"/>
                <a:gd name="connsiteY2" fmla="*/ 0 h 1944216"/>
                <a:gd name="connsiteX3" fmla="*/ 6492140 w 6492140"/>
                <a:gd name="connsiteY3" fmla="*/ 801216 h 1944216"/>
                <a:gd name="connsiteX4" fmla="*/ 0 w 6492140"/>
                <a:gd name="connsiteY4" fmla="*/ 1944216 h 1944216"/>
                <a:gd name="connsiteX0" fmla="*/ 0 w 5775860"/>
                <a:gd name="connsiteY0" fmla="*/ 778356 h 801216"/>
                <a:gd name="connsiteX1" fmla="*/ 479588 w 5775860"/>
                <a:gd name="connsiteY1" fmla="*/ 0 h 801216"/>
                <a:gd name="connsiteX2" fmla="*/ 5288652 w 5775860"/>
                <a:gd name="connsiteY2" fmla="*/ 0 h 801216"/>
                <a:gd name="connsiteX3" fmla="*/ 5775860 w 5775860"/>
                <a:gd name="connsiteY3" fmla="*/ 801216 h 801216"/>
                <a:gd name="connsiteX4" fmla="*/ 0 w 5775860"/>
                <a:gd name="connsiteY4" fmla="*/ 778356 h 80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5860" h="801216">
                  <a:moveTo>
                    <a:pt x="0" y="778356"/>
                  </a:moveTo>
                  <a:lnTo>
                    <a:pt x="479588" y="0"/>
                  </a:lnTo>
                  <a:lnTo>
                    <a:pt x="5288652" y="0"/>
                  </a:lnTo>
                  <a:lnTo>
                    <a:pt x="5775860" y="801216"/>
                  </a:lnTo>
                  <a:lnTo>
                    <a:pt x="0" y="778356"/>
                  </a:lnTo>
                  <a:close/>
                </a:path>
              </a:pathLst>
            </a:cu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11760" y="1637387"/>
              <a:ext cx="42795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latin typeface="Arial" pitchFamily="34" charset="0"/>
                  <a:cs typeface="Arial" pitchFamily="34" charset="0"/>
                </a:rPr>
                <a:t>От древнескандинавского </a:t>
              </a:r>
              <a:r>
                <a:rPr lang="en-US" b="1" i="1" dirty="0" err="1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umboð</a:t>
              </a:r>
              <a:r>
                <a:rPr lang="ru-RU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dirty="0" smtClean="0">
                  <a:latin typeface="Arial" pitchFamily="34" charset="0"/>
                  <a:cs typeface="Arial" pitchFamily="34" charset="0"/>
                </a:rPr>
                <a:t>– полномочие, поручение</a:t>
              </a:r>
              <a:endParaRPr lang="ru-RU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175560" y="2362230"/>
            <a:ext cx="4785260" cy="713576"/>
            <a:chOff x="2175560" y="2362230"/>
            <a:chExt cx="4785260" cy="713576"/>
          </a:xfrm>
        </p:grpSpPr>
        <p:sp>
          <p:nvSpPr>
            <p:cNvPr id="8" name="Трапеция 7"/>
            <p:cNvSpPr/>
            <p:nvPr/>
          </p:nvSpPr>
          <p:spPr>
            <a:xfrm flipV="1">
              <a:off x="2175560" y="2362230"/>
              <a:ext cx="4785260" cy="713576"/>
            </a:xfrm>
            <a:custGeom>
              <a:avLst/>
              <a:gdLst>
                <a:gd name="connsiteX0" fmla="*/ 0 w 7200800"/>
                <a:gd name="connsiteY0" fmla="*/ 2664296 h 2664296"/>
                <a:gd name="connsiteX1" fmla="*/ 1638782 w 7200800"/>
                <a:gd name="connsiteY1" fmla="*/ 0 h 2664296"/>
                <a:gd name="connsiteX2" fmla="*/ 5562018 w 7200800"/>
                <a:gd name="connsiteY2" fmla="*/ 0 h 2664296"/>
                <a:gd name="connsiteX3" fmla="*/ 7200800 w 7200800"/>
                <a:gd name="connsiteY3" fmla="*/ 2664296 h 2664296"/>
                <a:gd name="connsiteX4" fmla="*/ 0 w 7200800"/>
                <a:gd name="connsiteY4" fmla="*/ 2664296 h 2664296"/>
                <a:gd name="connsiteX0" fmla="*/ 0 w 5989220"/>
                <a:gd name="connsiteY0" fmla="*/ 2664296 h 2664296"/>
                <a:gd name="connsiteX1" fmla="*/ 1638782 w 5989220"/>
                <a:gd name="connsiteY1" fmla="*/ 0 h 2664296"/>
                <a:gd name="connsiteX2" fmla="*/ 5562018 w 5989220"/>
                <a:gd name="connsiteY2" fmla="*/ 0 h 2664296"/>
                <a:gd name="connsiteX3" fmla="*/ 5989220 w 5989220"/>
                <a:gd name="connsiteY3" fmla="*/ 713576 h 2664296"/>
                <a:gd name="connsiteX4" fmla="*/ 0 w 5989220"/>
                <a:gd name="connsiteY4" fmla="*/ 2664296 h 2664296"/>
                <a:gd name="connsiteX0" fmla="*/ 0 w 4785260"/>
                <a:gd name="connsiteY0" fmla="*/ 713576 h 713576"/>
                <a:gd name="connsiteX1" fmla="*/ 434822 w 4785260"/>
                <a:gd name="connsiteY1" fmla="*/ 0 h 713576"/>
                <a:gd name="connsiteX2" fmla="*/ 4358058 w 4785260"/>
                <a:gd name="connsiteY2" fmla="*/ 0 h 713576"/>
                <a:gd name="connsiteX3" fmla="*/ 4785260 w 4785260"/>
                <a:gd name="connsiteY3" fmla="*/ 713576 h 713576"/>
                <a:gd name="connsiteX4" fmla="*/ 0 w 4785260"/>
                <a:gd name="connsiteY4" fmla="*/ 713576 h 71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5260" h="713576">
                  <a:moveTo>
                    <a:pt x="0" y="713576"/>
                  </a:moveTo>
                  <a:lnTo>
                    <a:pt x="434822" y="0"/>
                  </a:lnTo>
                  <a:lnTo>
                    <a:pt x="4358058" y="0"/>
                  </a:lnTo>
                  <a:lnTo>
                    <a:pt x="4785260" y="713576"/>
                  </a:lnTo>
                  <a:lnTo>
                    <a:pt x="0" y="713576"/>
                  </a:lnTo>
                  <a:close/>
                </a:path>
              </a:pathLst>
            </a:cu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91880" y="2530476"/>
              <a:ext cx="216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latin typeface="AdverGothic" pitchFamily="2" charset="0"/>
                  <a:cs typeface="Arial" pitchFamily="34" charset="0"/>
                </a:rPr>
                <a:t>ОМБУДСМЕН</a:t>
              </a:r>
              <a:endParaRPr lang="ru-RU" dirty="0">
                <a:latin typeface="AdverGothic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133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0" y="41151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Стокгольм, Швеция, 1846 г.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881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9"/>
                    </a14:imgEffect>
                  </a14:imgLayer>
                </a14:imgProps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45328"/>
            <a:ext cx="2808312" cy="32225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48"/>
          <a:stretch/>
        </p:blipFill>
        <p:spPr>
          <a:xfrm>
            <a:off x="3783340" y="656030"/>
            <a:ext cx="2300828" cy="321186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646846"/>
            <a:ext cx="1944216" cy="32210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Box 8"/>
          <p:cNvSpPr txBox="1"/>
          <p:nvPr/>
        </p:nvSpPr>
        <p:spPr>
          <a:xfrm>
            <a:off x="611560" y="4146634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Шведские короли из династии Ваза,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XVI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век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216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251520" y="41151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Полтавская битва, </a:t>
            </a:r>
          </a:p>
          <a:p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27 июня (8 июля) 1709 года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750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49580"/>
            <a:ext cx="5334000" cy="42443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" t="1267" r="2944" b="1547"/>
          <a:stretch/>
        </p:blipFill>
        <p:spPr>
          <a:xfrm>
            <a:off x="467544" y="411510"/>
            <a:ext cx="2674620" cy="409194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3491881" y="424810"/>
            <a:ext cx="5209092" cy="1200329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itchFamily="34" charset="0"/>
              </a:rPr>
              <a:t>Карл </a:t>
            </a:r>
            <a:r>
              <a:rPr lang="en-US" dirty="0" smtClean="0">
                <a:latin typeface="Century Gothic" pitchFamily="34" charset="0"/>
              </a:rPr>
              <a:t>XII </a:t>
            </a:r>
            <a:r>
              <a:rPr lang="ru-RU" dirty="0" smtClean="0">
                <a:latin typeface="Century Gothic" pitchFamily="34" charset="0"/>
              </a:rPr>
              <a:t>после возвращения в Швецию </a:t>
            </a:r>
          </a:p>
          <a:p>
            <a:pPr algn="ctr"/>
            <a:r>
              <a:rPr lang="ru-RU" dirty="0" smtClean="0">
                <a:latin typeface="Century Gothic" pitchFamily="34" charset="0"/>
              </a:rPr>
              <a:t>ввёл пост Королевского Омбудсмена для наведения порядка в системе управления страной.</a:t>
            </a:r>
            <a:endParaRPr lang="ru-RU" dirty="0">
              <a:latin typeface="Century Gothic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6" b="6069"/>
          <a:stretch/>
        </p:blipFill>
        <p:spPr>
          <a:xfrm>
            <a:off x="3491880" y="1844040"/>
            <a:ext cx="5209093" cy="260070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532344" y="442704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Карл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XII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6147" y="4427046"/>
            <a:ext cx="5124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Здание шведского риксдага в Стокгольме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1029" y="417220"/>
            <a:ext cx="5209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entury Gothic" pitchFamily="34" charset="0"/>
              </a:rPr>
              <a:t>С 1809 года Омбудсмена стал избирать парламент. Обычно им становится человек, пользующийся широкой известностью в обществе.</a:t>
            </a:r>
            <a:endParaRPr lang="ru-RU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7859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build="allAtOnce" animBg="1"/>
      <p:bldP spid="9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122110" y="411510"/>
            <a:ext cx="1410330" cy="324036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131" y="555526"/>
            <a:ext cx="1146642" cy="13681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98583" y="1995686"/>
            <a:ext cx="1433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Фредрик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Мальберг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Омбудсман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по делам детей и молодёжи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372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32" y="411510"/>
            <a:ext cx="1371600" cy="1943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3728" y="411510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Уполномоченный по правам человека РФ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1800" y="1131590"/>
            <a:ext cx="612068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Человек старше 35 лет.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Имеет опыт в защите прав человека.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Избирается на 5 лет Государственной думой.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Рассматривает обращения по поводу нарушения прав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человека государственными органами и конкретными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государственными служащими.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Может обратиться любой человек, который не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удовлетворён решением суда по своей жалобе.</a:t>
            </a:r>
          </a:p>
          <a:p>
            <a:endParaRPr lang="ru-RU" sz="1200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Официальный сайт: </a:t>
            </a:r>
            <a:r>
              <a:rPr lang="en-US" dirty="0">
                <a:latin typeface="Arial" pitchFamily="34" charset="0"/>
                <a:cs typeface="Arial" pitchFamily="34" charset="0"/>
              </a:rPr>
              <a:t>http://ombudsmanrf.org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44" y="968331"/>
            <a:ext cx="504056" cy="4147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44" y="1446942"/>
            <a:ext cx="504056" cy="4147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44" y="1871201"/>
            <a:ext cx="504056" cy="4147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1584" y="2354610"/>
            <a:ext cx="504056" cy="4147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44" y="3363838"/>
            <a:ext cx="504056" cy="4147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44" y="4107236"/>
            <a:ext cx="504056" cy="4147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9"/>
          <a:stretch/>
        </p:blipFill>
        <p:spPr>
          <a:xfrm>
            <a:off x="387167" y="2478585"/>
            <a:ext cx="1448529" cy="19539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7336" y="4458766"/>
            <a:ext cx="1728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 Narrow" pitchFamily="34" charset="0"/>
                <a:cs typeface="Arial" pitchFamily="34" charset="0"/>
              </a:rPr>
              <a:t>Сергей Ковалёв</a:t>
            </a:r>
            <a:endParaRPr lang="ru-RU" sz="1600" dirty="0"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9" b="2986"/>
          <a:stretch/>
        </p:blipFill>
        <p:spPr>
          <a:xfrm>
            <a:off x="387167" y="2478585"/>
            <a:ext cx="1448530" cy="19539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7" r="7560"/>
          <a:stretch/>
        </p:blipFill>
        <p:spPr>
          <a:xfrm>
            <a:off x="387168" y="2478585"/>
            <a:ext cx="1448530" cy="196802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" b="9075"/>
          <a:stretch/>
        </p:blipFill>
        <p:spPr>
          <a:xfrm>
            <a:off x="387171" y="2478585"/>
            <a:ext cx="1448527" cy="19680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85"/>
          <a:stretch/>
        </p:blipFill>
        <p:spPr>
          <a:xfrm>
            <a:off x="391031" y="2478584"/>
            <a:ext cx="1438594" cy="195392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1191" y="4457334"/>
            <a:ext cx="1728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 Narrow" pitchFamily="34" charset="0"/>
                <a:cs typeface="Arial" pitchFamily="34" charset="0"/>
              </a:rPr>
              <a:t>Олег Миронов</a:t>
            </a:r>
            <a:endParaRPr lang="ru-RU" sz="1600" dirty="0"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2" b="6168"/>
          <a:stretch/>
        </p:blipFill>
        <p:spPr>
          <a:xfrm>
            <a:off x="363601" y="2478585"/>
            <a:ext cx="1493453" cy="196834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7319" y="4458766"/>
            <a:ext cx="1728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 Narrow" pitchFamily="34" charset="0"/>
                <a:cs typeface="Arial" pitchFamily="34" charset="0"/>
              </a:rPr>
              <a:t>Владимир Лукин</a:t>
            </a:r>
            <a:endParaRPr lang="ru-RU" sz="1600" dirty="0"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9" r="2376"/>
          <a:stretch/>
        </p:blipFill>
        <p:spPr>
          <a:xfrm>
            <a:off x="373521" y="2523997"/>
            <a:ext cx="1483533" cy="187399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51191" y="4458766"/>
            <a:ext cx="1728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 Narrow" pitchFamily="34" charset="0"/>
                <a:cs typeface="Arial" pitchFamily="34" charset="0"/>
              </a:rPr>
              <a:t>Элла Памфилова</a:t>
            </a:r>
            <a:endParaRPr lang="ru-RU" sz="1600" dirty="0"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84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25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5" grpId="0"/>
      <p:bldP spid="15" grpId="1"/>
      <p:bldP spid="20" grpId="0"/>
      <p:bldP spid="20" grpId="1"/>
      <p:bldP spid="22" grpId="0"/>
      <p:bldP spid="22" grpId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9"/>
          <p:cNvGrpSpPr/>
          <p:nvPr/>
        </p:nvGrpSpPr>
        <p:grpSpPr>
          <a:xfrm>
            <a:off x="2915816" y="1123666"/>
            <a:ext cx="4876800" cy="3634740"/>
            <a:chOff x="2915816" y="1123666"/>
            <a:chExt cx="4876800" cy="363474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" t="16283" r="2361" b="6061"/>
            <a:stretch/>
          </p:blipFill>
          <p:spPr>
            <a:xfrm>
              <a:off x="3173740" y="1203598"/>
              <a:ext cx="4494604" cy="2930658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1123666"/>
              <a:ext cx="4876800" cy="3634740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547664" y="411510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Уполномоченный при президенте РФ по правам ребёнка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71550"/>
            <a:ext cx="1637524" cy="163752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87"/>
          <a:stretch/>
        </p:blipFill>
        <p:spPr>
          <a:xfrm>
            <a:off x="395536" y="2670171"/>
            <a:ext cx="1525135" cy="174180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1520" y="4412108"/>
            <a:ext cx="1728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 Narrow" pitchFamily="34" charset="0"/>
                <a:cs typeface="Arial" pitchFamily="34" charset="0"/>
              </a:rPr>
              <a:t>Павел Астахов</a:t>
            </a:r>
            <a:endParaRPr lang="ru-RU" sz="1600" dirty="0"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189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971600" y="411510"/>
            <a:ext cx="7200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Классификация прав человека</a:t>
            </a:r>
            <a:endParaRPr lang="ru-RU" sz="26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1448326"/>
            <a:ext cx="2160240" cy="369332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естественные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2318494"/>
            <a:ext cx="2160240" cy="92333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с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вязанные с принадлежностью к государству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1275606"/>
            <a:ext cx="216024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личные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5896" y="1707654"/>
            <a:ext cx="216024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политические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5896" y="2139702"/>
            <a:ext cx="216024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экономические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5896" y="2571750"/>
            <a:ext cx="216024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социальные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35896" y="3003798"/>
            <a:ext cx="216024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культурные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2200" y="1448326"/>
            <a:ext cx="2160240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«свобода от…»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2067694"/>
            <a:ext cx="2160240" cy="36933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«свобода для…»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72200" y="2595493"/>
            <a:ext cx="2160240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бязательства государства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560" y="3795886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entury Gothic" pitchFamily="34" charset="0"/>
                <a:cs typeface="Arial" pitchFamily="34" charset="0"/>
              </a:rPr>
              <a:t>Все права и свободы человека гарантируются и </a:t>
            </a:r>
          </a:p>
          <a:p>
            <a:pPr algn="ctr"/>
            <a:r>
              <a:rPr lang="ru-RU" sz="2000" b="1" dirty="0" smtClean="0">
                <a:latin typeface="Century Gothic" pitchFamily="34" charset="0"/>
                <a:cs typeface="Arial" pitchFamily="34" charset="0"/>
              </a:rPr>
              <a:t>защищаются Конституцией и законами в равной мере.</a:t>
            </a:r>
            <a:endParaRPr lang="ru-RU" sz="2000" b="1" dirty="0"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19" name="Соединительная линия уступом 18"/>
          <p:cNvCxnSpPr>
            <a:stCxn id="6" idx="1"/>
            <a:endCxn id="7" idx="1"/>
          </p:cNvCxnSpPr>
          <p:nvPr/>
        </p:nvCxnSpPr>
        <p:spPr>
          <a:xfrm rot="10800000" flipV="1">
            <a:off x="611560" y="657732"/>
            <a:ext cx="360040" cy="975260"/>
          </a:xfrm>
          <a:prstGeom prst="bentConnector3">
            <a:avLst>
              <a:gd name="adj1" fmla="val 163493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endCxn id="8" idx="1"/>
          </p:cNvCxnSpPr>
          <p:nvPr/>
        </p:nvCxnSpPr>
        <p:spPr>
          <a:xfrm rot="16200000" flipH="1">
            <a:off x="-76299" y="2092300"/>
            <a:ext cx="1144514" cy="231203"/>
          </a:xfrm>
          <a:prstGeom prst="bentConnector2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6" idx="2"/>
            <a:endCxn id="9" idx="1"/>
          </p:cNvCxnSpPr>
          <p:nvPr/>
        </p:nvCxnSpPr>
        <p:spPr>
          <a:xfrm rot="5400000">
            <a:off x="3825789" y="714060"/>
            <a:ext cx="556319" cy="936104"/>
          </a:xfrm>
          <a:prstGeom prst="bentConnector4">
            <a:avLst>
              <a:gd name="adj1" fmla="val 33403"/>
              <a:gd name="adj2" fmla="val 123468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>
            <a:endCxn id="10" idx="1"/>
          </p:cNvCxnSpPr>
          <p:nvPr/>
        </p:nvCxnSpPr>
        <p:spPr>
          <a:xfrm rot="16200000" flipH="1">
            <a:off x="3311862" y="1568286"/>
            <a:ext cx="432046" cy="216022"/>
          </a:xfrm>
          <a:prstGeom prst="bentConnector2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Соединительная линия уступом 33"/>
          <p:cNvCxnSpPr>
            <a:endCxn id="11" idx="1"/>
          </p:cNvCxnSpPr>
          <p:nvPr/>
        </p:nvCxnSpPr>
        <p:spPr>
          <a:xfrm rot="16200000" flipH="1">
            <a:off x="3291535" y="1980007"/>
            <a:ext cx="472698" cy="216024"/>
          </a:xfrm>
          <a:prstGeom prst="bentConnector2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оединительная линия уступом 35"/>
          <p:cNvCxnSpPr>
            <a:endCxn id="12" idx="1"/>
          </p:cNvCxnSpPr>
          <p:nvPr/>
        </p:nvCxnSpPr>
        <p:spPr>
          <a:xfrm rot="16200000" flipH="1">
            <a:off x="3312911" y="2433431"/>
            <a:ext cx="429946" cy="216024"/>
          </a:xfrm>
          <a:prstGeom prst="bentConnector2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оединительная линия уступом 37"/>
          <p:cNvCxnSpPr>
            <a:endCxn id="13" idx="1"/>
          </p:cNvCxnSpPr>
          <p:nvPr/>
        </p:nvCxnSpPr>
        <p:spPr>
          <a:xfrm rot="16200000" flipH="1">
            <a:off x="3311860" y="2864428"/>
            <a:ext cx="432048" cy="216024"/>
          </a:xfrm>
          <a:prstGeom prst="bentConnector2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6" idx="3"/>
            <a:endCxn id="14" idx="3"/>
          </p:cNvCxnSpPr>
          <p:nvPr/>
        </p:nvCxnSpPr>
        <p:spPr>
          <a:xfrm>
            <a:off x="8172400" y="657732"/>
            <a:ext cx="360040" cy="975260"/>
          </a:xfrm>
          <a:prstGeom prst="bentConnector3">
            <a:avLst>
              <a:gd name="adj1" fmla="val 163043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>
            <a:endCxn id="15" idx="3"/>
          </p:cNvCxnSpPr>
          <p:nvPr/>
        </p:nvCxnSpPr>
        <p:spPr>
          <a:xfrm rot="5400000">
            <a:off x="8335941" y="1829491"/>
            <a:ext cx="619368" cy="226370"/>
          </a:xfrm>
          <a:prstGeom prst="bentConnector2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Соединительная линия уступом 45"/>
          <p:cNvCxnSpPr>
            <a:endCxn id="16" idx="3"/>
          </p:cNvCxnSpPr>
          <p:nvPr/>
        </p:nvCxnSpPr>
        <p:spPr>
          <a:xfrm rot="5400000">
            <a:off x="8317329" y="2477177"/>
            <a:ext cx="656593" cy="226370"/>
          </a:xfrm>
          <a:prstGeom prst="bentConnector2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789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547664" y="411510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Уполномоченный при президенте РФ по правам ребёнка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71550"/>
            <a:ext cx="1637524" cy="163752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87"/>
          <a:stretch/>
        </p:blipFill>
        <p:spPr>
          <a:xfrm>
            <a:off x="395536" y="2670171"/>
            <a:ext cx="1525135" cy="174180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1520" y="4412108"/>
            <a:ext cx="1728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 Narrow" pitchFamily="34" charset="0"/>
                <a:cs typeface="Arial" pitchFamily="34" charset="0"/>
              </a:rPr>
              <a:t>Павел Астахов</a:t>
            </a:r>
            <a:endParaRPr lang="ru-RU" sz="16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7784" y="915566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Права детей нуждаются в особой защите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1635646"/>
            <a:ext cx="2736304" cy="584775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Декларация прав ребёнка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1959 г.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0152" y="1635646"/>
            <a:ext cx="2736304" cy="584775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Конвенция ООН о правах ребёнка 1989 г.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трелка вправо с вырезом 14"/>
          <p:cNvSpPr/>
          <p:nvPr/>
        </p:nvSpPr>
        <p:spPr>
          <a:xfrm rot="5400000">
            <a:off x="3654362" y="1161829"/>
            <a:ext cx="251098" cy="525179"/>
          </a:xfrm>
          <a:prstGeom prst="notched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с вырезом 15"/>
          <p:cNvSpPr/>
          <p:nvPr/>
        </p:nvSpPr>
        <p:spPr>
          <a:xfrm rot="5400000">
            <a:off x="7182755" y="1153123"/>
            <a:ext cx="251098" cy="525179"/>
          </a:xfrm>
          <a:prstGeom prst="notchedRightArrow">
            <a:avLst/>
          </a:prstGeom>
          <a:solidFill>
            <a:schemeClr val="bg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7277191" y="2427734"/>
            <a:ext cx="1399265" cy="1698330"/>
            <a:chOff x="5292080" y="282425"/>
            <a:chExt cx="1399265" cy="169833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5292080" y="282425"/>
              <a:ext cx="1399265" cy="1698330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12700"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6791" y="441373"/>
              <a:ext cx="1069842" cy="1366665"/>
            </a:xfrm>
            <a:prstGeom prst="rect">
              <a:avLst/>
            </a:prstGeom>
          </p:spPr>
        </p:pic>
      </p:grpSp>
      <p:sp>
        <p:nvSpPr>
          <p:cNvPr id="20" name="Выноска 2 19"/>
          <p:cNvSpPr/>
          <p:nvPr/>
        </p:nvSpPr>
        <p:spPr>
          <a:xfrm>
            <a:off x="2411760" y="2427734"/>
            <a:ext cx="4710350" cy="1698330"/>
          </a:xfrm>
          <a:prstGeom prst="borderCallout2">
            <a:avLst>
              <a:gd name="adj1" fmla="val 18750"/>
              <a:gd name="adj2" fmla="val -1414"/>
              <a:gd name="adj3" fmla="val 18750"/>
              <a:gd name="adj4" fmla="val -5678"/>
              <a:gd name="adj5" fmla="val -32711"/>
              <a:gd name="adj6" fmla="val -428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Принимая во внимание, что ребёнок …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нуждается в специальной охране  и заботе,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… принимая во внимание , что </a:t>
            </a:r>
            <a:r>
              <a:rPr lang="ru-RU" sz="1600" dirty="0" err="1" smtClean="0">
                <a:solidFill>
                  <a:schemeClr val="tx1"/>
                </a:solidFill>
                <a:latin typeface="Century Gothic" pitchFamily="34" charset="0"/>
              </a:rPr>
              <a:t>человечест</a:t>
            </a:r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-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во обязано давать ребёнку лучшее, что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оно имеет …</a:t>
            </a:r>
          </a:p>
          <a:p>
            <a:endParaRPr lang="ru-RU" sz="16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11760" y="4313156"/>
            <a:ext cx="6264696" cy="338554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1998 г. – Федеральный закон «О гарантиях прав ребёнка в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РФ»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60" y="3483704"/>
            <a:ext cx="463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noFill/>
                <a:latin typeface="Century Gothic" pitchFamily="34" charset="0"/>
              </a:rPr>
              <a:t>оно имеет … </a:t>
            </a:r>
            <a:r>
              <a:rPr lang="ru-RU" sz="1600" dirty="0">
                <a:latin typeface="Century Gothic" pitchFamily="34" charset="0"/>
              </a:rPr>
              <a:t>с целью обеспечить детям </a:t>
            </a:r>
            <a:endParaRPr lang="ru-RU" sz="1600" dirty="0" smtClean="0">
              <a:latin typeface="Century Gothic" pitchFamily="34" charset="0"/>
            </a:endParaRPr>
          </a:p>
          <a:p>
            <a:r>
              <a:rPr lang="ru-RU" sz="1600" dirty="0" smtClean="0">
                <a:latin typeface="Century Gothic" pitchFamily="34" charset="0"/>
              </a:rPr>
              <a:t>счастливое </a:t>
            </a:r>
            <a:r>
              <a:rPr lang="ru-RU" sz="1600" dirty="0">
                <a:latin typeface="Century Gothic" pitchFamily="34" charset="0"/>
              </a:rPr>
              <a:t>детство…</a:t>
            </a:r>
          </a:p>
        </p:txBody>
      </p:sp>
    </p:spTree>
    <p:extLst>
      <p:ext uri="{BB962C8B-B14F-4D97-AF65-F5344CB8AC3E}">
        <p14:creationId xmlns:p14="http://schemas.microsoft.com/office/powerpoint/2010/main" val="2307077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  <p:bldP spid="14" grpId="0" animBg="1"/>
      <p:bldP spid="15" grpId="0" animBg="1"/>
      <p:bldP spid="16" grpId="0" animBg="1"/>
      <p:bldP spid="20" grpId="0" uiExpand="1" build="p" animBg="1"/>
      <p:bldP spid="21" grpId="0" animBg="1"/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971600" y="411510"/>
            <a:ext cx="7200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Механизм защиты прав человека в РФ</a:t>
            </a:r>
            <a:endParaRPr lang="ru-RU" sz="26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030263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Наиболее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дейст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-венным способом считается судебная защита прав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Выноска 2 9"/>
          <p:cNvSpPr/>
          <p:nvPr/>
        </p:nvSpPr>
        <p:spPr>
          <a:xfrm>
            <a:off x="3121516" y="1081545"/>
            <a:ext cx="5544616" cy="1418197"/>
          </a:xfrm>
          <a:prstGeom prst="borderCallout2">
            <a:avLst>
              <a:gd name="adj1" fmla="val 18750"/>
              <a:gd name="adj2" fmla="val -1414"/>
              <a:gd name="adj3" fmla="val 18750"/>
              <a:gd name="adj4" fmla="val -5678"/>
              <a:gd name="adj5" fmla="val 116444"/>
              <a:gd name="adj6" fmla="val -15746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entury Gothic" pitchFamily="34" charset="0"/>
              </a:rPr>
              <a:t>Статья 46</a:t>
            </a:r>
          </a:p>
          <a:p>
            <a:pPr marL="434975" indent="-342900">
              <a:buFont typeface="+mj-lt"/>
              <a:buAutoNum type="arabicPeriod" startAt="3"/>
            </a:pPr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Каждый </a:t>
            </a:r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вправе </a:t>
            </a:r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… обращаться </a:t>
            </a:r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в </a:t>
            </a:r>
            <a:r>
              <a:rPr lang="ru-RU" sz="1600" dirty="0" err="1" smtClean="0">
                <a:solidFill>
                  <a:schemeClr val="tx1"/>
                </a:solidFill>
                <a:latin typeface="Century Gothic" pitchFamily="34" charset="0"/>
              </a:rPr>
              <a:t>межгосудар</a:t>
            </a:r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-</a:t>
            </a:r>
          </a:p>
          <a:p>
            <a:pPr marL="92075"/>
            <a:r>
              <a:rPr lang="ru-RU" sz="1600" dirty="0" err="1" smtClean="0">
                <a:solidFill>
                  <a:schemeClr val="tx1"/>
                </a:solidFill>
                <a:latin typeface="Century Gothic" pitchFamily="34" charset="0"/>
              </a:rPr>
              <a:t>ственные</a:t>
            </a:r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органы по защите прав и свобод </a:t>
            </a:r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чело-</a:t>
            </a:r>
          </a:p>
          <a:p>
            <a:pPr marL="92075"/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века</a:t>
            </a:r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, если исчерпаны все имеющиеся </a:t>
            </a:r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внутри-</a:t>
            </a:r>
          </a:p>
          <a:p>
            <a:pPr marL="92075"/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государственные </a:t>
            </a:r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средства правовой </a:t>
            </a:r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защиты.</a:t>
            </a:r>
            <a:endParaRPr lang="ru-RU" sz="16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48" y="2246866"/>
            <a:ext cx="1872207" cy="25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97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9782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"/>
                    </a14:imgEffect>
                  </a14:imgLayer>
                </a14:imgProps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610"/>
          <a:stretch/>
        </p:blipFill>
        <p:spPr>
          <a:xfrm>
            <a:off x="1368326" y="483517"/>
            <a:ext cx="6407348" cy="415600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465503"/>
            <a:ext cx="2598420" cy="112776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98420" cy="1127760"/>
          </a:xfrm>
          <a:prstGeom prst="rect">
            <a:avLst/>
          </a:prstGeom>
        </p:spPr>
      </p:pic>
      <p:sp>
        <p:nvSpPr>
          <p:cNvPr id="8" name="AutoShape 2" descr="http://gdb.rferl.org/1967BB2F-A05B-4ACE-BCA5-F2DB06382AE9_mw1024_s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762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4444E-6 L -0.3625 -0.2725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-1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"/>
                    </a14:imgEffect>
                  </a14:imgLayer>
                </a14:imgProps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AutoShape 2" descr="http://gdb.rferl.org/1967BB2F-A05B-4ACE-BCA5-F2DB06382AE9_mw1024_s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506250570"/>
              </p:ext>
            </p:extLst>
          </p:nvPr>
        </p:nvGraphicFramePr>
        <p:xfrm>
          <a:off x="460375" y="843558"/>
          <a:ext cx="8144073" cy="3923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31640" y="349687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Распределение жалоб по странам в Европейском суде по правам человека ( на конец 2013 г.)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97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10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0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Chart bld="categoryEl"/>
        </p:bldSub>
      </p:bldGraphic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"/>
                    </a14:imgEffect>
                  </a14:imgLayer>
                </a14:imgProps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AutoShape 2" descr="http://gdb.rferl.org/1967BB2F-A05B-4ACE-BCA5-F2DB06382AE9_mw1024_s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95536" y="349686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Распределение жалоб по странам в Европейском суде по правам человека в расчёте на душу населения ( на конец 2013 г.)</a:t>
            </a:r>
            <a:endParaRPr lang="ru-RU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3728" y="1089686"/>
            <a:ext cx="2232248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DomInoRevObl" pitchFamily="66" charset="-52"/>
              </a:rPr>
              <a:t>Сербия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DomInoRevObl" pitchFamily="66" charset="-52"/>
              </a:rPr>
              <a:t>Черногория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DomInoRevObl" pitchFamily="66" charset="-52"/>
              </a:rPr>
              <a:t>Хорватия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DomInoRevObl" pitchFamily="66" charset="-52"/>
              </a:rPr>
              <a:t>Молдавия</a:t>
            </a:r>
          </a:p>
          <a:p>
            <a:pPr marL="358775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DomInoRevObl" pitchFamily="66" charset="-52"/>
              </a:rPr>
              <a:t>…</a:t>
            </a:r>
          </a:p>
          <a:p>
            <a:pPr marL="358775"/>
            <a:endParaRPr lang="ru-RU" sz="1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DomInoRevObl" pitchFamily="66" charset="-52"/>
            </a:endParaRPr>
          </a:p>
          <a:p>
            <a:pPr marL="342900" indent="-342900">
              <a:buFont typeface="+mj-lt"/>
              <a:buAutoNum type="arabicPeriod" startAt="21"/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DomInoRevObl" pitchFamily="66" charset="-52"/>
              </a:rPr>
              <a:t>Россия</a:t>
            </a:r>
          </a:p>
          <a:p>
            <a:pPr marL="358775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DomInoRevObl" pitchFamily="66" charset="-52"/>
              </a:rPr>
              <a:t>…</a:t>
            </a:r>
          </a:p>
          <a:p>
            <a:pPr marL="358775"/>
            <a:endParaRPr lang="ru-RU" sz="1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DomInoRevObl" pitchFamily="66" charset="-52"/>
            </a:endParaRPr>
          </a:p>
          <a:p>
            <a:pPr marL="342900" indent="-342900">
              <a:buFont typeface="+mj-lt"/>
              <a:buAutoNum type="arabicPeriod" startAt="44"/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DomInoRevObl" pitchFamily="66" charset="-52"/>
              </a:rPr>
              <a:t>Испания</a:t>
            </a:r>
          </a:p>
          <a:p>
            <a:pPr marL="342900" indent="-342900">
              <a:buFont typeface="+mj-lt"/>
              <a:buAutoNum type="arabicPeriod" startAt="44"/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DomInoRevObl" pitchFamily="66" charset="-52"/>
              </a:rPr>
              <a:t>Дания</a:t>
            </a:r>
          </a:p>
          <a:p>
            <a:pPr marL="342900" indent="-342900">
              <a:buFont typeface="+mj-lt"/>
              <a:buAutoNum type="arabicPeriod" startAt="44"/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DomInoRevObl" pitchFamily="66" charset="-52"/>
              </a:rPr>
              <a:t>Великобритания</a:t>
            </a:r>
          </a:p>
          <a:p>
            <a:pPr marL="342900" indent="-342900">
              <a:buFont typeface="+mj-lt"/>
              <a:buAutoNum type="arabicPeriod" startAt="44"/>
            </a:pP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DomInoRevObl" pitchFamily="66" charset="-52"/>
              </a:rPr>
              <a:t>Ирландия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DomInoRevObl" pitchFamily="66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5" y="3715664"/>
            <a:ext cx="1296511" cy="10807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60" y="2283718"/>
            <a:ext cx="1080120" cy="121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4" y="1123596"/>
            <a:ext cx="1008112" cy="1008112"/>
          </a:xfrm>
          <a:prstGeom prst="rect">
            <a:avLst/>
          </a:prstGeom>
        </p:spPr>
      </p:pic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4272444903"/>
              </p:ext>
            </p:extLst>
          </p:nvPr>
        </p:nvGraphicFramePr>
        <p:xfrm>
          <a:off x="4365476" y="1071008"/>
          <a:ext cx="4409211" cy="1911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53951339"/>
              </p:ext>
            </p:extLst>
          </p:nvPr>
        </p:nvGraphicFramePr>
        <p:xfrm>
          <a:off x="4499993" y="3038870"/>
          <a:ext cx="4494378" cy="1937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821802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1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1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000"/>
                                        <p:tgtEl>
                                          <p:spTgt spid="18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18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uiExpand="1" build="p"/>
      <p:bldGraphic spid="17" grpId="0" uiExpand="1">
        <p:bldSub>
          <a:bldChart bld="category"/>
        </p:bldSub>
      </p:bldGraphic>
      <p:bldGraphic spid="18" grpId="0" uiExpand="1">
        <p:bldSub>
          <a:bldChart bld="category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971600" y="411510"/>
            <a:ext cx="7200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Механизм защиты прав человека в РФ</a:t>
            </a:r>
            <a:endParaRPr lang="ru-RU" sz="26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030263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Наиболее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дейст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-венным способом считается судебная защита прав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Выноска 2 9"/>
          <p:cNvSpPr/>
          <p:nvPr/>
        </p:nvSpPr>
        <p:spPr>
          <a:xfrm>
            <a:off x="3121516" y="1081545"/>
            <a:ext cx="5544616" cy="1058157"/>
          </a:xfrm>
          <a:prstGeom prst="borderCallout2">
            <a:avLst>
              <a:gd name="adj1" fmla="val 18750"/>
              <a:gd name="adj2" fmla="val -1414"/>
              <a:gd name="adj3" fmla="val 18750"/>
              <a:gd name="adj4" fmla="val -5678"/>
              <a:gd name="adj5" fmla="val 163525"/>
              <a:gd name="adj6" fmla="val -17533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entury Gothic" pitchFamily="34" charset="0"/>
              </a:rPr>
              <a:t>Статья 46</a:t>
            </a:r>
          </a:p>
          <a:p>
            <a:pPr marL="434975" indent="-342900">
              <a:buFont typeface="+mj-lt"/>
              <a:buAutoNum type="arabicPeriod" startAt="2"/>
            </a:pPr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Каждый вправе защищать свои права и </a:t>
            </a:r>
            <a:endParaRPr lang="ru-RU" sz="16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marL="92075"/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свободы </a:t>
            </a:r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всеми способами, не запрещенными </a:t>
            </a:r>
            <a:endParaRPr lang="ru-RU" sz="16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marL="92075"/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законом</a:t>
            </a:r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48" y="2246866"/>
            <a:ext cx="1872207" cy="2541900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5580112" y="2572896"/>
            <a:ext cx="3160446" cy="1705568"/>
            <a:chOff x="5580112" y="2572896"/>
            <a:chExt cx="3160446" cy="1705568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5580112" y="2572896"/>
              <a:ext cx="3086021" cy="1705568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127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4097" r="981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04"/>
            <a:stretch/>
          </p:blipFill>
          <p:spPr>
            <a:xfrm>
              <a:off x="5599253" y="2686246"/>
              <a:ext cx="3141305" cy="1560582"/>
            </a:xfrm>
            <a:prstGeom prst="rect">
              <a:avLst/>
            </a:prstGeom>
          </p:spPr>
        </p:pic>
      </p:grpSp>
      <p:grpSp>
        <p:nvGrpSpPr>
          <p:cNvPr id="11" name="Группа 10"/>
          <p:cNvGrpSpPr/>
          <p:nvPr/>
        </p:nvGrpSpPr>
        <p:grpSpPr>
          <a:xfrm>
            <a:off x="3121515" y="2572896"/>
            <a:ext cx="2458597" cy="1705568"/>
            <a:chOff x="3121515" y="2572896"/>
            <a:chExt cx="2458597" cy="1705568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121515" y="2572896"/>
              <a:ext cx="2458597" cy="1705568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127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515" y="2670830"/>
              <a:ext cx="2458597" cy="15513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4332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uiExpand="1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85" y="1127074"/>
            <a:ext cx="1612427" cy="37367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3668" y="356107"/>
            <a:ext cx="59766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600" b="1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Защита прав и свобод человека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40695"/>
            <a:ext cx="1368152" cy="18575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0095" y="951864"/>
            <a:ext cx="1621152" cy="198025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TextBox 9"/>
          <p:cNvSpPr txBox="1"/>
          <p:nvPr/>
        </p:nvSpPr>
        <p:spPr>
          <a:xfrm rot="841872">
            <a:off x="1541959" y="2819505"/>
            <a:ext cx="2392902" cy="113791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algn="ctr"/>
            <a:r>
              <a:rPr lang="ru-RU" b="1" dirty="0" smtClean="0">
                <a:latin typeface="a_AlternaSw" pitchFamily="34" charset="-52"/>
                <a:cs typeface="Arial" pitchFamily="34" charset="0"/>
              </a:rPr>
              <a:t>ПРИЗНАЁТ ПРАВА </a:t>
            </a:r>
          </a:p>
          <a:p>
            <a:pPr algn="ctr"/>
            <a:r>
              <a:rPr lang="ru-RU" b="1" dirty="0" smtClean="0">
                <a:latin typeface="a_AlternaSw" pitchFamily="34" charset="-52"/>
                <a:cs typeface="Arial" pitchFamily="34" charset="0"/>
              </a:rPr>
              <a:t>И СВОБОДЫ НЕОТЧУЖДАЕМЫМИ</a:t>
            </a:r>
            <a:endParaRPr lang="ru-RU" b="1" dirty="0">
              <a:latin typeface="a_AlternaSw" pitchFamily="34" charset="-52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0595825">
            <a:off x="5204256" y="2772172"/>
            <a:ext cx="2392902" cy="1137914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pPr algn="ctr"/>
            <a:r>
              <a:rPr lang="ru-RU" b="1" dirty="0" smtClean="0">
                <a:latin typeface="a_AlternaSw" pitchFamily="34" charset="-52"/>
                <a:cs typeface="Arial" pitchFamily="34" charset="0"/>
              </a:rPr>
              <a:t>ЯВЛЯЕТСЯ </a:t>
            </a:r>
          </a:p>
          <a:p>
            <a:pPr algn="ctr"/>
            <a:r>
              <a:rPr lang="ru-RU" b="1" dirty="0" smtClean="0">
                <a:latin typeface="a_AlternaSw" pitchFamily="34" charset="-52"/>
                <a:cs typeface="Arial" pitchFamily="34" charset="0"/>
              </a:rPr>
              <a:t>ГАРАНТОМ</a:t>
            </a:r>
          </a:p>
          <a:p>
            <a:pPr algn="ctr"/>
            <a:r>
              <a:rPr lang="ru-RU" b="1" dirty="0" smtClean="0">
                <a:latin typeface="a_AlternaSw" pitchFamily="34" charset="-52"/>
                <a:cs typeface="Arial" pitchFamily="34" charset="0"/>
              </a:rPr>
              <a:t>КОНСТИТУЦИИ</a:t>
            </a:r>
            <a:endParaRPr lang="ru-RU" b="1" dirty="0">
              <a:latin typeface="a_AlternaSw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75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85" y="1127074"/>
            <a:ext cx="1612427" cy="37367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3668" y="356107"/>
            <a:ext cx="59766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600" b="1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Защита прав и свобод человека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683568" y="1037524"/>
            <a:ext cx="1440160" cy="1483628"/>
            <a:chOff x="683568" y="1037524"/>
            <a:chExt cx="1526468" cy="1616018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683568" y="1037524"/>
              <a:ext cx="1526468" cy="1616018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127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1082299"/>
              <a:ext cx="1526468" cy="1526468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 rot="841872">
            <a:off x="1541959" y="2888923"/>
            <a:ext cx="2392902" cy="113791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algn="ctr"/>
            <a:r>
              <a:rPr lang="ru-RU" b="1" dirty="0" smtClean="0">
                <a:latin typeface="a_AlternaSw" pitchFamily="34" charset="-52"/>
                <a:cs typeface="Arial" pitchFamily="34" charset="0"/>
              </a:rPr>
              <a:t>ОСУЩЕСТВЛЯЕТ </a:t>
            </a:r>
          </a:p>
          <a:p>
            <a:pPr algn="ctr"/>
            <a:r>
              <a:rPr lang="ru-RU" b="1" dirty="0" smtClean="0">
                <a:latin typeface="a_AlternaSw" pitchFamily="34" charset="-52"/>
                <a:cs typeface="Arial" pitchFamily="34" charset="0"/>
              </a:rPr>
              <a:t>НАДЗОР ЗА СОБЛЮДЕНИЕМ </a:t>
            </a:r>
          </a:p>
          <a:p>
            <a:pPr algn="ctr"/>
            <a:r>
              <a:rPr lang="ru-RU" b="1" dirty="0" smtClean="0">
                <a:latin typeface="a_AlternaSw" pitchFamily="34" charset="-52"/>
                <a:cs typeface="Arial" pitchFamily="34" charset="0"/>
              </a:rPr>
              <a:t>ПРАВ ГРАЖДАН</a:t>
            </a:r>
            <a:endParaRPr lang="ru-RU" b="1" dirty="0">
              <a:latin typeface="a_AlternaSw" pitchFamily="34" charset="-52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0595825">
            <a:off x="5204256" y="2841590"/>
            <a:ext cx="2392902" cy="1137914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pPr algn="ctr"/>
            <a:r>
              <a:rPr lang="ru-RU" b="1" dirty="0" smtClean="0">
                <a:latin typeface="a_AlternaSw" pitchFamily="34" charset="-52"/>
                <a:cs typeface="Arial" pitchFamily="34" charset="0"/>
              </a:rPr>
              <a:t>Рассматривает </a:t>
            </a:r>
          </a:p>
          <a:p>
            <a:pPr algn="ctr"/>
            <a:r>
              <a:rPr lang="ru-RU" b="1" dirty="0" smtClean="0">
                <a:latin typeface="a_AlternaSw" pitchFamily="34" charset="-52"/>
                <a:cs typeface="Arial" pitchFamily="34" charset="0"/>
              </a:rPr>
              <a:t>жалобы людей на действия госорганов</a:t>
            </a:r>
            <a:endParaRPr lang="ru-RU" b="1" dirty="0">
              <a:latin typeface="a_AlternaSw" pitchFamily="34" charset="-52"/>
              <a:cs typeface="Arial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948264" y="1037524"/>
            <a:ext cx="1526468" cy="1578294"/>
            <a:chOff x="683568" y="1037524"/>
            <a:chExt cx="1526468" cy="161601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83568" y="1037524"/>
              <a:ext cx="1526468" cy="1616018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127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049" y="1082299"/>
              <a:ext cx="1077506" cy="1526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78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85" y="1127074"/>
            <a:ext cx="1612427" cy="37367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3668" y="356107"/>
            <a:ext cx="59766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600" b="1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Защита прав и свобод человека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683568" y="1037524"/>
            <a:ext cx="1440160" cy="1483628"/>
            <a:chOff x="683568" y="1037524"/>
            <a:chExt cx="1526468" cy="1616018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683568" y="1037524"/>
              <a:ext cx="1526468" cy="1616018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127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278" y="1082299"/>
              <a:ext cx="993048" cy="1526468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 rot="841872">
            <a:off x="1541959" y="2888923"/>
            <a:ext cx="2392902" cy="113791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algn="ctr"/>
            <a:r>
              <a:rPr lang="ru-RU" b="1" dirty="0" smtClean="0">
                <a:latin typeface="a_AlternaSw" pitchFamily="34" charset="-52"/>
                <a:cs typeface="Arial" pitchFamily="34" charset="0"/>
              </a:rPr>
              <a:t>ПРАВО ОБРАЩАТЬСЯ </a:t>
            </a:r>
          </a:p>
          <a:p>
            <a:pPr algn="ctr"/>
            <a:r>
              <a:rPr lang="ru-RU" b="1" dirty="0" smtClean="0">
                <a:latin typeface="a_AlternaSw" pitchFamily="34" charset="-52"/>
                <a:cs typeface="Arial" pitchFamily="34" charset="0"/>
              </a:rPr>
              <a:t>В СУД, В ТОМ ЧИСЛЕ </a:t>
            </a:r>
          </a:p>
          <a:p>
            <a:pPr algn="ctr"/>
            <a:r>
              <a:rPr lang="ru-RU" b="1" dirty="0" smtClean="0">
                <a:latin typeface="a_AlternaSw" pitchFamily="34" charset="-52"/>
                <a:cs typeface="Arial" pitchFamily="34" charset="0"/>
              </a:rPr>
              <a:t>И МЕЖДУРАРОДНЫЙ</a:t>
            </a:r>
            <a:endParaRPr lang="ru-RU" b="1" dirty="0">
              <a:latin typeface="a_AlternaSw" pitchFamily="34" charset="-52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0595825">
            <a:off x="5199893" y="2811933"/>
            <a:ext cx="2598877" cy="1137914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pPr algn="ctr"/>
            <a:r>
              <a:rPr lang="ru-RU" b="1" dirty="0" smtClean="0">
                <a:latin typeface="a_AlternaSw" pitchFamily="34" charset="-52"/>
                <a:cs typeface="Arial" pitchFamily="34" charset="0"/>
              </a:rPr>
              <a:t>САМОСТОЯТЕЛЬНАЯ ЗАЩИТА ПРАВ И СВОБОД ЗАКОННЫМИ СПОСОБАМИ</a:t>
            </a:r>
            <a:endParaRPr lang="ru-RU" b="1" dirty="0">
              <a:latin typeface="a_AlternaSw" pitchFamily="34" charset="-52"/>
              <a:cs typeface="Arial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822282" y="1037524"/>
            <a:ext cx="1652450" cy="1578294"/>
            <a:chOff x="557586" y="1037524"/>
            <a:chExt cx="1652450" cy="161601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557586" y="1037524"/>
              <a:ext cx="1652450" cy="1616018"/>
            </a:xfrm>
            <a:prstGeom prst="rect">
              <a:avLst/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127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309"/>
            <a:stretch/>
          </p:blipFill>
          <p:spPr>
            <a:xfrm>
              <a:off x="578114" y="1127917"/>
              <a:ext cx="1562408" cy="1435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06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611560" y="339502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Какие права человека, по Вашему мнению, наиболее важны?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4627101"/>
            <a:ext cx="5472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2060"/>
                </a:solidFill>
              </a:rPr>
              <a:t>Аналитический центр «Левада-центр», ноябрь 2014 г.</a:t>
            </a:r>
            <a:endParaRPr lang="ru-RU" sz="16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29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832810259"/>
              </p:ext>
            </p:extLst>
          </p:nvPr>
        </p:nvGraphicFramePr>
        <p:xfrm>
          <a:off x="251520" y="1059582"/>
          <a:ext cx="9073008" cy="3736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1520" y="339502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Кто, по Вашему мнению, в наибольшей степени защищает права человека в нашей стране?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932830"/>
            <a:ext cx="2160240" cy="584775"/>
          </a:xfrm>
          <a:prstGeom prst="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</a:rPr>
              <a:t>Фонд Общественное мнение, март 2013 г.</a:t>
            </a:r>
            <a:endParaRPr lang="ru-RU" sz="16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18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9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9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9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9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9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9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9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9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categoryEl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611560" y="339502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effectLst>
                  <a:glow rad="127000">
                    <a:schemeClr val="bg1"/>
                  </a:glow>
                </a:effectLst>
                <a:latin typeface="Arial" pitchFamily="34" charset="0"/>
                <a:cs typeface="Arial" pitchFamily="34" charset="0"/>
              </a:rPr>
              <a:t>Какие права человека, по Вашему мнению, наиболее важны?</a:t>
            </a:r>
            <a:endParaRPr lang="ru-RU" sz="2000" dirty="0">
              <a:effectLst>
                <a:glow rad="127000">
                  <a:schemeClr val="bg1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4627101"/>
            <a:ext cx="5472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Аналитический центр «Левада-центр», ноябрь 2014 г.</a:t>
            </a:r>
            <a:endParaRPr lang="ru-RU" sz="1600" i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0578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611560" y="339502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Какие права человека, по Вашему мнению, наиболее важны?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2062713"/>
              </p:ext>
            </p:extLst>
          </p:nvPr>
        </p:nvGraphicFramePr>
        <p:xfrm>
          <a:off x="251520" y="843558"/>
          <a:ext cx="5616624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83568" y="4627101"/>
            <a:ext cx="5472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2060"/>
                </a:solidFill>
              </a:rPr>
              <a:t>Аналитический центр «Левада-центр», ноябрь 2014 г.</a:t>
            </a:r>
            <a:endParaRPr lang="ru-RU" sz="1600" i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4366091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dverGothic" pitchFamily="2" charset="0"/>
              </a:rPr>
              <a:t>1</a:t>
            </a:r>
            <a:endParaRPr lang="ru-RU" sz="1600" b="1" dirty="0">
              <a:latin typeface="AdverGothic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2552" y="4365674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dverGothic" pitchFamily="2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3648" y="4365674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dverGothic" pitchFamily="2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7704" y="4366091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dverGothic" pitchFamily="2" charset="0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43808" y="4365674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dverGothic" pitchFamily="2" charset="0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11760" y="4365674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dverGothic" pitchFamily="2" charset="0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51920" y="4365674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dverGothic" pitchFamily="2" charset="0"/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47864" y="4366091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dverGothic" pitchFamily="2" charset="0"/>
              </a:rPr>
              <a:t>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55976" y="4366091"/>
            <a:ext cx="36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dverGothic" pitchFamily="2" charset="0"/>
              </a:rPr>
              <a:t>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20072" y="4365674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dverGothic" pitchFamily="2" charset="0"/>
              </a:rPr>
              <a:t>11</a:t>
            </a:r>
            <a:endParaRPr lang="ru-RU" sz="1600" b="1" dirty="0">
              <a:latin typeface="AdverGothic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5820" y="4365674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dverGothic" pitchFamily="2" charset="0"/>
              </a:rPr>
              <a:t>10</a:t>
            </a:r>
            <a:endParaRPr lang="ru-RU" sz="1600" b="1" dirty="0">
              <a:latin typeface="AdverGothic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75548" y="843557"/>
            <a:ext cx="295232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Century Gothic" pitchFamily="34" charset="0"/>
              </a:rPr>
              <a:t>Право на жизнь</a:t>
            </a:r>
          </a:p>
          <a:p>
            <a:pPr marL="228600" indent="-228600">
              <a:buFont typeface="+mj-lt"/>
              <a:buAutoNum type="arabicPeriod"/>
            </a:pPr>
            <a:endParaRPr lang="ru-RU" sz="700" dirty="0">
              <a:latin typeface="Century Gothic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dirty="0" smtClean="0">
                <a:latin typeface="Century Gothic" pitchFamily="34" charset="0"/>
              </a:rPr>
              <a:t>Право на социальную </a:t>
            </a:r>
          </a:p>
          <a:p>
            <a:pPr marL="358775"/>
            <a:r>
              <a:rPr lang="ru-RU" sz="1400" dirty="0" smtClean="0">
                <a:latin typeface="Century Gothic" pitchFamily="34" charset="0"/>
              </a:rPr>
              <a:t>поддержку</a:t>
            </a:r>
          </a:p>
          <a:p>
            <a:pPr marL="228600" indent="-228600">
              <a:buFont typeface="+mj-lt"/>
              <a:buAutoNum type="arabicPeriod"/>
            </a:pPr>
            <a:endParaRPr lang="ru-RU" sz="700" dirty="0">
              <a:latin typeface="Century Gothic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ru-RU" sz="1400" dirty="0" smtClean="0">
                <a:latin typeface="Century Gothic" pitchFamily="34" charset="0"/>
              </a:rPr>
              <a:t>Неприкосновенность </a:t>
            </a:r>
          </a:p>
          <a:p>
            <a:pPr marL="358775"/>
            <a:r>
              <a:rPr lang="ru-RU" sz="1400" dirty="0" smtClean="0">
                <a:latin typeface="Century Gothic" pitchFamily="34" charset="0"/>
              </a:rPr>
              <a:t>личной жизни</a:t>
            </a:r>
          </a:p>
          <a:p>
            <a:pPr marL="228600" indent="-228600">
              <a:buFont typeface="+mj-lt"/>
              <a:buAutoNum type="arabicPeriod"/>
            </a:pPr>
            <a:endParaRPr lang="ru-RU" sz="700" dirty="0">
              <a:latin typeface="Century Gothic" pitchFamily="34" charset="0"/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ru-RU" sz="1400" dirty="0" smtClean="0">
                <a:latin typeface="Century Gothic" pitchFamily="34" charset="0"/>
              </a:rPr>
              <a:t>Справедливая оплата за </a:t>
            </a:r>
          </a:p>
          <a:p>
            <a:pPr marL="358775"/>
            <a:r>
              <a:rPr lang="ru-RU" sz="1400" dirty="0" smtClean="0">
                <a:latin typeface="Century Gothic" pitchFamily="34" charset="0"/>
              </a:rPr>
              <a:t>труд</a:t>
            </a:r>
          </a:p>
          <a:p>
            <a:pPr marL="228600" indent="-228600">
              <a:buFont typeface="+mj-lt"/>
              <a:buAutoNum type="arabicPeriod"/>
            </a:pPr>
            <a:endParaRPr lang="ru-RU" sz="700" dirty="0" smtClean="0">
              <a:latin typeface="Century Gothic" pitchFamily="34" charset="0"/>
            </a:endParaRPr>
          </a:p>
          <a:p>
            <a:pPr marL="342900" indent="-342900">
              <a:buFont typeface="+mj-lt"/>
              <a:buAutoNum type="arabicPeriod" startAt="5"/>
            </a:pPr>
            <a:r>
              <a:rPr lang="ru-RU" sz="1400" dirty="0" smtClean="0">
                <a:latin typeface="Century Gothic" pitchFamily="34" charset="0"/>
              </a:rPr>
              <a:t>Право собственности</a:t>
            </a:r>
          </a:p>
          <a:p>
            <a:pPr marL="228600" indent="-228600">
              <a:buFont typeface="+mj-lt"/>
              <a:buAutoNum type="arabicPeriod" startAt="5"/>
            </a:pPr>
            <a:endParaRPr lang="ru-RU" sz="700" dirty="0">
              <a:latin typeface="Century Gothic" pitchFamily="34" charset="0"/>
            </a:endParaRPr>
          </a:p>
          <a:p>
            <a:pPr marL="342900" indent="-342900">
              <a:buFont typeface="+mj-lt"/>
              <a:buAutoNum type="arabicPeriod" startAt="5"/>
            </a:pPr>
            <a:r>
              <a:rPr lang="ru-RU" sz="1400" dirty="0" smtClean="0">
                <a:latin typeface="Century Gothic" pitchFamily="34" charset="0"/>
              </a:rPr>
              <a:t>Свобода слова</a:t>
            </a:r>
          </a:p>
          <a:p>
            <a:pPr marL="228600" indent="-228600">
              <a:buFont typeface="+mj-lt"/>
              <a:buAutoNum type="arabicPeriod" startAt="5"/>
            </a:pPr>
            <a:endParaRPr lang="ru-RU" sz="700" dirty="0">
              <a:latin typeface="Century Gothic" pitchFamily="34" charset="0"/>
            </a:endParaRPr>
          </a:p>
          <a:p>
            <a:pPr marL="342900" indent="-342900">
              <a:buFont typeface="+mj-lt"/>
              <a:buAutoNum type="arabicPeriod" startAt="5"/>
            </a:pPr>
            <a:r>
              <a:rPr lang="ru-RU" sz="1400" dirty="0" smtClean="0">
                <a:latin typeface="Century Gothic" pitchFamily="34" charset="0"/>
              </a:rPr>
              <a:t>Гарантированный </a:t>
            </a:r>
          </a:p>
          <a:p>
            <a:pPr marL="358775"/>
            <a:r>
              <a:rPr lang="ru-RU" sz="1400" dirty="0" smtClean="0">
                <a:latin typeface="Century Gothic" pitchFamily="34" charset="0"/>
              </a:rPr>
              <a:t>государством </a:t>
            </a:r>
          </a:p>
          <a:p>
            <a:pPr marL="358775"/>
            <a:r>
              <a:rPr lang="ru-RU" sz="1400" dirty="0" smtClean="0">
                <a:latin typeface="Century Gothic" pitchFamily="34" charset="0"/>
              </a:rPr>
              <a:t>«прожиточный минимум»</a:t>
            </a:r>
          </a:p>
          <a:p>
            <a:pPr marL="228600" indent="-228600">
              <a:buFont typeface="+mj-lt"/>
              <a:buAutoNum type="arabicPeriod"/>
            </a:pPr>
            <a:endParaRPr lang="ru-RU" sz="700" dirty="0">
              <a:latin typeface="Century Gothic" pitchFamily="34" charset="0"/>
            </a:endParaRPr>
          </a:p>
          <a:p>
            <a:pPr marL="342900" indent="-342900">
              <a:buFont typeface="+mj-lt"/>
              <a:buAutoNum type="arabicPeriod" startAt="10"/>
            </a:pPr>
            <a:r>
              <a:rPr lang="ru-RU" sz="1400" dirty="0" smtClean="0">
                <a:latin typeface="Century Gothic" pitchFamily="34" charset="0"/>
              </a:rPr>
              <a:t>Право избирать </a:t>
            </a:r>
          </a:p>
          <a:p>
            <a:pPr marL="358775"/>
            <a:r>
              <a:rPr lang="ru-RU" sz="1400" dirty="0" smtClean="0">
                <a:latin typeface="Century Gothic" pitchFamily="34" charset="0"/>
              </a:rPr>
              <a:t>представителей в органы </a:t>
            </a:r>
          </a:p>
          <a:p>
            <a:pPr marL="358775"/>
            <a:r>
              <a:rPr lang="ru-RU" sz="1400" dirty="0" smtClean="0">
                <a:latin typeface="Century Gothic" pitchFamily="34" charset="0"/>
              </a:rPr>
              <a:t>власти</a:t>
            </a:r>
            <a:endParaRPr lang="ru-RU" sz="14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551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8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8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00"/>
                            </p:stCondLst>
                            <p:childTnLst>
                              <p:par>
                                <p:cTn id="1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8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000"/>
                            </p:stCondLst>
                            <p:childTnLst>
                              <p:par>
                                <p:cTn id="1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5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0"/>
                            </p:stCondLst>
                            <p:childTnLst>
                              <p:par>
                                <p:cTn id="1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8">
                                            <p:graphicEl>
                                              <a:chart seriesIdx="0" categoryIdx="9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000"/>
                            </p:stCondLst>
                            <p:childTnLst>
                              <p:par>
                                <p:cTn id="1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1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8">
                                            <p:graphicEl>
                                              <a:chart seriesIdx="0" categoryIdx="1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3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31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3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categoryEl"/>
        </p:bldSub>
      </p:bldGraphic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31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51520" y="339502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Что сейчас важнее для России: порядок в государстве или соблюдение прав человека?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4211603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</a:rPr>
              <a:t>Аналитический центр </a:t>
            </a:r>
          </a:p>
          <a:p>
            <a:pPr algn="ctr"/>
            <a:r>
              <a:rPr lang="ru-RU" sz="1600" i="1" dirty="0" smtClean="0">
                <a:solidFill>
                  <a:srgbClr val="002060"/>
                </a:solidFill>
              </a:rPr>
              <a:t>«Левада-центр», ноябрь 2014 г.</a:t>
            </a:r>
            <a:endParaRPr lang="ru-RU" sz="1600" i="1" dirty="0">
              <a:solidFill>
                <a:srgbClr val="002060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537146476"/>
              </p:ext>
            </p:extLst>
          </p:nvPr>
        </p:nvGraphicFramePr>
        <p:xfrm>
          <a:off x="251148" y="1419622"/>
          <a:ext cx="4320480" cy="2944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880162008"/>
              </p:ext>
            </p:extLst>
          </p:nvPr>
        </p:nvGraphicFramePr>
        <p:xfrm>
          <a:off x="4745898" y="1419622"/>
          <a:ext cx="4248472" cy="3024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4669718" y="339502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Как Вы считаете, в целом права человека в сегодняшней России соблюдаются или нет?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81786" y="4211602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002060"/>
                </a:solidFill>
              </a:rPr>
              <a:t>Фонд Общественное мнение, март 2013 г.</a:t>
            </a:r>
            <a:endParaRPr lang="ru-RU" sz="16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28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5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5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15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5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Graphic spid="6" grpId="0" uiExpand="1">
        <p:bldSub>
          <a:bldChart bld="category"/>
        </p:bldSub>
      </p:bldGraphic>
      <p:bldGraphic spid="7" grpId="0" uiExpand="1">
        <p:bldSub>
          <a:bldChart bld="category"/>
        </p:bldSub>
      </p:bldGraphic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971600" y="411510"/>
            <a:ext cx="7200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Механизм защиты прав человека в РФ</a:t>
            </a:r>
            <a:endParaRPr lang="ru-RU" sz="26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1030263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Конституционные гарантии соблюдения прав человека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Выноска 2 9"/>
          <p:cNvSpPr/>
          <p:nvPr/>
        </p:nvSpPr>
        <p:spPr>
          <a:xfrm>
            <a:off x="3121516" y="1081546"/>
            <a:ext cx="5544616" cy="914140"/>
          </a:xfrm>
          <a:prstGeom prst="borderCallout2">
            <a:avLst>
              <a:gd name="adj1" fmla="val 18750"/>
              <a:gd name="adj2" fmla="val -1414"/>
              <a:gd name="adj3" fmla="val 18750"/>
              <a:gd name="adj4" fmla="val -5678"/>
              <a:gd name="adj5" fmla="val 199853"/>
              <a:gd name="adj6" fmla="val -19319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entury Gothic" pitchFamily="34" charset="0"/>
              </a:rPr>
              <a:t>Статья 2</a:t>
            </a:r>
          </a:p>
          <a:p>
            <a:pPr marL="92075"/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Признание, соблюдение и защита прав человека – </a:t>
            </a:r>
          </a:p>
          <a:p>
            <a:pPr marL="92075"/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обязанность государства.</a:t>
            </a:r>
            <a:endParaRPr lang="ru-RU" sz="16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11" name="Выноска 2 10"/>
          <p:cNvSpPr/>
          <p:nvPr/>
        </p:nvSpPr>
        <p:spPr>
          <a:xfrm>
            <a:off x="3121516" y="1995686"/>
            <a:ext cx="5544616" cy="1100845"/>
          </a:xfrm>
          <a:prstGeom prst="borderCallout2">
            <a:avLst>
              <a:gd name="adj1" fmla="val 18128"/>
              <a:gd name="adj2" fmla="val -1414"/>
              <a:gd name="adj3" fmla="val 18128"/>
              <a:gd name="adj4" fmla="val -6085"/>
              <a:gd name="adj5" fmla="val 83826"/>
              <a:gd name="adj6" fmla="val -18871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entury Gothic" pitchFamily="34" charset="0"/>
              </a:rPr>
              <a:t>Статья 80</a:t>
            </a:r>
          </a:p>
          <a:p>
            <a:pPr marL="434975" indent="-342900">
              <a:buFont typeface="+mj-lt"/>
              <a:buAutoNum type="arabicPeriod" startAt="2"/>
            </a:pPr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Президент Российской Федерации является </a:t>
            </a:r>
            <a:endParaRPr lang="ru-RU" sz="16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marL="92075"/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гарантом </a:t>
            </a:r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Конституции Российской Федерации, </a:t>
            </a:r>
            <a:endParaRPr lang="ru-RU" sz="16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marL="92075"/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прав </a:t>
            </a:r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и свобод человека и гражданина.</a:t>
            </a:r>
          </a:p>
        </p:txBody>
      </p:sp>
      <p:sp>
        <p:nvSpPr>
          <p:cNvPr id="13" name="Выноска 2 12"/>
          <p:cNvSpPr/>
          <p:nvPr/>
        </p:nvSpPr>
        <p:spPr>
          <a:xfrm>
            <a:off x="3121516" y="3939902"/>
            <a:ext cx="5544616" cy="825380"/>
          </a:xfrm>
          <a:prstGeom prst="borderCallout2">
            <a:avLst>
              <a:gd name="adj1" fmla="val 66777"/>
              <a:gd name="adj2" fmla="val -1957"/>
              <a:gd name="adj3" fmla="val 65963"/>
              <a:gd name="adj4" fmla="val -6492"/>
              <a:gd name="adj5" fmla="val -71467"/>
              <a:gd name="adj6" fmla="val -17770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entury Gothic" pitchFamily="34" charset="0"/>
              </a:rPr>
              <a:t>Статья 18</a:t>
            </a:r>
          </a:p>
          <a:p>
            <a:pPr marL="92075"/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Права и свободы человека и гражданина являются </a:t>
            </a:r>
            <a:endParaRPr lang="ru-RU" sz="16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marL="92075"/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непосредственно </a:t>
            </a:r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действующими.</a:t>
            </a:r>
          </a:p>
        </p:txBody>
      </p:sp>
      <p:sp>
        <p:nvSpPr>
          <p:cNvPr id="14" name="Выноска 2 13"/>
          <p:cNvSpPr/>
          <p:nvPr/>
        </p:nvSpPr>
        <p:spPr>
          <a:xfrm>
            <a:off x="3121516" y="3096531"/>
            <a:ext cx="5544616" cy="843371"/>
          </a:xfrm>
          <a:prstGeom prst="borderCallout2">
            <a:avLst>
              <a:gd name="adj1" fmla="val 66777"/>
              <a:gd name="adj2" fmla="val -1957"/>
              <a:gd name="adj3" fmla="val 65963"/>
              <a:gd name="adj4" fmla="val -6492"/>
              <a:gd name="adj5" fmla="val -20657"/>
              <a:gd name="adj6" fmla="val -18457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entury Gothic" pitchFamily="34" charset="0"/>
              </a:rPr>
              <a:t>Статья 17</a:t>
            </a:r>
          </a:p>
          <a:p>
            <a:pPr marL="434975" indent="-342900">
              <a:buFont typeface="+mj-lt"/>
              <a:buAutoNum type="arabicPeriod" startAt="2"/>
            </a:pPr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Основные права и свободы человека </a:t>
            </a:r>
            <a:r>
              <a:rPr lang="ru-RU" sz="1600" dirty="0" err="1" smtClean="0">
                <a:solidFill>
                  <a:schemeClr val="tx1"/>
                </a:solidFill>
                <a:latin typeface="Century Gothic" pitchFamily="34" charset="0"/>
              </a:rPr>
              <a:t>неотчуж</a:t>
            </a:r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-</a:t>
            </a:r>
          </a:p>
          <a:p>
            <a:pPr marL="92075"/>
            <a:r>
              <a:rPr lang="ru-RU" sz="1600" dirty="0" err="1" smtClean="0">
                <a:solidFill>
                  <a:schemeClr val="tx1"/>
                </a:solidFill>
                <a:latin typeface="Century Gothic" pitchFamily="34" charset="0"/>
              </a:rPr>
              <a:t>даемы</a:t>
            </a:r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и принадлежат каждому от </a:t>
            </a:r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рождения.</a:t>
            </a:r>
            <a:endParaRPr lang="ru-RU" sz="16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48" y="2246866"/>
            <a:ext cx="1872207" cy="25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148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uiExpand="1" build="p" animBg="1"/>
      <p:bldP spid="11" grpId="0" uiExpand="1" build="p" animBg="1"/>
      <p:bldP spid="13" grpId="0" uiExpand="1" build="p" animBg="1"/>
      <p:bldP spid="14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1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971600" y="411510"/>
            <a:ext cx="7200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Механизм защиты прав человека в РФ</a:t>
            </a:r>
            <a:endParaRPr lang="ru-RU" sz="2600" b="1" dirty="0">
              <a:ln w="12700">
                <a:solidFill>
                  <a:schemeClr val="tx1"/>
                </a:solidFill>
              </a:ln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030263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Наиболее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дейст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-венным способом считается судебная защита прав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Выноска 2 9"/>
          <p:cNvSpPr/>
          <p:nvPr/>
        </p:nvSpPr>
        <p:spPr>
          <a:xfrm>
            <a:off x="3121516" y="1081546"/>
            <a:ext cx="5544616" cy="914140"/>
          </a:xfrm>
          <a:prstGeom prst="borderCallout2">
            <a:avLst>
              <a:gd name="adj1" fmla="val 18750"/>
              <a:gd name="adj2" fmla="val -1414"/>
              <a:gd name="adj3" fmla="val 18750"/>
              <a:gd name="adj4" fmla="val -5678"/>
              <a:gd name="adj5" fmla="val 199853"/>
              <a:gd name="adj6" fmla="val -19319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entury Gothic" pitchFamily="34" charset="0"/>
              </a:rPr>
              <a:t>Статья 46</a:t>
            </a:r>
          </a:p>
          <a:p>
            <a:pPr marL="434975" indent="-342900"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Каждому гарантируется судебная защита его </a:t>
            </a:r>
            <a:endParaRPr lang="ru-RU" sz="1600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marL="92075"/>
            <a:r>
              <a:rPr lang="ru-RU" sz="1600" dirty="0" smtClean="0">
                <a:solidFill>
                  <a:schemeClr val="tx1"/>
                </a:solidFill>
                <a:latin typeface="Century Gothic" pitchFamily="34" charset="0"/>
              </a:rPr>
              <a:t>прав </a:t>
            </a:r>
            <a:r>
              <a:rPr lang="ru-RU" sz="1600" dirty="0">
                <a:solidFill>
                  <a:schemeClr val="tx1"/>
                </a:solidFill>
                <a:latin typeface="Century Gothic" pitchFamily="34" charset="0"/>
              </a:rPr>
              <a:t>и свобод.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48" y="2246866"/>
            <a:ext cx="1872207" cy="25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48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555526"/>
            <a:ext cx="2376264" cy="3554412"/>
          </a:xfrm>
          <a:prstGeom prst="rect">
            <a:avLst/>
          </a:prstGeom>
        </p:spPr>
      </p:pic>
      <p:sp useBgFill="1">
        <p:nvSpPr>
          <p:cNvPr id="7" name="TextBox 6"/>
          <p:cNvSpPr txBox="1"/>
          <p:nvPr/>
        </p:nvSpPr>
        <p:spPr>
          <a:xfrm>
            <a:off x="3707904" y="1121478"/>
            <a:ext cx="4896544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rial" pitchFamily="34" charset="0"/>
              </a:rPr>
              <a:t>Право на получение квалифицированной юридической помощи</a:t>
            </a:r>
            <a:endParaRPr lang="ru-RU" b="1" dirty="0">
              <a:effectLst>
                <a:glow rad="127000">
                  <a:schemeClr val="bg1"/>
                </a:glow>
              </a:effectLst>
              <a:latin typeface="Century Gothic" pitchFamily="34" charset="0"/>
              <a:cs typeface="Arial" pitchFamily="34" charset="0"/>
            </a:endParaRPr>
          </a:p>
        </p:txBody>
      </p:sp>
      <p:sp useBgFill="1">
        <p:nvSpPr>
          <p:cNvPr id="8" name="TextBox 7"/>
          <p:cNvSpPr txBox="1"/>
          <p:nvPr/>
        </p:nvSpPr>
        <p:spPr>
          <a:xfrm>
            <a:off x="3703320" y="2044808"/>
            <a:ext cx="4896544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rial" pitchFamily="34" charset="0"/>
              </a:rPr>
              <a:t>Открытость (публичность) судебных заседаний</a:t>
            </a:r>
            <a:endParaRPr lang="ru-RU" b="1" dirty="0">
              <a:effectLst>
                <a:glow rad="127000">
                  <a:schemeClr val="bg1"/>
                </a:glow>
              </a:effectLst>
              <a:latin typeface="Century Gothic" pitchFamily="34" charset="0"/>
              <a:cs typeface="Arial" pitchFamily="34" charset="0"/>
            </a:endParaRPr>
          </a:p>
        </p:txBody>
      </p:sp>
      <p:sp useBgFill="1">
        <p:nvSpPr>
          <p:cNvPr id="9" name="TextBox 8"/>
          <p:cNvSpPr txBox="1"/>
          <p:nvPr/>
        </p:nvSpPr>
        <p:spPr>
          <a:xfrm>
            <a:off x="3707904" y="2691139"/>
            <a:ext cx="4896544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rial" pitchFamily="34" charset="0"/>
              </a:rPr>
              <a:t>Равенство сторон (истца и ответчика,  обвинения и защиты)</a:t>
            </a:r>
            <a:endParaRPr lang="ru-RU" b="1" dirty="0">
              <a:effectLst>
                <a:glow rad="127000">
                  <a:schemeClr val="bg1"/>
                </a:glow>
              </a:effectLst>
              <a:latin typeface="Century Gothic" pitchFamily="34" charset="0"/>
              <a:cs typeface="Arial" pitchFamily="34" charset="0"/>
            </a:endParaRPr>
          </a:p>
        </p:txBody>
      </p:sp>
      <p:sp useBgFill="1">
        <p:nvSpPr>
          <p:cNvPr id="11" name="TextBox 10"/>
          <p:cNvSpPr txBox="1"/>
          <p:nvPr/>
        </p:nvSpPr>
        <p:spPr>
          <a:xfrm>
            <a:off x="3707904" y="3337470"/>
            <a:ext cx="4896544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rial" pitchFamily="34" charset="0"/>
              </a:rPr>
              <a:t>Презумпция невиновности</a:t>
            </a:r>
            <a:endParaRPr lang="ru-RU" b="1" dirty="0">
              <a:effectLst>
                <a:glow rad="127000">
                  <a:schemeClr val="bg1"/>
                </a:glow>
              </a:effectLst>
              <a:latin typeface="Century Gothic" pitchFamily="34" charset="0"/>
              <a:cs typeface="Arial" pitchFamily="34" charset="0"/>
            </a:endParaRPr>
          </a:p>
        </p:txBody>
      </p:sp>
      <p:sp useBgFill="1">
        <p:nvSpPr>
          <p:cNvPr id="12" name="TextBox 11"/>
          <p:cNvSpPr txBox="1"/>
          <p:nvPr/>
        </p:nvSpPr>
        <p:spPr>
          <a:xfrm>
            <a:off x="3703320" y="3706802"/>
            <a:ext cx="4896544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glow rad="127000">
                    <a:schemeClr val="bg1"/>
                  </a:glow>
                </a:effectLst>
                <a:latin typeface="Century Gothic" pitchFamily="34" charset="0"/>
                <a:cs typeface="Arial" pitchFamily="34" charset="0"/>
              </a:rPr>
              <a:t>Право на суд присяжных</a:t>
            </a:r>
            <a:endParaRPr lang="ru-RU" b="1" dirty="0">
              <a:effectLst>
                <a:glow rad="127000">
                  <a:schemeClr val="bg1"/>
                </a:glow>
              </a:effectLst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1989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Презентац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1194</TotalTime>
  <Words>877</Words>
  <Application>Microsoft Office PowerPoint</Application>
  <PresentationFormat>Экран (16:9)</PresentationFormat>
  <Paragraphs>213</Paragraphs>
  <Slides>30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Презентация</vt:lpstr>
      <vt:lpstr>Механизм реализации и защиты прав человека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CompEdu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Демократия</dc:title>
  <dc:creator>User</dc:creator>
  <cp:lastModifiedBy>User</cp:lastModifiedBy>
  <cp:revision>84</cp:revision>
  <dcterms:created xsi:type="dcterms:W3CDTF">2014-12-01T13:43:52Z</dcterms:created>
  <dcterms:modified xsi:type="dcterms:W3CDTF">2015-02-28T16:33:26Z</dcterms:modified>
</cp:coreProperties>
</file>