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1" r:id="rId5"/>
    <p:sldId id="266" r:id="rId6"/>
    <p:sldId id="267" r:id="rId7"/>
    <p:sldId id="268" r:id="rId8"/>
    <p:sldId id="269" r:id="rId9"/>
    <p:sldId id="271" r:id="rId10"/>
    <p:sldId id="270" r:id="rId11"/>
    <p:sldId id="265" r:id="rId12"/>
    <p:sldId id="272" r:id="rId13"/>
    <p:sldId id="274" r:id="rId14"/>
    <p:sldId id="260" r:id="rId15"/>
    <p:sldId id="273" r:id="rId16"/>
    <p:sldId id="264" r:id="rId17"/>
    <p:sldId id="280" r:id="rId18"/>
    <p:sldId id="277" r:id="rId19"/>
    <p:sldId id="281" r:id="rId20"/>
    <p:sldId id="284" r:id="rId21"/>
    <p:sldId id="283" r:id="rId22"/>
    <p:sldId id="275" r:id="rId23"/>
    <p:sldId id="286" r:id="rId24"/>
    <p:sldId id="262" r:id="rId25"/>
    <p:sldId id="285" r:id="rId26"/>
    <p:sldId id="287" r:id="rId27"/>
    <p:sldId id="288" r:id="rId28"/>
    <p:sldId id="289" r:id="rId29"/>
    <p:sldId id="290" r:id="rId30"/>
    <p:sldId id="291" r:id="rId31"/>
    <p:sldId id="282" r:id="rId32"/>
    <p:sldId id="292" r:id="rId33"/>
    <p:sldId id="296" r:id="rId34"/>
    <p:sldId id="295" r:id="rId35"/>
    <p:sldId id="297" r:id="rId36"/>
    <p:sldId id="294" r:id="rId37"/>
    <p:sldId id="298" r:id="rId38"/>
    <p:sldId id="299" r:id="rId3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F0"/>
    <a:srgbClr val="FF0000"/>
    <a:srgbClr val="0000EA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6" autoAdjust="0"/>
    <p:restoredTop sz="99759" autoAdjust="0"/>
  </p:normalViewPr>
  <p:slideViewPr>
    <p:cSldViewPr showGuides="1">
      <p:cViewPr>
        <p:scale>
          <a:sx n="100" d="100"/>
          <a:sy n="100" d="100"/>
        </p:scale>
        <p:origin x="-797" y="-293"/>
      </p:cViewPr>
      <p:guideLst>
        <p:guide orient="horz" pos="103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945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850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9201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516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093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546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3953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3001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016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3016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050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6EC84-8D0D-4A49-942E-D6B4BC88870F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8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9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.pn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.jpe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4" Type="http://schemas.openxmlformats.org/officeDocument/2006/relationships/image" Target="../media/image2.png"/><Relationship Id="rId9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image" Target="../media/image5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3923910" y="1276735"/>
            <a:ext cx="5112528" cy="2383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600" b="1" dirty="0">
              <a:solidFill>
                <a:srgbClr val="00153E"/>
              </a:solidFill>
              <a:latin typeface="Arial" pitchFamily="34" charset="0"/>
              <a:ea typeface="Roboto Slab" pitchFamily="2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93558" y="339502"/>
            <a:ext cx="7956884" cy="11521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Правовой статус гражданина РФ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06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66" y="656388"/>
            <a:ext cx="1915362" cy="383072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129" y="733234"/>
            <a:ext cx="1915367" cy="3830734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907704" y="411510"/>
            <a:ext cx="2304256" cy="1008112"/>
          </a:xfrm>
          <a:prstGeom prst="wedgeRoundRectCallout">
            <a:avLst>
              <a:gd name="adj1" fmla="val -62019"/>
              <a:gd name="adj2" fmla="val 4965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/>
              <a:t>Я – гражданин РФ.</a:t>
            </a:r>
          </a:p>
          <a:p>
            <a:r>
              <a:rPr lang="ru-RU" i="1" dirty="0" smtClean="0"/>
              <a:t>Я обладаю всеми правами.</a:t>
            </a:r>
            <a:endParaRPr lang="ru-RU" i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932040" y="411510"/>
            <a:ext cx="2406094" cy="1008112"/>
          </a:xfrm>
          <a:prstGeom prst="wedgeRoundRectCallout">
            <a:avLst>
              <a:gd name="adj1" fmla="val 58025"/>
              <a:gd name="adj2" fmla="val 5035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/>
              <a:t>Я – не гражданин РФ. </a:t>
            </a:r>
          </a:p>
          <a:p>
            <a:r>
              <a:rPr lang="ru-RU" i="1" dirty="0" smtClean="0"/>
              <a:t>У меня нет прав?</a:t>
            </a:r>
            <a:endParaRPr lang="ru-RU" i="1" dirty="0"/>
          </a:p>
        </p:txBody>
      </p:sp>
      <p:sp>
        <p:nvSpPr>
          <p:cNvPr id="12" name="Выноска 2 11"/>
          <p:cNvSpPr/>
          <p:nvPr/>
        </p:nvSpPr>
        <p:spPr>
          <a:xfrm>
            <a:off x="2140476" y="1684040"/>
            <a:ext cx="5095820" cy="1031726"/>
          </a:xfrm>
          <a:prstGeom prst="borderCallout2">
            <a:avLst>
              <a:gd name="adj1" fmla="val 110308"/>
              <a:gd name="adj2" fmla="val 49941"/>
              <a:gd name="adj3" fmla="val 120652"/>
              <a:gd name="adj4" fmla="val 34766"/>
              <a:gd name="adj5" fmla="val 161780"/>
              <a:gd name="adj6" fmla="val 36259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Статья 32</a:t>
            </a:r>
          </a:p>
          <a:p>
            <a:pPr algn="ctr"/>
            <a:endParaRPr lang="ru-RU" sz="400" b="1" dirty="0" smtClean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Граждане </a:t>
            </a:r>
            <a:r>
              <a:rPr lang="ru-RU" sz="160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Российской Федерации имеют </a:t>
            </a:r>
            <a:endParaRPr lang="ru-RU" sz="1600" dirty="0" smtClean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     право </a:t>
            </a:r>
            <a:r>
              <a:rPr lang="ru-RU" sz="160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избирать и быть избранными 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…</a:t>
            </a:r>
            <a:endParaRPr lang="ru-RU" sz="160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960" y="3076646"/>
            <a:ext cx="1272261" cy="17273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12" y="2916282"/>
            <a:ext cx="1501901" cy="1856729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548704" y="2355726"/>
            <a:ext cx="1087192" cy="0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51416" y="733234"/>
            <a:ext cx="226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Я могу быть </a:t>
            </a:r>
            <a:r>
              <a:rPr lang="ru-RU" i="1" dirty="0" err="1" smtClean="0"/>
              <a:t>собст</a:t>
            </a:r>
            <a:r>
              <a:rPr lang="ru-RU" i="1" dirty="0" smtClean="0"/>
              <a:t>-</a:t>
            </a:r>
          </a:p>
          <a:p>
            <a:r>
              <a:rPr lang="ru-RU" i="1" dirty="0" err="1" smtClean="0"/>
              <a:t>венником</a:t>
            </a:r>
            <a:r>
              <a:rPr lang="ru-RU" i="1" dirty="0" smtClean="0"/>
              <a:t> земли.</a:t>
            </a:r>
            <a:endParaRPr lang="ru-RU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974219" y="736286"/>
            <a:ext cx="240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Защита Отечества – </a:t>
            </a:r>
          </a:p>
          <a:p>
            <a:r>
              <a:rPr lang="ru-RU" i="1" dirty="0" smtClean="0"/>
              <a:t>долг гражданина!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44562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8.14815E-6 C 0.00051 -0.01791 0.00051 -0.01019 0.00051 -0.02284 " pathEditMode="relative" ptsTypes="fA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1" grpId="0" build="p"/>
      <p:bldP spid="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39552" y="350663"/>
            <a:ext cx="4719160" cy="45971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8263" y="2918351"/>
            <a:ext cx="2313988" cy="1542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154" y="627534"/>
            <a:ext cx="2165147" cy="1447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516215" y="621522"/>
            <a:ext cx="135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glow rad="127000">
                    <a:schemeClr val="bg1"/>
                  </a:glow>
                </a:effectLst>
                <a:latin typeface="a_DomInoRevObl" pitchFamily="66" charset="-52"/>
              </a:rPr>
              <a:t>Президент</a:t>
            </a:r>
            <a:endParaRPr lang="ru-RU" sz="2000" dirty="0">
              <a:effectLst>
                <a:glow rad="127000">
                  <a:schemeClr val="bg1"/>
                </a:glow>
              </a:effectLst>
              <a:latin typeface="a_DomInoRevObl" pitchFamily="66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6424" y="4077950"/>
            <a:ext cx="1148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glow rad="127000">
                    <a:schemeClr val="bg1"/>
                  </a:glow>
                </a:effectLst>
                <a:latin typeface="a_DomInoRevObl" pitchFamily="66" charset="-52"/>
              </a:rPr>
              <a:t>Госдума</a:t>
            </a:r>
            <a:endParaRPr lang="ru-RU" sz="2000" dirty="0">
              <a:effectLst>
                <a:glow rad="127000">
                  <a:schemeClr val="bg1"/>
                </a:glow>
              </a:effectLst>
              <a:latin typeface="a_DomInoRevObl" pitchFamily="66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31718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53" t="-5414" r="-1804" b="-4013"/>
          <a:stretch/>
        </p:blipFill>
        <p:spPr bwMode="auto">
          <a:xfrm>
            <a:off x="2839270" y="1471162"/>
            <a:ext cx="3460922" cy="26555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2834906" y="552232"/>
            <a:ext cx="347418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DomInoRevObl" pitchFamily="66" charset="-52"/>
              </a:rPr>
              <a:t>Акционерное общество</a:t>
            </a:r>
            <a:endParaRPr lang="ru-RU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DomInoRevObl" pitchFamily="66" charset="-52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835696" y="1492250"/>
            <a:ext cx="1590228" cy="2874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835696" y="1492250"/>
            <a:ext cx="1230188" cy="8634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835696" y="1492250"/>
            <a:ext cx="3462436" cy="13066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835696" y="1492251"/>
            <a:ext cx="2886372" cy="1437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5536" y="1199822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_DomInoRevObl" pitchFamily="66" charset="-52"/>
              </a:rPr>
              <a:t>Владельцы обыкновенных акций: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568" y="2215485"/>
            <a:ext cx="1935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_DomInoRevObl" pitchFamily="66" charset="-52"/>
                <a:cs typeface="Arial" pitchFamily="34" charset="0"/>
              </a:rPr>
              <a:t>д</a:t>
            </a:r>
            <a:r>
              <a:rPr lang="ru-RU" dirty="0" smtClean="0">
                <a:latin typeface="a_DomInoRevObl" pitchFamily="66" charset="-52"/>
                <a:cs typeface="Arial" pitchFamily="34" charset="0"/>
              </a:rPr>
              <a:t>ивиденды зависят от прибыли;</a:t>
            </a:r>
          </a:p>
          <a:p>
            <a:endParaRPr lang="ru-RU" sz="700" dirty="0">
              <a:latin typeface="a_DomInoRevObl" pitchFamily="66" charset="-52"/>
              <a:cs typeface="Arial" pitchFamily="34" charset="0"/>
            </a:endParaRPr>
          </a:p>
          <a:p>
            <a:r>
              <a:rPr lang="ru-RU" dirty="0">
                <a:latin typeface="a_DomInoRevObl" pitchFamily="66" charset="-52"/>
                <a:cs typeface="Arial" pitchFamily="34" charset="0"/>
              </a:rPr>
              <a:t>г</a:t>
            </a:r>
            <a:r>
              <a:rPr lang="ru-RU" dirty="0" smtClean="0">
                <a:latin typeface="a_DomInoRevObl" pitchFamily="66" charset="-52"/>
                <a:cs typeface="Arial" pitchFamily="34" charset="0"/>
              </a:rPr>
              <a:t>олосуют на собраниях акционеров.</a:t>
            </a:r>
            <a:endParaRPr lang="ru-RU" dirty="0">
              <a:latin typeface="a_DomInoRevObl" pitchFamily="66" charset="-52"/>
              <a:cs typeface="Arial" pitchFamily="34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395536" y="2355726"/>
            <a:ext cx="288032" cy="144016"/>
          </a:xfrm>
          <a:prstGeom prst="triangl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395536" y="3003798"/>
            <a:ext cx="288032" cy="144016"/>
          </a:xfrm>
          <a:prstGeom prst="triangl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303" y="2895688"/>
            <a:ext cx="945582" cy="15473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33470" y="1199821"/>
            <a:ext cx="1841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_DomInoRevObl" pitchFamily="66" charset="-52"/>
              </a:rPr>
              <a:t>Владелец привилегированных акций: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6372200" y="1635956"/>
            <a:ext cx="319148" cy="11629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62398" y="2241588"/>
            <a:ext cx="168606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_DomInoRevObl" pitchFamily="66" charset="-52"/>
                <a:cs typeface="Arial" pitchFamily="34" charset="0"/>
              </a:rPr>
              <a:t>д</a:t>
            </a:r>
            <a:r>
              <a:rPr lang="ru-RU" dirty="0" smtClean="0">
                <a:latin typeface="a_DomInoRevObl" pitchFamily="66" charset="-52"/>
                <a:cs typeface="Arial" pitchFamily="34" charset="0"/>
              </a:rPr>
              <a:t>оход фиксированный;</a:t>
            </a:r>
          </a:p>
          <a:p>
            <a:endParaRPr lang="ru-RU" sz="700" dirty="0">
              <a:latin typeface="a_DomInoRevObl" pitchFamily="66" charset="-52"/>
              <a:cs typeface="Arial" pitchFamily="34" charset="0"/>
            </a:endParaRPr>
          </a:p>
          <a:p>
            <a:r>
              <a:rPr lang="ru-RU" dirty="0">
                <a:latin typeface="a_DomInoRevObl" pitchFamily="66" charset="-52"/>
                <a:cs typeface="Arial" pitchFamily="34" charset="0"/>
              </a:rPr>
              <a:t>н</a:t>
            </a:r>
            <a:r>
              <a:rPr lang="ru-RU" dirty="0" smtClean="0">
                <a:latin typeface="a_DomInoRevObl" pitchFamily="66" charset="-52"/>
                <a:cs typeface="Arial" pitchFamily="34" charset="0"/>
              </a:rPr>
              <a:t>е участвует в принятии решений.</a:t>
            </a:r>
            <a:endParaRPr lang="ru-RU" dirty="0">
              <a:latin typeface="a_DomInoRevObl" pitchFamily="66" charset="-52"/>
              <a:cs typeface="Arial" pitchFamily="34" charset="0"/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6774366" y="2355726"/>
            <a:ext cx="288032" cy="144016"/>
          </a:xfrm>
          <a:prstGeom prst="triangl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5400000">
            <a:off x="6774366" y="3003798"/>
            <a:ext cx="288032" cy="144016"/>
          </a:xfrm>
          <a:prstGeom prst="triangl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9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 animBg="1"/>
      <p:bldP spid="18" grpId="0" animBg="1"/>
      <p:bldP spid="24" grpId="0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500000">
            <a:off x="4467224" y="455189"/>
            <a:ext cx="186295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DomInoRevObl" pitchFamily="66" charset="-52"/>
              </a:rPr>
              <a:t>Мы – акционеры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DomInoRevObl" pitchFamily="66" charset="-52"/>
              </a:rPr>
              <a:t>государства.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DomInoRevObl" pitchFamily="66" charset="-52"/>
            </a:endParaRPr>
          </a:p>
        </p:txBody>
      </p:sp>
      <p:sp>
        <p:nvSpPr>
          <p:cNvPr id="8" name="AutoShape 2" descr="http://dic.academic.ru/pictures/wiki/files/70/Flag-map_of_Russia-edit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://dic.academic.ru/pictures/wiki/files/70/Flag-map_of_Russia-edit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60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971601" y="1111850"/>
            <a:ext cx="776348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Граждане  пользуются всеми без исключения правами, перечислен-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ными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Конституции.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Права и свободы гражданина соответствуют общепризнанными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международным нормам и международным договорам РФ.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5" y="991190"/>
            <a:ext cx="504056" cy="4147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5" y="1707654"/>
            <a:ext cx="504056" cy="4147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496" y="411510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Основные принципы правового статуса гражданина РФ</a:t>
            </a:r>
            <a:endParaRPr lang="ru-RU" sz="2400" b="1" dirty="0">
              <a:ln w="12700"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78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74884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7784" y="1131590"/>
            <a:ext cx="6133628" cy="100811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ln>
                  <a:solidFill>
                    <a:prstClr val="white"/>
                  </a:solidFill>
                </a:ln>
                <a:solidFill>
                  <a:srgbClr val="00B050"/>
                </a:solidFill>
                <a:effectLst>
                  <a:glow rad="50800">
                    <a:prstClr val="white"/>
                  </a:glow>
                </a:effectLst>
                <a:latin typeface="a_AlternaSw" pitchFamily="34" charset="-52"/>
              </a:rPr>
              <a:t>10 декабря 1948 г. – принятие Всеобщей </a:t>
            </a:r>
          </a:p>
          <a:p>
            <a:r>
              <a:rPr lang="ru-RU" dirty="0" smtClean="0">
                <a:ln>
                  <a:solidFill>
                    <a:prstClr val="white"/>
                  </a:solidFill>
                </a:ln>
                <a:solidFill>
                  <a:srgbClr val="00B050"/>
                </a:solidFill>
                <a:effectLst>
                  <a:glow rad="50800">
                    <a:prstClr val="white"/>
                  </a:glow>
                </a:effectLst>
                <a:latin typeface="a_AlternaSw" pitchFamily="34" charset="-52"/>
              </a:rPr>
              <a:t>декларации прав человека</a:t>
            </a:r>
            <a:endParaRPr lang="ru-RU" dirty="0">
              <a:ln>
                <a:solidFill>
                  <a:prstClr val="white"/>
                </a:solidFill>
              </a:ln>
              <a:solidFill>
                <a:srgbClr val="00B050"/>
              </a:solidFill>
              <a:effectLst>
                <a:glow rad="50800">
                  <a:prstClr val="white"/>
                </a:glow>
              </a:effectLst>
              <a:latin typeface="a_AlternaSw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15566"/>
            <a:ext cx="1876618" cy="1730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773" y="2849124"/>
            <a:ext cx="2669115" cy="1799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10" name="TextBox 9"/>
          <p:cNvSpPr txBox="1"/>
          <p:nvPr/>
        </p:nvSpPr>
        <p:spPr>
          <a:xfrm>
            <a:off x="323528" y="2307602"/>
            <a:ext cx="1876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glow rad="1016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Рене </a:t>
            </a:r>
            <a:r>
              <a:rPr lang="ru-RU" sz="1600" dirty="0" err="1" smtClean="0">
                <a:effectLst>
                  <a:glow rad="1016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Кассен</a:t>
            </a:r>
            <a:endParaRPr lang="ru-RU" sz="1600" dirty="0">
              <a:effectLst>
                <a:glow rad="101600">
                  <a:schemeClr val="bg1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21" y="4227934"/>
            <a:ext cx="2669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glow rad="1016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Элеонора Рузвельт</a:t>
            </a:r>
            <a:endParaRPr lang="ru-RU" sz="1600" dirty="0">
              <a:effectLst>
                <a:glow rad="101600">
                  <a:schemeClr val="bg1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124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27223"/>
            <a:ext cx="2835324" cy="1628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2067694"/>
            <a:ext cx="24752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1948 г. – в ООН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56 государств.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«За» принятие Декларации – 48.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Воздержались от голосования – 8.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«Против» – 0. 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323528" y="2211710"/>
            <a:ext cx="288032" cy="144016"/>
          </a:xfrm>
          <a:prstGeom prst="triangl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323528" y="2931790"/>
            <a:ext cx="288032" cy="144016"/>
          </a:xfrm>
          <a:prstGeom prst="triangl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323528" y="3723878"/>
            <a:ext cx="288032" cy="144016"/>
          </a:xfrm>
          <a:prstGeom prst="triangl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323528" y="4443958"/>
            <a:ext cx="288032" cy="144016"/>
          </a:xfrm>
          <a:prstGeom prst="triangl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6" y="1856028"/>
            <a:ext cx="4608512" cy="282799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4028322" y="4321428"/>
            <a:ext cx="2669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glow rad="1016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Андрей Вышинский</a:t>
            </a:r>
            <a:endParaRPr lang="ru-RU" sz="1600" dirty="0">
              <a:effectLst>
                <a:glow rad="101600">
                  <a:schemeClr val="bg1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995936" y="339502"/>
            <a:ext cx="4608512" cy="1296144"/>
          </a:xfrm>
          <a:prstGeom prst="wedgeRoundRectCallout">
            <a:avLst>
              <a:gd name="adj1" fmla="val -12536"/>
              <a:gd name="adj2" fmla="val 74044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ru-RU" i="1" dirty="0" smtClean="0">
                <a:solidFill>
                  <a:schemeClr val="tx1"/>
                </a:solidFill>
              </a:rPr>
              <a:t>Для нас неприемлема идея </a:t>
            </a:r>
            <a:r>
              <a:rPr lang="ru-RU" i="1" dirty="0" err="1" smtClean="0">
                <a:solidFill>
                  <a:schemeClr val="tx1"/>
                </a:solidFill>
              </a:rPr>
              <a:t>неприкосно-венности</a:t>
            </a:r>
            <a:r>
              <a:rPr lang="ru-RU" i="1" dirty="0" smtClean="0">
                <a:solidFill>
                  <a:schemeClr val="tx1"/>
                </a:solidFill>
              </a:rPr>
              <a:t> частной собственности.</a:t>
            </a:r>
          </a:p>
          <a:p>
            <a:pPr marL="92075"/>
            <a:r>
              <a:rPr lang="ru-RU" i="1" dirty="0" smtClean="0">
                <a:solidFill>
                  <a:schemeClr val="tx1"/>
                </a:solidFill>
              </a:rPr>
              <a:t>Не могут все идеи свободно </a:t>
            </a:r>
            <a:r>
              <a:rPr lang="ru-RU" i="1" dirty="0" err="1" smtClean="0">
                <a:solidFill>
                  <a:schemeClr val="tx1"/>
                </a:solidFill>
              </a:rPr>
              <a:t>распростра-няться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48351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Возможность граждан обращаться в международные суды нарушает суверенитет государства.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15381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8" grpId="0" animBg="1"/>
      <p:bldP spid="9" grpId="0" animBg="1"/>
      <p:bldP spid="10" grpId="0" animBg="1"/>
      <p:bldP spid="12" grpId="0"/>
      <p:bldP spid="12" grpId="1"/>
      <p:bldP spid="13" grpId="0" uiExpand="1" build="p" animBg="1"/>
      <p:bldP spid="13" grpId="1" uiExpand="1" build="allAtOnce" animBg="1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27223"/>
            <a:ext cx="2835324" cy="1628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2067694"/>
            <a:ext cx="24752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1948 г. – в ООН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56 государств.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«За» принятие Декларации – 48.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Воздержались от голосования – 8.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«Против» – 0. 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323528" y="2211710"/>
            <a:ext cx="288032" cy="144016"/>
          </a:xfrm>
          <a:prstGeom prst="triangl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323528" y="2931790"/>
            <a:ext cx="288032" cy="144016"/>
          </a:xfrm>
          <a:prstGeom prst="triangl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323528" y="3723878"/>
            <a:ext cx="288032" cy="144016"/>
          </a:xfrm>
          <a:prstGeom prst="triangl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323528" y="4443958"/>
            <a:ext cx="288032" cy="144016"/>
          </a:xfrm>
          <a:prstGeom prst="triangl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31"/>
          <a:stretch/>
        </p:blipFill>
        <p:spPr>
          <a:xfrm>
            <a:off x="5094123" y="396302"/>
            <a:ext cx="2957969" cy="325556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5109240" y="3067095"/>
            <a:ext cx="2957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glow rad="1016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Сатирик Михаил Жванецкий с журналом «Новое время»</a:t>
            </a:r>
            <a:endParaRPr lang="ru-RU" sz="1600" dirty="0">
              <a:effectLst>
                <a:glow rad="101600">
                  <a:schemeClr val="bg1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7984" y="379588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СССР текст Всеобщей декларации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прав человека был открыто напечатан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лишь в 1988 году.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88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74884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251" y="1988005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Декларация не имела </a:t>
            </a:r>
            <a:r>
              <a:rPr lang="ru-RU" dirty="0" err="1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обя</a:t>
            </a:r>
            <a:r>
              <a:rPr lang="ru-RU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зательной</a:t>
            </a:r>
            <a:r>
              <a:rPr lang="ru-RU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 юридической 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силы.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Многие государства </a:t>
            </a:r>
            <a:r>
              <a:rPr lang="ru-RU" dirty="0" err="1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вклю</a:t>
            </a:r>
            <a:r>
              <a:rPr lang="ru-RU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чали</a:t>
            </a:r>
            <a:r>
              <a:rPr lang="ru-RU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 её положения в свои 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конституции на </a:t>
            </a:r>
            <a:r>
              <a:rPr lang="ru-RU" dirty="0" err="1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доброволь</a:t>
            </a:r>
            <a:r>
              <a:rPr lang="ru-RU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ных</a:t>
            </a:r>
            <a:r>
              <a:rPr lang="ru-RU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 началах.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1960" y="339502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Комиссия ООН по правам человека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предложила создать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Пакт о правах человека.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6336506" y="964048"/>
            <a:ext cx="287412" cy="1080120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064282" y="1707654"/>
            <a:ext cx="49264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a_DomInoRevObl" pitchFamily="66" charset="-52"/>
                <a:cs typeface="Arial" pitchFamily="34" charset="0"/>
              </a:rPr>
              <a:t>Международный билль о правах человека</a:t>
            </a:r>
            <a:endParaRPr lang="ru-RU" sz="2600" dirty="0">
              <a:solidFill>
                <a:srgbClr val="002060"/>
              </a:solidFill>
              <a:latin typeface="a_DomInoRevObl" pitchFamily="66" charset="-52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1442" y="369850"/>
            <a:ext cx="4680520" cy="93871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92075"/>
            <a:endParaRPr lang="ru-RU" sz="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2075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Пакт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– международный договор, положения которого подписавшие его государства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обяза-ны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выполнять.</a:t>
            </a:r>
          </a:p>
          <a:p>
            <a:pPr marL="92075"/>
            <a:endParaRPr lang="ru-RU" sz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2216992"/>
            <a:ext cx="41764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_DomInoRevObl" pitchFamily="66" charset="-52"/>
              </a:rPr>
              <a:t>Всеобщая декларация прав человека</a:t>
            </a:r>
          </a:p>
          <a:p>
            <a:endParaRPr lang="ru-RU" sz="400" dirty="0" smtClean="0">
              <a:latin typeface="a_DomInoRevObl" pitchFamily="66" charset="-52"/>
            </a:endParaRPr>
          </a:p>
          <a:p>
            <a:r>
              <a:rPr lang="ru-RU" sz="2200" dirty="0" smtClean="0">
                <a:latin typeface="a_DomInoRevObl" pitchFamily="66" charset="-52"/>
              </a:rPr>
              <a:t>Международный пакт о гражданских и </a:t>
            </a:r>
          </a:p>
          <a:p>
            <a:r>
              <a:rPr lang="ru-RU" sz="2200" dirty="0" smtClean="0">
                <a:latin typeface="a_DomInoRevObl" pitchFamily="66" charset="-52"/>
              </a:rPr>
              <a:t>политических правах</a:t>
            </a:r>
          </a:p>
          <a:p>
            <a:endParaRPr lang="ru-RU" sz="400" dirty="0" smtClean="0">
              <a:latin typeface="a_DomInoRevObl" pitchFamily="66" charset="-52"/>
            </a:endParaRPr>
          </a:p>
          <a:p>
            <a:r>
              <a:rPr lang="ru-RU" sz="2200" dirty="0" smtClean="0">
                <a:latin typeface="a_DomInoRevObl" pitchFamily="66" charset="-52"/>
              </a:rPr>
              <a:t>Международный пакт об экономических, </a:t>
            </a:r>
          </a:p>
          <a:p>
            <a:r>
              <a:rPr lang="ru-RU" sz="2200" dirty="0" smtClean="0">
                <a:latin typeface="a_DomInoRevObl" pitchFamily="66" charset="-52"/>
              </a:rPr>
              <a:t>социальных и культурных правах</a:t>
            </a:r>
          </a:p>
          <a:p>
            <a:endParaRPr lang="ru-RU" sz="400" dirty="0" smtClean="0">
              <a:latin typeface="a_DomInoRevObl" pitchFamily="66" charset="-52"/>
            </a:endParaRPr>
          </a:p>
          <a:p>
            <a:r>
              <a:rPr lang="ru-RU" sz="2200" dirty="0" smtClean="0">
                <a:latin typeface="a_DomInoRevObl" pitchFamily="66" charset="-52"/>
              </a:rPr>
              <a:t>Факультативные протоколы к пакту о </a:t>
            </a:r>
          </a:p>
          <a:p>
            <a:r>
              <a:rPr lang="ru-RU" sz="2200" dirty="0" smtClean="0">
                <a:latin typeface="a_DomInoRevObl" pitchFamily="66" charset="-52"/>
              </a:rPr>
              <a:t>гражданских и политических правах</a:t>
            </a:r>
            <a:endParaRPr lang="ru-RU" sz="2200" dirty="0">
              <a:latin typeface="a_DomInoRevObl" pitchFamily="66" charset="-52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4427984" y="2336819"/>
            <a:ext cx="288032" cy="144016"/>
          </a:xfrm>
          <a:prstGeom prst="triangl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4427984" y="2777251"/>
            <a:ext cx="288032" cy="144016"/>
          </a:xfrm>
          <a:prstGeom prst="triangl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4436368" y="3468423"/>
            <a:ext cx="288032" cy="144016"/>
          </a:xfrm>
          <a:prstGeom prst="triangl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4436368" y="4224321"/>
            <a:ext cx="288032" cy="144016"/>
          </a:xfrm>
          <a:prstGeom prst="triangl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5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10" grpId="0" animBg="1"/>
      <p:bldP spid="11" grpId="0"/>
      <p:bldP spid="7" grpId="0" animBg="1"/>
      <p:bldP spid="12" grpId="0" build="p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-1" y="0"/>
            <a:ext cx="9146445" cy="51435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3407877"/>
            <a:ext cx="1448192" cy="147282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-10390"/>
            <a:ext cx="9160626" cy="5153890"/>
          </a:xfrm>
          <a:custGeom>
            <a:avLst/>
            <a:gdLst>
              <a:gd name="connsiteX0" fmla="*/ 0 w 9144001"/>
              <a:gd name="connsiteY0" fmla="*/ 0 h 5143500"/>
              <a:gd name="connsiteX1" fmla="*/ 9144001 w 9144001"/>
              <a:gd name="connsiteY1" fmla="*/ 0 h 5143500"/>
              <a:gd name="connsiteX2" fmla="*/ 9144001 w 9144001"/>
              <a:gd name="connsiteY2" fmla="*/ 5143500 h 5143500"/>
              <a:gd name="connsiteX3" fmla="*/ 0 w 9144001"/>
              <a:gd name="connsiteY3" fmla="*/ 5143500 h 5143500"/>
              <a:gd name="connsiteX4" fmla="*/ 0 w 9144001"/>
              <a:gd name="connsiteY4" fmla="*/ 0 h 5143500"/>
              <a:gd name="connsiteX0" fmla="*/ 0 w 9160626"/>
              <a:gd name="connsiteY0" fmla="*/ 10390 h 5153890"/>
              <a:gd name="connsiteX1" fmla="*/ 9144001 w 9160626"/>
              <a:gd name="connsiteY1" fmla="*/ 10390 h 5153890"/>
              <a:gd name="connsiteX2" fmla="*/ 9160626 w 9160626"/>
              <a:gd name="connsiteY2" fmla="*/ 0 h 5153890"/>
              <a:gd name="connsiteX3" fmla="*/ 0 w 9160626"/>
              <a:gd name="connsiteY3" fmla="*/ 5153890 h 5153890"/>
              <a:gd name="connsiteX4" fmla="*/ 0 w 9160626"/>
              <a:gd name="connsiteY4" fmla="*/ 10390 h 515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626" h="5153890">
                <a:moveTo>
                  <a:pt x="0" y="10390"/>
                </a:moveTo>
                <a:lnTo>
                  <a:pt x="9144001" y="10390"/>
                </a:lnTo>
                <a:lnTo>
                  <a:pt x="9160626" y="0"/>
                </a:lnTo>
                <a:lnTo>
                  <a:pt x="0" y="5153890"/>
                </a:lnTo>
                <a:lnTo>
                  <a:pt x="0" y="1039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369794" y="2692579"/>
            <a:ext cx="3874613" cy="1015663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 неприкосновенности частной собственности неприемлемо для социализма.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394" y="1369140"/>
            <a:ext cx="3600400" cy="1323439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Граждане, а не государство несут ответственность за обеспечение достойного уровня жизни.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9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1560" y="438330"/>
            <a:ext cx="6696744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Status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латинского языка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состояние, положение.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371421"/>
            <a:ext cx="4392488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Социальный статус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положение человека в обществе, совокупность его прав и обязанностей, социальных ролей, которые он выполняет.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088580"/>
            <a:ext cx="4385328" cy="9233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Правовой статус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юридически закреплённое положение личности в государстве и обществе.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44" y="1059582"/>
            <a:ext cx="1692188" cy="33843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68344" y="33328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DomInoRevObl" pitchFamily="66" charset="-52"/>
              </a:rPr>
              <a:t>мужчина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DomInoRevObl" pitchFamily="66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3568" y="190285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DomInoRevObl" pitchFamily="66" charset="-52"/>
              </a:rPr>
              <a:t>инженер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DomInoRevObl" pitchFamily="66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3608" y="389113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DomInoRevObl" pitchFamily="66" charset="-52"/>
              </a:rPr>
              <a:t>отец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DomInoRevObl" pitchFamily="66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2320" y="113159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DomInoRevObl" pitchFamily="66" charset="-52"/>
              </a:rPr>
              <a:t>сын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DomInoRevObl" pitchFamily="66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6649" y="33328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DomInoRevObl" pitchFamily="66" charset="-52"/>
              </a:rPr>
              <a:t>русский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DomInoRevObl" pitchFamily="66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4368" y="261912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DomInoRevObl" pitchFamily="66" charset="-52"/>
              </a:rPr>
              <a:t>начальник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DomInoRevObl" pitchFamily="66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0312" y="391120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DomInoRevObl" pitchFamily="66" charset="-52"/>
              </a:rPr>
              <a:t>муж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DomInoRevObl" pitchFamily="66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192255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DomInoRevObl" pitchFamily="66" charset="-52"/>
              </a:rPr>
              <a:t>водитель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DomInoRevObl" pitchFamily="66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1600" y="1131590"/>
            <a:ext cx="86518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DomInoRevObl" pitchFamily="66" charset="-52"/>
              </a:rPr>
              <a:t>брат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DomInoRevObl" pitchFamily="66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048" y="2603734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DomInoRevObl" pitchFamily="66" charset="-52"/>
              </a:rPr>
              <a:t>г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DomInoRevObl" pitchFamily="66" charset="-52"/>
              </a:rPr>
              <a:t>ражданин РФ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DomInoRevObl" pitchFamily="66" charset="-52"/>
            </a:endParaRPr>
          </a:p>
        </p:txBody>
      </p:sp>
      <p:cxnSp>
        <p:nvCxnSpPr>
          <p:cNvPr id="21" name="Соединительная линия уступом 20"/>
          <p:cNvCxnSpPr>
            <a:stCxn id="5" idx="1"/>
            <a:endCxn id="6" idx="1"/>
          </p:cNvCxnSpPr>
          <p:nvPr/>
        </p:nvCxnSpPr>
        <p:spPr>
          <a:xfrm rot="10800000" flipV="1">
            <a:off x="611560" y="638384"/>
            <a:ext cx="12700" cy="1333201"/>
          </a:xfrm>
          <a:prstGeom prst="bentConnector3">
            <a:avLst>
              <a:gd name="adj1" fmla="val 238973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endCxn id="7" idx="1"/>
          </p:cNvCxnSpPr>
          <p:nvPr/>
        </p:nvCxnSpPr>
        <p:spPr>
          <a:xfrm rot="16200000" flipH="1">
            <a:off x="-323008" y="2615677"/>
            <a:ext cx="1578660" cy="290476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23526" y="4324012"/>
            <a:ext cx="8136906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DomInoRevObl" pitchFamily="66" charset="-52"/>
              </a:rPr>
              <a:t>Основу правового статуса личности определяет Конституция.</a:t>
            </a:r>
            <a:endParaRPr lang="ru-RU" sz="2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DomInoRevObl" pitchFamily="66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4789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67495"/>
            <a:ext cx="9128542" cy="470244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E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88" b="95930" l="0" r="100000">
                        <a14:foregroundMark x1="68557" y1="91279" x2="68557" y2="91279"/>
                        <a14:backgroundMark x1="42268" y1="23256" x2="42268" y2="23256"/>
                        <a14:backgroundMark x1="52577" y1="25581" x2="52577" y2="25581"/>
                        <a14:backgroundMark x1="95361" y1="43605" x2="95361" y2="43605"/>
                        <a14:backgroundMark x1="11856" y1="76744" x2="11856" y2="76744"/>
                        <a14:backgroundMark x1="26804" y1="65698" x2="26804" y2="65698"/>
                        <a14:backgroundMark x1="39175" y1="73256" x2="39175" y2="73256"/>
                        <a14:backgroundMark x1="39691" y1="70349" x2="39691" y2="70349"/>
                        <a14:backgroundMark x1="65464" y1="77907" x2="65464" y2="77907"/>
                        <a14:backgroundMark x1="91753" y1="36628" x2="91753" y2="36628"/>
                        <a14:backgroundMark x1="48454" y1="77326" x2="48454" y2="77326"/>
                        <a14:backgroundMark x1="48969" y1="80233" x2="48969" y2="80233"/>
                        <a14:backgroundMark x1="59278" y1="90698" x2="59278" y2="90698"/>
                        <a14:backgroundMark x1="25258" y1="75581" x2="25258" y2="75581"/>
                        <a14:backgroundMark x1="5670" y1="18023" x2="5670" y2="18023"/>
                        <a14:backgroundMark x1="1546" y1="33721" x2="1546" y2="33721"/>
                        <a14:backgroundMark x1="2062" y1="41279" x2="2062" y2="41279"/>
                        <a14:backgroundMark x1="2577" y1="50581" x2="2577" y2="50581"/>
                        <a14:backgroundMark x1="2577" y1="44186" x2="2577" y2="44186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6604" y="1070167"/>
            <a:ext cx="1620982" cy="1538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088" y="2915982"/>
            <a:ext cx="2046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_DomInoRevObl" pitchFamily="66" charset="-52"/>
              </a:rPr>
              <a:t>Не подписан </a:t>
            </a:r>
          </a:p>
          <a:p>
            <a:pPr algn="ctr"/>
            <a:r>
              <a:rPr lang="ru-RU" dirty="0" smtClean="0">
                <a:latin typeface="a_DomInoRevObl" pitchFamily="66" charset="-52"/>
              </a:rPr>
              <a:t>Пакт о гражданских и политических правах</a:t>
            </a:r>
            <a:endParaRPr lang="ru-RU" dirty="0">
              <a:latin typeface="a_DomInoRevObl" pitchFamily="66" charset="-52"/>
            </a:endParaRPr>
          </a:p>
        </p:txBody>
      </p:sp>
      <p:cxnSp>
        <p:nvCxnSpPr>
          <p:cNvPr id="9" name="Прямая со стрелкой 8"/>
          <p:cNvCxnSpPr>
            <a:stCxn id="7" idx="0"/>
          </p:cNvCxnSpPr>
          <p:nvPr/>
        </p:nvCxnSpPr>
        <p:spPr>
          <a:xfrm flipV="1">
            <a:off x="6387141" y="1923678"/>
            <a:ext cx="499954" cy="9923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83768" y="3990257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_DomInoRevObl" pitchFamily="66" charset="-52"/>
              </a:rPr>
              <a:t>Не подписан </a:t>
            </a:r>
          </a:p>
          <a:p>
            <a:pPr algn="ctr"/>
            <a:r>
              <a:rPr lang="ru-RU" dirty="0" smtClean="0">
                <a:latin typeface="a_DomInoRevObl" pitchFamily="66" charset="-52"/>
              </a:rPr>
              <a:t>Пакт об экономических, социальных и культурных правах</a:t>
            </a:r>
            <a:endParaRPr lang="ru-RU" dirty="0">
              <a:latin typeface="a_DomInoRevObl" pitchFamily="66" charset="-52"/>
            </a:endParaRPr>
          </a:p>
        </p:txBody>
      </p:sp>
      <p:cxnSp>
        <p:nvCxnSpPr>
          <p:cNvPr id="11" name="Прямая со стрелкой 10"/>
          <p:cNvCxnSpPr>
            <a:stCxn id="10" idx="0"/>
          </p:cNvCxnSpPr>
          <p:nvPr/>
        </p:nvCxnSpPr>
        <p:spPr>
          <a:xfrm flipH="1" flipV="1">
            <a:off x="1907704" y="1707654"/>
            <a:ext cx="2016224" cy="22826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0"/>
          </p:cNvCxnSpPr>
          <p:nvPr/>
        </p:nvCxnSpPr>
        <p:spPr>
          <a:xfrm flipH="1" flipV="1">
            <a:off x="1907704" y="2283718"/>
            <a:ext cx="2016224" cy="17065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127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0"/>
          </p:cNvCxnSpPr>
          <p:nvPr/>
        </p:nvCxnSpPr>
        <p:spPr>
          <a:xfrm>
            <a:off x="3923928" y="3990257"/>
            <a:ext cx="864096" cy="852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127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75" l="452" r="100000">
                        <a14:foregroundMark x1="16742" y1="18116" x2="16742" y2="18116"/>
                        <a14:foregroundMark x1="16063" y1="51449" x2="16063" y2="51449"/>
                        <a14:foregroundMark x1="33032" y1="3623" x2="33032" y2="3623"/>
                        <a14:foregroundMark x1="35520" y1="5797" x2="35520" y2="5797"/>
                        <a14:foregroundMark x1="37330" y1="9420" x2="37330" y2="9420"/>
                        <a14:foregroundMark x1="62670" y1="13043" x2="62670" y2="13043"/>
                        <a14:foregroundMark x1="83258" y1="75362" x2="83258" y2="75362"/>
                        <a14:foregroundMark x1="84842" y1="84058" x2="84842" y2="84058"/>
                        <a14:foregroundMark x1="62670" y1="43478" x2="62670" y2="43478"/>
                        <a14:foregroundMark x1="80769" y1="69565" x2="80769" y2="69565"/>
                        <a14:foregroundMark x1="66063" y1="13768" x2="66063" y2="13768"/>
                        <a14:foregroundMark x1="21267" y1="12319" x2="21267" y2="12319"/>
                        <a14:foregroundMark x1="28281" y1="40580" x2="28281" y2="40580"/>
                        <a14:backgroundMark x1="3167" y1="68116" x2="3167" y2="68116"/>
                        <a14:backgroundMark x1="6109" y1="76087" x2="6109" y2="76087"/>
                        <a14:backgroundMark x1="16290" y1="96377" x2="16290" y2="96377"/>
                        <a14:backgroundMark x1="28733" y1="81884" x2="28733" y2="81884"/>
                        <a14:backgroundMark x1="20588" y1="74638" x2="20588" y2="74638"/>
                        <a14:backgroundMark x1="56787" y1="83333" x2="56787" y2="83333"/>
                        <a14:backgroundMark x1="31900" y1="76812" x2="31900" y2="76812"/>
                        <a14:backgroundMark x1="30317" y1="70290" x2="30317" y2="70290"/>
                        <a14:backgroundMark x1="51810" y1="81884" x2="51810" y2="81884"/>
                        <a14:backgroundMark x1="52036" y1="77536" x2="52036" y2="77536"/>
                        <a14:backgroundMark x1="57919" y1="84783" x2="57919" y2="84783"/>
                        <a14:backgroundMark x1="2262" y1="42754" x2="2262" y2="42754"/>
                        <a14:backgroundMark x1="905" y1="63043" x2="905" y2="63043"/>
                        <a14:backgroundMark x1="1357" y1="57971" x2="1357" y2="57971"/>
                        <a14:backgroundMark x1="1131" y1="52174" x2="1131" y2="5217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 b="-1141"/>
          <a:stretch/>
        </p:blipFill>
        <p:spPr>
          <a:xfrm>
            <a:off x="4721629" y="382385"/>
            <a:ext cx="3690851" cy="1252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5031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627784" y="411510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effectLst>
                  <a:glow rad="127000">
                    <a:schemeClr val="bg1"/>
                  </a:glow>
                </a:effectLst>
                <a:latin typeface="a_DomInoRevObl" pitchFamily="66" charset="-52"/>
              </a:rPr>
              <a:t>В 1998 году Россия присоединилась к Европейской </a:t>
            </a:r>
          </a:p>
          <a:p>
            <a:pPr algn="r"/>
            <a:r>
              <a:rPr lang="ru-RU" sz="2400" dirty="0" smtClean="0">
                <a:effectLst>
                  <a:glow rad="127000">
                    <a:schemeClr val="bg1"/>
                  </a:glow>
                </a:effectLst>
                <a:latin typeface="a_DomInoRevObl" pitchFamily="66" charset="-52"/>
              </a:rPr>
              <a:t>конвенции защиты прав человека и основных свобод.</a:t>
            </a:r>
            <a:endParaRPr lang="ru-RU" sz="2400" dirty="0">
              <a:effectLst>
                <a:glow rad="127000">
                  <a:schemeClr val="bg1"/>
                </a:glow>
              </a:effectLst>
              <a:latin typeface="a_DomInoRevObl" pitchFamily="66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44924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Европейский суд по правам человека в Страсбурге</a:t>
            </a:r>
            <a:endParaRPr lang="ru-RU" dirty="0">
              <a:effectLst>
                <a:glow rad="127000">
                  <a:schemeClr val="bg1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83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971601" y="1111850"/>
            <a:ext cx="776348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Граждане  пользуются всеми без исключения правами, перечислен-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ными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Конституции.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Права и свободы гражданина соответствуют общепризнанными международным нормам и международных договорам РФ.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Конституция РФ имеет прямое действие, права и свободы человека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являются непосредственно действующими.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5" y="991190"/>
            <a:ext cx="504056" cy="4147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5" y="1707654"/>
            <a:ext cx="504056" cy="4147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5" y="2499742"/>
            <a:ext cx="504056" cy="4147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1560" y="3507854"/>
            <a:ext cx="1584176" cy="907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92075" algn="ctr"/>
            <a:endParaRPr lang="ru-RU" sz="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Право гражданина нарушено</a:t>
            </a:r>
          </a:p>
          <a:p>
            <a:pPr algn="ctr"/>
            <a:endParaRPr lang="ru-RU" sz="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2339752" y="3699234"/>
            <a:ext cx="251098" cy="525179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771800" y="3531595"/>
            <a:ext cx="1584176" cy="89255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92075" algn="ctr"/>
            <a:endParaRPr lang="ru-RU" sz="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Закона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этой ситуации нет</a:t>
            </a:r>
          </a:p>
          <a:p>
            <a:pPr algn="ctr"/>
            <a:endParaRPr lang="ru-RU" sz="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4536926" y="3715282"/>
            <a:ext cx="251098" cy="525179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990668" y="3531595"/>
            <a:ext cx="3744416" cy="89255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92075" algn="ctr"/>
            <a:endParaRPr lang="ru-RU" sz="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Гражданин может подать судебный иск, ссылаясь непосредственно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на текст Конституции</a:t>
            </a:r>
          </a:p>
          <a:p>
            <a:pPr algn="ctr"/>
            <a:endParaRPr lang="ru-RU" sz="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96" y="411510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Основные принципы правового статуса гражданина РФ</a:t>
            </a:r>
            <a:endParaRPr lang="ru-RU" sz="2400" b="1" dirty="0">
              <a:ln w="12700"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64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5" y="2499742"/>
            <a:ext cx="504056" cy="41472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971601" y="1111850"/>
            <a:ext cx="77634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Граждане  пользуются всеми без исключения правами, перечислен-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ными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Конституции.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Права и свободы гражданина соответствуют общепризнанными международным нормам и международных договорам РФ.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Конституция РФ имеет прямое действие, права и свободы человека являются непосредственно действующими.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Все граждане равны в своих правах и обязанностях.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5" y="991190"/>
            <a:ext cx="504056" cy="4147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5" y="1707654"/>
            <a:ext cx="504056" cy="4147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5" y="3219822"/>
            <a:ext cx="504056" cy="4147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496" y="411510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Основные принципы правового статуса гражданина РФ</a:t>
            </a:r>
            <a:endParaRPr lang="ru-RU" sz="2400" b="1" dirty="0">
              <a:ln w="12700"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84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251520" y="3300478"/>
            <a:ext cx="4197796" cy="1440735"/>
            <a:chOff x="251520" y="3300478"/>
            <a:chExt cx="4197796" cy="1440735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51520" y="3301053"/>
              <a:ext cx="1399265" cy="1440160"/>
              <a:chOff x="5901680" y="1021110"/>
              <a:chExt cx="1399265" cy="1440160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5901680" y="1021110"/>
                <a:ext cx="1399265" cy="1440160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01596" y="1100710"/>
                <a:ext cx="1179799" cy="1320055"/>
              </a:xfrm>
              <a:prstGeom prst="rect">
                <a:avLst/>
              </a:prstGeom>
            </p:spPr>
          </p:pic>
        </p:grpSp>
        <p:grpSp>
          <p:nvGrpSpPr>
            <p:cNvPr id="41" name="Группа 40"/>
            <p:cNvGrpSpPr/>
            <p:nvPr/>
          </p:nvGrpSpPr>
          <p:grpSpPr>
            <a:xfrm>
              <a:off x="3050051" y="3300478"/>
              <a:ext cx="1399265" cy="1440160"/>
              <a:chOff x="6206480" y="1325910"/>
              <a:chExt cx="1399265" cy="1440160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6206480" y="1325910"/>
                <a:ext cx="1399265" cy="1440160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02761" y="1390344"/>
                <a:ext cx="1038580" cy="1337406"/>
              </a:xfrm>
              <a:prstGeom prst="rect">
                <a:avLst/>
              </a:prstGeom>
            </p:spPr>
          </p:pic>
        </p:grpSp>
        <p:grpSp>
          <p:nvGrpSpPr>
            <p:cNvPr id="42" name="Группа 41"/>
            <p:cNvGrpSpPr/>
            <p:nvPr/>
          </p:nvGrpSpPr>
          <p:grpSpPr>
            <a:xfrm>
              <a:off x="1650786" y="3300479"/>
              <a:ext cx="1399265" cy="1440160"/>
              <a:chOff x="6054080" y="1173510"/>
              <a:chExt cx="1399265" cy="1440160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6054080" y="1173510"/>
                <a:ext cx="1399265" cy="1440160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27311" y="1218427"/>
                <a:ext cx="1252802" cy="1350325"/>
              </a:xfrm>
              <a:prstGeom prst="rect">
                <a:avLst/>
              </a:prstGeom>
            </p:spPr>
          </p:pic>
        </p:grpSp>
      </p:grpSp>
      <p:grpSp>
        <p:nvGrpSpPr>
          <p:cNvPr id="9" name="Группа 8"/>
          <p:cNvGrpSpPr/>
          <p:nvPr/>
        </p:nvGrpSpPr>
        <p:grpSpPr>
          <a:xfrm>
            <a:off x="251521" y="411510"/>
            <a:ext cx="4197795" cy="2314253"/>
            <a:chOff x="251521" y="411510"/>
            <a:chExt cx="4197795" cy="2314253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3050051" y="411510"/>
              <a:ext cx="1399265" cy="2314253"/>
              <a:chOff x="5749280" y="868710"/>
              <a:chExt cx="1399265" cy="2306538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5749280" y="868710"/>
                <a:ext cx="1399265" cy="2306538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04246" y="932648"/>
                <a:ext cx="1089331" cy="2178662"/>
              </a:xfrm>
              <a:prstGeom prst="rect">
                <a:avLst/>
              </a:prstGeom>
            </p:spPr>
          </p:pic>
        </p:grpSp>
        <p:grpSp>
          <p:nvGrpSpPr>
            <p:cNvPr id="45" name="Группа 44"/>
            <p:cNvGrpSpPr/>
            <p:nvPr/>
          </p:nvGrpSpPr>
          <p:grpSpPr>
            <a:xfrm>
              <a:off x="251521" y="411510"/>
              <a:ext cx="1399265" cy="2314253"/>
              <a:chOff x="4593811" y="1170998"/>
              <a:chExt cx="1399265" cy="2314253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4593811" y="1170998"/>
                <a:ext cx="1399265" cy="2314253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48777" y="1265438"/>
                <a:ext cx="1089332" cy="2178663"/>
              </a:xfrm>
              <a:prstGeom prst="rect">
                <a:avLst/>
              </a:prstGeom>
            </p:spPr>
          </p:pic>
        </p:grpSp>
        <p:grpSp>
          <p:nvGrpSpPr>
            <p:cNvPr id="46" name="Группа 45"/>
            <p:cNvGrpSpPr/>
            <p:nvPr/>
          </p:nvGrpSpPr>
          <p:grpSpPr>
            <a:xfrm>
              <a:off x="1650786" y="411510"/>
              <a:ext cx="1399265" cy="2314253"/>
              <a:chOff x="5991712" y="1182500"/>
              <a:chExt cx="1399265" cy="2305997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5991712" y="1182500"/>
                <a:ext cx="1399265" cy="2305997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56745" y="1286160"/>
                <a:ext cx="1069200" cy="2138400"/>
              </a:xfrm>
              <a:prstGeom prst="rect">
                <a:avLst/>
              </a:prstGeom>
            </p:spPr>
          </p:pic>
        </p:grpSp>
      </p:grpSp>
      <p:grpSp>
        <p:nvGrpSpPr>
          <p:cNvPr id="11" name="Группа 10"/>
          <p:cNvGrpSpPr/>
          <p:nvPr/>
        </p:nvGrpSpPr>
        <p:grpSpPr>
          <a:xfrm>
            <a:off x="6059246" y="411510"/>
            <a:ext cx="2798531" cy="4318446"/>
            <a:chOff x="6059246" y="411510"/>
            <a:chExt cx="2798531" cy="4318446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7451579" y="1840954"/>
              <a:ext cx="1406197" cy="1440160"/>
              <a:chOff x="6331254" y="1478310"/>
              <a:chExt cx="1406197" cy="1440160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6331254" y="1478310"/>
                <a:ext cx="1406197" cy="1440160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6939" y="1581211"/>
                <a:ext cx="821313" cy="1234357"/>
              </a:xfrm>
              <a:prstGeom prst="rect">
                <a:avLst/>
              </a:prstGeom>
            </p:spPr>
          </p:pic>
        </p:grpSp>
        <p:grpSp>
          <p:nvGrpSpPr>
            <p:cNvPr id="37" name="Группа 36"/>
            <p:cNvGrpSpPr/>
            <p:nvPr/>
          </p:nvGrpSpPr>
          <p:grpSpPr>
            <a:xfrm>
              <a:off x="7449134" y="411510"/>
              <a:ext cx="1408642" cy="1429445"/>
              <a:chOff x="6501903" y="1641426"/>
              <a:chExt cx="1408642" cy="1429445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6501903" y="1641426"/>
                <a:ext cx="1408642" cy="1429445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69644" y="1778505"/>
                <a:ext cx="872341" cy="1195500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6059247" y="3289796"/>
              <a:ext cx="1389888" cy="1440160"/>
              <a:chOff x="3899748" y="411510"/>
              <a:chExt cx="1389888" cy="1440160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3899748" y="411510"/>
                <a:ext cx="1389888" cy="1440160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89412" y="480070"/>
                <a:ext cx="798525" cy="1330875"/>
              </a:xfrm>
              <a:prstGeom prst="rect">
                <a:avLst/>
              </a:prstGeom>
            </p:spPr>
          </p:pic>
        </p:grpSp>
        <p:grpSp>
          <p:nvGrpSpPr>
            <p:cNvPr id="36" name="Группа 35"/>
            <p:cNvGrpSpPr/>
            <p:nvPr/>
          </p:nvGrpSpPr>
          <p:grpSpPr>
            <a:xfrm>
              <a:off x="6059246" y="411510"/>
              <a:ext cx="1392334" cy="1429444"/>
              <a:chOff x="6758879" y="3047768"/>
              <a:chExt cx="1392334" cy="1429444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6758879" y="3047768"/>
                <a:ext cx="1392334" cy="142944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48545" y="3175248"/>
                <a:ext cx="723059" cy="1205099"/>
              </a:xfrm>
              <a:prstGeom prst="rect">
                <a:avLst/>
              </a:prstGeom>
            </p:spPr>
          </p:pic>
        </p:grpSp>
        <p:grpSp>
          <p:nvGrpSpPr>
            <p:cNvPr id="38" name="Группа 37"/>
            <p:cNvGrpSpPr/>
            <p:nvPr/>
          </p:nvGrpSpPr>
          <p:grpSpPr>
            <a:xfrm>
              <a:off x="6059247" y="1843508"/>
              <a:ext cx="1389888" cy="1440160"/>
              <a:chOff x="5292081" y="411510"/>
              <a:chExt cx="1389888" cy="1440160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5292081" y="411510"/>
                <a:ext cx="1389888" cy="1440160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08104" y="483518"/>
                <a:ext cx="864095" cy="1250583"/>
              </a:xfrm>
              <a:prstGeom prst="rect">
                <a:avLst/>
              </a:prstGeom>
            </p:spPr>
          </p:pic>
        </p:grpSp>
        <p:grpSp>
          <p:nvGrpSpPr>
            <p:cNvPr id="49" name="Группа 48"/>
            <p:cNvGrpSpPr/>
            <p:nvPr/>
          </p:nvGrpSpPr>
          <p:grpSpPr>
            <a:xfrm>
              <a:off x="7449135" y="3289796"/>
              <a:ext cx="1408642" cy="1440160"/>
              <a:chOff x="5289636" y="411510"/>
              <a:chExt cx="1408642" cy="1440160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5289636" y="411510"/>
                <a:ext cx="1408642" cy="1440160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81712" y="441373"/>
                <a:ext cx="819999" cy="1366665"/>
              </a:xfrm>
              <a:prstGeom prst="rect">
                <a:avLst/>
              </a:prstGeom>
            </p:spPr>
          </p:pic>
        </p:grpSp>
      </p:grpSp>
      <p:sp>
        <p:nvSpPr>
          <p:cNvPr id="5" name="TextBox 4"/>
          <p:cNvSpPr txBox="1"/>
          <p:nvPr/>
        </p:nvSpPr>
        <p:spPr>
          <a:xfrm>
            <a:off x="224096" y="2714823"/>
            <a:ext cx="4197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dverGothic" pitchFamily="2" charset="0"/>
              </a:rPr>
              <a:t>Независимо от пола, национальности,  религии…</a:t>
            </a:r>
            <a:endParaRPr lang="ru-RU" sz="1600" dirty="0">
              <a:latin typeface="AdverGothic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5400000">
            <a:off x="3333267" y="2258326"/>
            <a:ext cx="4072433" cy="586863"/>
          </a:xfrm>
          <a:prstGeom prst="rect">
            <a:avLst/>
          </a:prstGeom>
          <a:noFill/>
        </p:spPr>
        <p:txBody>
          <a:bodyPr vert="wordArtVert" wrap="none" rtlCol="0">
            <a:prstTxWarp prst="textPlain">
              <a:avLst>
                <a:gd name="adj" fmla="val 51152"/>
              </a:avLst>
            </a:prstTxWarp>
            <a:spAutoFit/>
          </a:bodyPr>
          <a:lstStyle/>
          <a:p>
            <a:pPr algn="ctr"/>
            <a:r>
              <a:rPr lang="ru-RU" sz="1900" dirty="0" smtClean="0">
                <a:latin typeface="AdverGothic" pitchFamily="2" charset="0"/>
              </a:rPr>
              <a:t>Независимо от</a:t>
            </a:r>
          </a:p>
          <a:p>
            <a:pPr algn="ctr"/>
            <a:r>
              <a:rPr lang="ru-RU" sz="1900" dirty="0" smtClean="0">
                <a:latin typeface="AdverGothic" pitchFamily="2" charset="0"/>
              </a:rPr>
              <a:t>уровня доходов</a:t>
            </a:r>
            <a:endParaRPr lang="ru-RU" sz="1900" dirty="0">
              <a:latin typeface="Adver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653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5" y="411510"/>
            <a:ext cx="5904656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92075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Золотое правило нравственности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Относись к другому так, как хотел бы чтобы относились к тебе.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493371"/>
            <a:ext cx="590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dverGothic" pitchFamily="2" charset="0"/>
              </a:rPr>
              <a:t>Нравственное требование к человеку уважать права других людей.</a:t>
            </a:r>
            <a:endParaRPr lang="ru-RU" dirty="0">
              <a:latin typeface="AdverGothic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507854"/>
            <a:ext cx="5904657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92075" algn="l"/>
            <a:r>
              <a:rPr lang="ru-RU" b="1" dirty="0">
                <a:solidFill>
                  <a:srgbClr val="002060"/>
                </a:solidFill>
              </a:rPr>
              <a:t>Статья 19 Конституции РФ</a:t>
            </a:r>
            <a:r>
              <a:rPr lang="ru-RU" dirty="0"/>
              <a:t>: </a:t>
            </a:r>
            <a:r>
              <a:rPr lang="ru-RU" dirty="0" smtClean="0"/>
              <a:t>Запрещаются </a:t>
            </a:r>
            <a:r>
              <a:rPr lang="ru-RU" dirty="0"/>
              <a:t>любые формы ограничения прав граждан по признакам социальной, расовой, национальной, языковой или религиозной принадлежности.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6" y="2363123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AdverGothic" pitchFamily="2" charset="0"/>
              </a:defRPr>
            </a:lvl1pPr>
          </a:lstStyle>
          <a:p>
            <a:r>
              <a:rPr lang="ru-RU" dirty="0"/>
              <a:t>Обязательство государства обеспечивать равенство людей в правах.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2240" y="806390"/>
            <a:ext cx="2046080" cy="1477328"/>
          </a:xfrm>
          <a:prstGeom prst="borderCallout2">
            <a:avLst>
              <a:gd name="adj1" fmla="val 20297"/>
              <a:gd name="adj2" fmla="val -4981"/>
              <a:gd name="adj3" fmla="val 20297"/>
              <a:gd name="adj4" fmla="val -16667"/>
              <a:gd name="adj5" fmla="val 107858"/>
              <a:gd name="adj6" fmla="val -4517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cs typeface="Arial" pitchFamily="34" charset="0"/>
              </a:rPr>
              <a:t>Дискриминация</a:t>
            </a:r>
            <a:r>
              <a:rPr lang="ru-RU" i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i="1" dirty="0" smtClean="0">
                <a:cs typeface="Arial" pitchFamily="34" charset="0"/>
              </a:rPr>
              <a:t>– ущемление прав отдельного чело-века или </a:t>
            </a:r>
            <a:r>
              <a:rPr lang="ru-RU" i="1" dirty="0" err="1" smtClean="0">
                <a:cs typeface="Arial" pitchFamily="34" charset="0"/>
              </a:rPr>
              <a:t>социаль</a:t>
            </a:r>
            <a:r>
              <a:rPr lang="ru-RU" i="1" dirty="0" smtClean="0">
                <a:cs typeface="Arial" pitchFamily="34" charset="0"/>
              </a:rPr>
              <a:t>-ной группы.</a:t>
            </a:r>
            <a:endParaRPr lang="ru-RU" i="1" dirty="0">
              <a:cs typeface="Arial" pitchFamily="34" charset="0"/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3275547" y="880553"/>
            <a:ext cx="288652" cy="887381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16200000" flipV="1">
            <a:off x="3274631" y="2776443"/>
            <a:ext cx="288652" cy="887380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2240" y="2750606"/>
            <a:ext cx="2046080" cy="1477328"/>
          </a:xfrm>
          <a:prstGeom prst="borderCallout2">
            <a:avLst>
              <a:gd name="adj1" fmla="val 45571"/>
              <a:gd name="adj2" fmla="val -5354"/>
              <a:gd name="adj3" fmla="val 45571"/>
              <a:gd name="adj4" fmla="val -16295"/>
              <a:gd name="adj5" fmla="val -49976"/>
              <a:gd name="adj6" fmla="val -4517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/>
                </a:solidFill>
                <a:cs typeface="Arial" pitchFamily="34" charset="0"/>
              </a:rPr>
              <a:t>Моя свобода за-</a:t>
            </a:r>
            <a:r>
              <a:rPr lang="ru-RU" i="1" dirty="0" err="1" smtClean="0">
                <a:solidFill>
                  <a:schemeClr val="tx1"/>
                </a:solidFill>
                <a:cs typeface="Arial" pitchFamily="34" charset="0"/>
              </a:rPr>
              <a:t>канчивается</a:t>
            </a:r>
            <a:r>
              <a:rPr lang="ru-RU" i="1" dirty="0" smtClean="0">
                <a:solidFill>
                  <a:schemeClr val="tx1"/>
                </a:solidFill>
                <a:cs typeface="Arial" pitchFamily="34" charset="0"/>
              </a:rPr>
              <a:t> там, где начинается свобода другого человека.</a:t>
            </a:r>
            <a:endParaRPr lang="ru-RU" i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976"/>
          <a:stretch/>
        </p:blipFill>
        <p:spPr>
          <a:xfrm>
            <a:off x="6588125" y="411509"/>
            <a:ext cx="1774693" cy="2288561"/>
          </a:xfrm>
          <a:prstGeom prst="ellipse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494439"/>
            <a:ext cx="4199620" cy="3255088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H="1">
            <a:off x="3563888" y="267494"/>
            <a:ext cx="360040" cy="1368152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03208" y="2830746"/>
            <a:ext cx="247815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Право одного человека размахивать кулаком кончается там, где начинается нос </a:t>
            </a:r>
            <a:r>
              <a:rPr lang="ru-RU" i="1" dirty="0" err="1" smtClean="0"/>
              <a:t>друго-го</a:t>
            </a:r>
            <a:r>
              <a:rPr lang="ru-RU" i="1" dirty="0" smtClean="0"/>
              <a:t> человека.</a:t>
            </a:r>
          </a:p>
          <a:p>
            <a:endParaRPr lang="ru-RU" sz="800" i="1" dirty="0" smtClean="0"/>
          </a:p>
          <a:p>
            <a:pPr algn="r"/>
            <a:r>
              <a:rPr lang="ru-RU" sz="1600" i="1" dirty="0" smtClean="0"/>
              <a:t>Оливер </a:t>
            </a:r>
            <a:r>
              <a:rPr lang="ru-RU" sz="1600" i="1" dirty="0" err="1" smtClean="0"/>
              <a:t>Уэнделл</a:t>
            </a:r>
            <a:r>
              <a:rPr lang="ru-RU" sz="1600" i="1" dirty="0" smtClean="0"/>
              <a:t> Холмс</a:t>
            </a:r>
            <a:endParaRPr lang="ru-RU" sz="16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9552" y="3785654"/>
            <a:ext cx="547260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Статья 17</a:t>
            </a:r>
            <a:r>
              <a:rPr lang="ru-RU" dirty="0">
                <a:latin typeface="Arial" pitchFamily="34" charset="0"/>
                <a:cs typeface="Arial" pitchFamily="34" charset="0"/>
              </a:rPr>
              <a:t>: Осуществление прав и свобод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чело-века </a:t>
            </a:r>
            <a:r>
              <a:rPr lang="ru-RU" dirty="0">
                <a:latin typeface="Arial" pitchFamily="34" charset="0"/>
                <a:cs typeface="Arial" pitchFamily="34" charset="0"/>
              </a:rPr>
              <a:t>и гражданина не должно нарушать права и свободы других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лиц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3002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20" grpId="0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5" y="2499742"/>
            <a:ext cx="504056" cy="41472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971601" y="1111850"/>
            <a:ext cx="776348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Граждане  пользуются всеми без исключения правами, перечислен-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ными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Конституции.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Права и свободы гражданина соответствуют общепризнанными международным нормам и международных договорам РФ.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Конституция РФ имеет прямое действие, права и свободы человека являются непосредственно действующими.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Все граждане равны в своих правах и обязанностях.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Основные права и свободы человека неотчуждаемы,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принадлежат ему от рождения.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5" y="991190"/>
            <a:ext cx="504056" cy="4147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5" y="1707654"/>
            <a:ext cx="504056" cy="4147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5" y="3219822"/>
            <a:ext cx="504056" cy="4147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5" y="3723878"/>
            <a:ext cx="504056" cy="414729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7135054" y="3118788"/>
            <a:ext cx="1399265" cy="1440160"/>
            <a:chOff x="5292080" y="411510"/>
            <a:chExt cx="1399265" cy="144016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292080" y="411510"/>
              <a:ext cx="1399265" cy="144016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6791" y="441373"/>
              <a:ext cx="1069842" cy="1366665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5496" y="411510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Основные принципы правового статуса гражданина РФ</a:t>
            </a:r>
            <a:endParaRPr lang="ru-RU" sz="2400" b="1" dirty="0">
              <a:ln w="12700"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443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71800" y="411510"/>
            <a:ext cx="3672408" cy="107721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2075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Статья 17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 Осуществление прав и свобод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человека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 гражданина не должно нарушать права и свободы других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лиц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93244" y="699542"/>
            <a:ext cx="1911204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27534"/>
            <a:ext cx="2016224" cy="4032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186" y="3219822"/>
            <a:ext cx="1107052" cy="7783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5" y="1512331"/>
            <a:ext cx="1910149" cy="10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91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87654E-7 L -0.66354 0.30031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77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C 0.00173 -0.01111 0.00364 -0.01851 0.00833 -0.02685 C 0.00885 -0.02932 0.0092 -0.03209 0.00989 -0.03425 C 0.01059 -0.03642 0.01198 -0.03796 0.0125 -0.04012 C 0.01337 -0.04321 0.01337 -0.04691 0.01406 -0.0503 C 0.0158 -0.05802 0.01823 -0.06512 0.01996 -0.07253 C 0.02222 -0.08209 0.0217 -0.08642 0.025 -0.09475 C 0.02673 -0.10648 0.03038 -0.11604 0.0342 -0.12592 C 0.04114 -0.14351 0.04705 -0.16574 0.05573 -0.18086 C 0.0618 -0.19135 0.06944 -0.19876 0.07587 -0.20895 C 0.07986 -0.21512 0.0842 -0.21821 0.08837 -0.22376 C 0.09219 -0.22901 0.09548 -0.2358 0.1 -0.23858 C 0.10833 -0.24907 0.11788 -0.25679 0.12743 -0.26234 C 0.13229 -0.26512 0.13646 -0.27067 0.14166 -0.27253 C 0.14965 -0.28117 0.15868 -0.29135 0.16753 -0.29629 C 0.17153 -0.30185 0.175 -0.3037 0.17916 -0.30833 C 0.18698 -0.31666 0.19166 -0.32253 0.20087 -0.32592 C 0.20226 -0.32746 0.20347 -0.32932 0.20503 -0.33055 C 0.20607 -0.33148 0.20729 -0.33086 0.20833 -0.33179 C 0.21823 -0.34043 0.2092 -0.33642 0.21666 -0.33919 C 0.22048 -0.34413 0.22951 -0.34783 0.2342 -0.34969 C 0.23802 -0.35123 0.24583 -0.35277 0.24583 -0.35277 C 0.25017 -0.35524 0.25382 -0.35864 0.25833 -0.36018 C 0.26371 -0.36481 0.26996 -0.36604 0.27587 -0.36759 C 0.28663 -0.37685 0.30156 -0.37746 0.31337 -0.37932 C 0.31753 -0.38055 0.32048 -0.38333 0.32413 -0.38518 C 0.3316 -0.38919 0.33976 -0.39012 0.34739 -0.39413 C 0.36232 -0.40185 0.37743 -0.41234 0.39253 -0.4179 C 0.39653 -0.42129 0.39896 -0.42253 0.4033 -0.42376 C 0.40868 -0.42839 0.41163 -0.42962 0.41753 -0.43117 C 0.42726 -0.43672 0.4375 -0.44074 0.44739 -0.44444 C 0.45451 -0.45 0.45972 -0.45185 0.46753 -0.45339 C 0.47899 -0.46419 0.50382 -0.47067 0.51666 -0.47253 C 0.54114 -0.4858 0.5776 -0.47592 0.5967 -0.47561 C 0.59965 -0.47283 0.60503 -0.46666 0.60503 -0.46666 C 0.60607 -0.46388 0.61337 -0.45277 0.61406 -0.45185 C 0.61597 -0.44938 0.61805 -0.44691 0.61996 -0.44444 C 0.62083 -0.44351 0.62239 -0.44166 0.62239 -0.44166 C 0.62465 -0.43549 0.62621 -0.43055 0.62916 -0.4253 C 0.63073 -0.41821 0.63264 -0.41111 0.63489 -0.40462 C 0.63559 -0.39691 0.63698 -0.39382 0.63837 -0.38672 C 0.63854 -0.38425 0.63854 -0.38179 0.63906 -0.37932 C 0.63941 -0.37777 0.6408 -0.375 0.6408 -0.375 " pathEditMode="relative" ptsTypes="ffffffffffffffffffffffffffffffffffffffffffA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584" y="141962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снов конституционного строя,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Соединительная линия уступом 11"/>
          <p:cNvCxnSpPr>
            <a:stCxn id="5" idx="1"/>
            <a:endCxn id="7" idx="1"/>
          </p:cNvCxnSpPr>
          <p:nvPr/>
        </p:nvCxnSpPr>
        <p:spPr>
          <a:xfrm rot="10800000" flipH="1" flipV="1">
            <a:off x="395536" y="873174"/>
            <a:ext cx="432048" cy="731113"/>
          </a:xfrm>
          <a:prstGeom prst="bentConnector3">
            <a:avLst>
              <a:gd name="adj1" fmla="val -32923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059582"/>
            <a:ext cx="3384376" cy="338437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066" y="1805320"/>
            <a:ext cx="2358036" cy="2915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1151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Статья 55: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Права </a:t>
            </a:r>
            <a:r>
              <a:rPr lang="ru-RU" dirty="0">
                <a:latin typeface="Arial" pitchFamily="34" charset="0"/>
                <a:cs typeface="Arial" pitchFamily="34" charset="0"/>
              </a:rPr>
              <a:t>и свободы человека и гражданина могут быть ограничены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федеральным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законом только в той мере, в какой это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необходимо в целях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защиты…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500000">
            <a:off x="5869356" y="1302262"/>
            <a:ext cx="1264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dverGothic" pitchFamily="2" charset="0"/>
              </a:rPr>
              <a:t>За </a:t>
            </a:r>
          </a:p>
          <a:p>
            <a:pPr algn="ctr"/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dverGothic" pitchFamily="2" charset="0"/>
              </a:rPr>
              <a:t>реформы!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dverGothic" pitchFamily="2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2073481"/>
            <a:ext cx="2679293" cy="2571750"/>
          </a:xfrm>
          <a:prstGeom prst="ellipse">
            <a:avLst/>
          </a:prstGeom>
          <a:effectLst>
            <a:softEdge rad="3175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105" y="2017564"/>
            <a:ext cx="2646804" cy="265510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8834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41151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Статья 55: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Права </a:t>
            </a:r>
            <a:r>
              <a:rPr lang="ru-RU" dirty="0">
                <a:latin typeface="Arial" pitchFamily="34" charset="0"/>
                <a:cs typeface="Arial" pitchFamily="34" charset="0"/>
              </a:rPr>
              <a:t>и свободы человека и гражданина могут быть ограничены федеральным законом только в той мере, в какой это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необходимо в целях защиты…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41962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снов конституционного строя,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95709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равственности, здоровья, прав и законных интересов других лиц,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257196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ля обеспечения обороны страны и безопасности государства.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Соединительная линия уступом 11"/>
          <p:cNvCxnSpPr>
            <a:stCxn id="5" idx="1"/>
            <a:endCxn id="7" idx="1"/>
          </p:cNvCxnSpPr>
          <p:nvPr/>
        </p:nvCxnSpPr>
        <p:spPr>
          <a:xfrm rot="10800000" flipH="1" flipV="1">
            <a:off x="395536" y="873174"/>
            <a:ext cx="432048" cy="731113"/>
          </a:xfrm>
          <a:prstGeom prst="bentConnector3">
            <a:avLst>
              <a:gd name="adj1" fmla="val -32923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endCxn id="8" idx="1"/>
          </p:cNvCxnSpPr>
          <p:nvPr/>
        </p:nvCxnSpPr>
        <p:spPr>
          <a:xfrm>
            <a:off x="251520" y="1604287"/>
            <a:ext cx="576064" cy="537469"/>
          </a:xfrm>
          <a:prstGeom prst="bentConnector3">
            <a:avLst>
              <a:gd name="adj1" fmla="val 175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endCxn id="9" idx="1"/>
          </p:cNvCxnSpPr>
          <p:nvPr/>
        </p:nvCxnSpPr>
        <p:spPr>
          <a:xfrm rot="16200000" flipH="1">
            <a:off x="232114" y="2161162"/>
            <a:ext cx="614876" cy="576064"/>
          </a:xfrm>
          <a:prstGeom prst="bentConnector2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251520" y="3060015"/>
            <a:ext cx="2880320" cy="1710076"/>
            <a:chOff x="251520" y="3060015"/>
            <a:chExt cx="2880320" cy="171007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1520" y="3060015"/>
              <a:ext cx="2880320" cy="1690804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1559" y="3085137"/>
              <a:ext cx="2194812" cy="168495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012160" y="3047247"/>
            <a:ext cx="2880320" cy="1703572"/>
            <a:chOff x="6012160" y="3047247"/>
            <a:chExt cx="2880320" cy="17035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012160" y="3060015"/>
              <a:ext cx="2880320" cy="1690804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9162" y="3047247"/>
              <a:ext cx="2586316" cy="1683527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3131840" y="3060015"/>
            <a:ext cx="2880320" cy="1690804"/>
            <a:chOff x="3131840" y="3060015"/>
            <a:chExt cx="2880320" cy="169080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131840" y="3060015"/>
              <a:ext cx="2880320" cy="1690804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0801" y="3085137"/>
              <a:ext cx="2497343" cy="1645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5165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Выноска 2 21"/>
          <p:cNvSpPr/>
          <p:nvPr/>
        </p:nvSpPr>
        <p:spPr>
          <a:xfrm>
            <a:off x="5148064" y="2116088"/>
            <a:ext cx="3447216" cy="1775420"/>
          </a:xfrm>
          <a:prstGeom prst="borderCallout2">
            <a:avLst>
              <a:gd name="adj1" fmla="val 33772"/>
              <a:gd name="adj2" fmla="val -5238"/>
              <a:gd name="adj3" fmla="val 33343"/>
              <a:gd name="adj4" fmla="val -16225"/>
              <a:gd name="adj5" fmla="val 89323"/>
              <a:gd name="adj6" fmla="val -26994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Статья 6</a:t>
            </a:r>
          </a:p>
          <a:p>
            <a:pPr algn="ctr"/>
            <a:endParaRPr lang="ru-RU" sz="800" b="1" dirty="0" smtClean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Гражданин </a:t>
            </a:r>
            <a:r>
              <a:rPr lang="ru-RU" sz="160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Российской Федерации не может быть лишен своего гражданства или права изменить его.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5496" y="411510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Основные принципы правового статуса гражданина РФ</a:t>
            </a:r>
            <a:endParaRPr lang="ru-RU" sz="2400" b="1" dirty="0">
              <a:ln w="12700"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1" y="1111850"/>
            <a:ext cx="776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Граждане  пользуются всеми без исключения правами, перечислен-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ными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Конституции.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5" y="991190"/>
            <a:ext cx="504056" cy="4147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08" y="2164482"/>
            <a:ext cx="1316893" cy="2633786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619672" y="1959104"/>
            <a:ext cx="2808312" cy="828670"/>
          </a:xfrm>
          <a:prstGeom prst="wedgeRoundRectCallout">
            <a:avLst>
              <a:gd name="adj1" fmla="val -59743"/>
              <a:gd name="adj2" fmla="val 4100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i="1" dirty="0" smtClean="0"/>
              <a:t>Я – гражданин РФ. </a:t>
            </a:r>
          </a:p>
          <a:p>
            <a:r>
              <a:rPr lang="ru-RU" sz="1600" i="1" dirty="0" smtClean="0"/>
              <a:t>Обязанность государства – </a:t>
            </a:r>
          </a:p>
          <a:p>
            <a:r>
              <a:rPr lang="ru-RU" sz="1600" i="1" dirty="0" smtClean="0"/>
              <a:t>защищать мои права.</a:t>
            </a:r>
            <a:endParaRPr lang="ru-RU" sz="1600" i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207" y="3003798"/>
            <a:ext cx="1272261" cy="17273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64088" y="2280523"/>
            <a:ext cx="32643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Статья 2</a:t>
            </a:r>
          </a:p>
          <a:p>
            <a:pPr algn="ctr"/>
            <a:endParaRPr lang="ru-RU" sz="800" b="1" dirty="0" smtClean="0">
              <a:latin typeface="Century Gothic" pitchFamily="34" charset="0"/>
            </a:endParaRPr>
          </a:p>
          <a:p>
            <a:r>
              <a:rPr lang="ru-RU" sz="1600" dirty="0" smtClean="0">
                <a:latin typeface="Century Gothic" pitchFamily="34" charset="0"/>
              </a:rPr>
              <a:t>Признание</a:t>
            </a:r>
            <a:r>
              <a:rPr lang="ru-RU" sz="1600" dirty="0">
                <a:latin typeface="Century Gothic" pitchFamily="34" charset="0"/>
              </a:rPr>
              <a:t>, соблюдение и защита прав и свобод человека и </a:t>
            </a:r>
            <a:r>
              <a:rPr lang="ru-RU" sz="1600" dirty="0" smtClean="0">
                <a:latin typeface="Century Gothic" pitchFamily="34" charset="0"/>
              </a:rPr>
              <a:t>гражданина – обязанность </a:t>
            </a:r>
            <a:r>
              <a:rPr lang="ru-RU" sz="1600" dirty="0">
                <a:latin typeface="Century Gothic" pitchFamily="34" charset="0"/>
              </a:rPr>
              <a:t>государства</a:t>
            </a:r>
            <a:r>
              <a:rPr lang="ru-RU" sz="1600" dirty="0" smtClean="0">
                <a:latin typeface="Century Gothic" pitchFamily="34" charset="0"/>
              </a:rPr>
              <a:t>.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1901" y="2202999"/>
            <a:ext cx="2576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Я готов выполнять свои </a:t>
            </a:r>
          </a:p>
          <a:p>
            <a:r>
              <a:rPr lang="ru-RU" sz="1600" i="1" dirty="0" smtClean="0"/>
              <a:t>обязанности.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4042671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/>
      <p:bldP spid="22" grpId="1" uiExpand="1" build="allAtOnce"/>
      <p:bldP spid="5" grpId="0"/>
      <p:bldP spid="6" grpId="0" uiExpand="1" build="p" animBg="1"/>
      <p:bldP spid="6" grpId="1" uiExpand="1" build="allAtOnce"/>
      <p:bldP spid="23" grpId="0"/>
      <p:bldP spid="2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95536" y="41151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Статья 55: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Права </a:t>
            </a:r>
            <a:r>
              <a:rPr lang="ru-RU" dirty="0">
                <a:latin typeface="Arial" pitchFamily="34" charset="0"/>
                <a:cs typeface="Arial" pitchFamily="34" charset="0"/>
              </a:rPr>
              <a:t>и свободы человека и гражданина могут быть ограничены федеральным законом только в той мере, в какой это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необходимо в целях защиты…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41962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снов конституционного строя,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95709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равственности, здоровья, прав и законных интересов других лиц,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257196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ля обеспечения обороны страны и безопасности государства.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43584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Статья 56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В </a:t>
            </a:r>
            <a:r>
              <a:rPr lang="ru-RU" dirty="0">
                <a:latin typeface="Arial" pitchFamily="34" charset="0"/>
                <a:cs typeface="Arial" pitchFamily="34" charset="0"/>
              </a:rPr>
              <a:t>условиях чрезвычайного положения для обеспечения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безопасности </a:t>
            </a:r>
            <a:r>
              <a:rPr lang="ru-RU" dirty="0">
                <a:latin typeface="Arial" pitchFamily="34" charset="0"/>
                <a:cs typeface="Arial" pitchFamily="34" charset="0"/>
              </a:rPr>
              <a:t>граждан и защиты конституционного строя в соответствии с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федеральным </a:t>
            </a:r>
            <a:r>
              <a:rPr lang="ru-RU" dirty="0">
                <a:latin typeface="Arial" pitchFamily="34" charset="0"/>
                <a:cs typeface="Arial" pitchFamily="34" charset="0"/>
              </a:rPr>
              <a:t>конституционным законом могут устанавливаться отдельные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ограничения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прав и свобод с указанием пределов и срока их действия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Соединительная линия уступом 11"/>
          <p:cNvCxnSpPr>
            <a:stCxn id="5" idx="1"/>
            <a:endCxn id="7" idx="1"/>
          </p:cNvCxnSpPr>
          <p:nvPr/>
        </p:nvCxnSpPr>
        <p:spPr>
          <a:xfrm rot="10800000" flipH="1" flipV="1">
            <a:off x="395536" y="873174"/>
            <a:ext cx="432048" cy="731113"/>
          </a:xfrm>
          <a:prstGeom prst="bentConnector3">
            <a:avLst>
              <a:gd name="adj1" fmla="val -32923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endCxn id="8" idx="1"/>
          </p:cNvCxnSpPr>
          <p:nvPr/>
        </p:nvCxnSpPr>
        <p:spPr>
          <a:xfrm>
            <a:off x="251520" y="1604287"/>
            <a:ext cx="576064" cy="537469"/>
          </a:xfrm>
          <a:prstGeom prst="bentConnector3">
            <a:avLst>
              <a:gd name="adj1" fmla="val 175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endCxn id="9" idx="1"/>
          </p:cNvCxnSpPr>
          <p:nvPr/>
        </p:nvCxnSpPr>
        <p:spPr>
          <a:xfrm rot="16200000" flipH="1">
            <a:off x="232114" y="2161162"/>
            <a:ext cx="614876" cy="576064"/>
          </a:xfrm>
          <a:prstGeom prst="bentConnector2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016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11510"/>
            <a:ext cx="1928539" cy="235572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131840" y="483518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DomInoRevObl" pitchFamily="66" charset="-52"/>
              </a:rPr>
              <a:t>Чрезвычайное положение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270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DomInoRevObl" pitchFamily="66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44455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51520" y="33950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могут быть ограничены в условиях чрезвычайной ситуации: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895236"/>
            <a:ext cx="374441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право на жизнь;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защита достоинства личности,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свобода от пыток и насилия;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право на неприкосновенность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частной жизни, личной и семейной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тайны;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запрещение распространения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информации о частной жизни без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согласия человека;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свобода совести и свобода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вероисповедания;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свобода экономической деятель-</a:t>
            </a:r>
          </a:p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ности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не запрещённой законом;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895236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право на жилище, запрещение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произвольного лишения жилища;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право на защиту прав и свобод в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суде с соблюдением установленной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процедуры;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право на получение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квалифициро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ванной юридической помощи;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презумпция невиновности;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право не свидетельствовать против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себя и своих близких;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право на компенсацию для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пострадавших от произвола властей.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843558"/>
            <a:ext cx="360039" cy="2962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203598"/>
            <a:ext cx="360039" cy="2962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4" y="1851670"/>
            <a:ext cx="360039" cy="296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701500"/>
            <a:ext cx="360039" cy="2962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5" y="3507854"/>
            <a:ext cx="360039" cy="2962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155926"/>
            <a:ext cx="360039" cy="296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5" y="854517"/>
            <a:ext cx="360039" cy="2962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1459624"/>
            <a:ext cx="360039" cy="2962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5" y="2314277"/>
            <a:ext cx="360039" cy="2962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2" y="2927152"/>
            <a:ext cx="360039" cy="2962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5" y="3254813"/>
            <a:ext cx="360039" cy="2962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5" y="3886530"/>
            <a:ext cx="360039" cy="29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38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5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7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7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5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75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5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75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75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5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75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75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331640" y="411510"/>
            <a:ext cx="6480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ln w="12700"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Классификация прав и свобод человека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1203598"/>
            <a:ext cx="2304256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92075" algn="ctr">
              <a:defRPr sz="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личные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820253"/>
            <a:ext cx="2304256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92075" algn="ctr">
              <a:defRPr sz="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политические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1" y="2452773"/>
            <a:ext cx="2304256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92075" algn="ctr">
              <a:defRPr sz="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социальные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8781" y="3081411"/>
            <a:ext cx="2304256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92075" algn="ctr">
              <a:defRPr sz="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экономические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1" y="3729483"/>
            <a:ext cx="2304256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92075" algn="ctr">
              <a:defRPr sz="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культурные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3" name="Соединительная линия уступом 12"/>
          <p:cNvCxnSpPr>
            <a:stCxn id="6" idx="1"/>
            <a:endCxn id="7" idx="1"/>
          </p:cNvCxnSpPr>
          <p:nvPr/>
        </p:nvCxnSpPr>
        <p:spPr>
          <a:xfrm rot="10800000" flipV="1">
            <a:off x="971600" y="642343"/>
            <a:ext cx="360040" cy="761310"/>
          </a:xfrm>
          <a:prstGeom prst="bentConnector3">
            <a:avLst>
              <a:gd name="adj1" fmla="val 21918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endCxn id="8" idx="1"/>
          </p:cNvCxnSpPr>
          <p:nvPr/>
        </p:nvCxnSpPr>
        <p:spPr>
          <a:xfrm rot="16200000" flipH="1">
            <a:off x="447249" y="1495956"/>
            <a:ext cx="616655" cy="432048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endCxn id="9" idx="1"/>
          </p:cNvCxnSpPr>
          <p:nvPr/>
        </p:nvCxnSpPr>
        <p:spPr>
          <a:xfrm rot="16200000" flipH="1">
            <a:off x="439318" y="2120545"/>
            <a:ext cx="632518" cy="432047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endCxn id="10" idx="1"/>
          </p:cNvCxnSpPr>
          <p:nvPr/>
        </p:nvCxnSpPr>
        <p:spPr>
          <a:xfrm rot="16200000" flipH="1">
            <a:off x="449850" y="2742535"/>
            <a:ext cx="628636" cy="449226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endCxn id="11" idx="1"/>
          </p:cNvCxnSpPr>
          <p:nvPr/>
        </p:nvCxnSpPr>
        <p:spPr>
          <a:xfrm rot="16200000" flipH="1">
            <a:off x="431542" y="3389479"/>
            <a:ext cx="648070" cy="432047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07904" y="120359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 на жизнь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07904" y="1820253"/>
            <a:ext cx="2853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избирательное право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07904" y="245277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 на охрану здоровья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07904" y="3072403"/>
            <a:ext cx="2853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 собственности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07904" y="372948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 на образование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73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331640" y="411510"/>
            <a:ext cx="6480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ln w="12700"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Классификация прав и свобод человека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1203598"/>
            <a:ext cx="2304256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92075" algn="ctr">
              <a:defRPr sz="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личные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820253"/>
            <a:ext cx="2304256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92075" algn="ctr">
              <a:defRPr sz="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политические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1" y="2452773"/>
            <a:ext cx="2304256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92075" algn="ctr">
              <a:defRPr sz="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социальные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8781" y="3081411"/>
            <a:ext cx="2304256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92075" algn="ctr">
              <a:defRPr sz="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экономические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1" y="3729483"/>
            <a:ext cx="2304256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92075" algn="ctr">
              <a:defRPr sz="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культурные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3" name="Соединительная линия уступом 12"/>
          <p:cNvCxnSpPr>
            <a:stCxn id="6" idx="1"/>
            <a:endCxn id="7" idx="1"/>
          </p:cNvCxnSpPr>
          <p:nvPr/>
        </p:nvCxnSpPr>
        <p:spPr>
          <a:xfrm rot="10800000" flipV="1">
            <a:off x="971600" y="642343"/>
            <a:ext cx="360040" cy="761310"/>
          </a:xfrm>
          <a:prstGeom prst="bentConnector3">
            <a:avLst>
              <a:gd name="adj1" fmla="val 21918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endCxn id="8" idx="1"/>
          </p:cNvCxnSpPr>
          <p:nvPr/>
        </p:nvCxnSpPr>
        <p:spPr>
          <a:xfrm rot="16200000" flipH="1">
            <a:off x="447249" y="1495956"/>
            <a:ext cx="616655" cy="432048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endCxn id="9" idx="1"/>
          </p:cNvCxnSpPr>
          <p:nvPr/>
        </p:nvCxnSpPr>
        <p:spPr>
          <a:xfrm rot="16200000" flipH="1">
            <a:off x="439318" y="2120545"/>
            <a:ext cx="632518" cy="432047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endCxn id="10" idx="1"/>
          </p:cNvCxnSpPr>
          <p:nvPr/>
        </p:nvCxnSpPr>
        <p:spPr>
          <a:xfrm rot="16200000" flipH="1">
            <a:off x="449850" y="2742535"/>
            <a:ext cx="628636" cy="449226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endCxn id="11" idx="1"/>
          </p:cNvCxnSpPr>
          <p:nvPr/>
        </p:nvCxnSpPr>
        <p:spPr>
          <a:xfrm rot="16200000" flipH="1">
            <a:off x="431542" y="3389479"/>
            <a:ext cx="648070" cy="432047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39653" y="1203598"/>
            <a:ext cx="3832747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92075" algn="ctr">
              <a:defRPr sz="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«свобода от…»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9648" y="2220363"/>
            <a:ext cx="3832747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92075" algn="ctr">
              <a:defRPr sz="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«свобода для…»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9648" y="1605733"/>
            <a:ext cx="3904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Свобода от произвольного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вмешатель-ства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других людей и государства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39653" y="2616416"/>
            <a:ext cx="3904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Свобода действовать по своему усмотрению в рамках закона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39651" y="3201191"/>
            <a:ext cx="3832747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92075" algn="ctr">
              <a:defRPr sz="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о</a:t>
            </a:r>
            <a:r>
              <a:rPr lang="ru-RU" sz="2000" dirty="0" smtClean="0">
                <a:solidFill>
                  <a:schemeClr val="tx1"/>
                </a:solidFill>
              </a:rPr>
              <a:t>бязательства государства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39653" y="3637150"/>
            <a:ext cx="390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Права, которые можно реализовать лишь при поддержке государства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Соединительная линия уступом 14"/>
          <p:cNvCxnSpPr>
            <a:stCxn id="6" idx="3"/>
            <a:endCxn id="21" idx="3"/>
          </p:cNvCxnSpPr>
          <p:nvPr/>
        </p:nvCxnSpPr>
        <p:spPr>
          <a:xfrm>
            <a:off x="7812361" y="642343"/>
            <a:ext cx="360039" cy="761310"/>
          </a:xfrm>
          <a:prstGeom prst="bentConnector3">
            <a:avLst>
              <a:gd name="adj1" fmla="val 19999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endCxn id="23" idx="3"/>
          </p:cNvCxnSpPr>
          <p:nvPr/>
        </p:nvCxnSpPr>
        <p:spPr>
          <a:xfrm rot="5400000">
            <a:off x="7830120" y="1718100"/>
            <a:ext cx="1044593" cy="360042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endCxn id="33" idx="3"/>
          </p:cNvCxnSpPr>
          <p:nvPr/>
        </p:nvCxnSpPr>
        <p:spPr>
          <a:xfrm rot="5400000">
            <a:off x="7864412" y="2733218"/>
            <a:ext cx="976014" cy="360042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467544" y="1131590"/>
            <a:ext cx="2952327" cy="3090335"/>
          </a:xfrm>
          <a:prstGeom prst="rect">
            <a:avLst/>
          </a:prstGeom>
          <a:solidFill>
            <a:srgbClr val="F6F5F0">
              <a:alpha val="97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r="14562"/>
          <a:stretch/>
        </p:blipFill>
        <p:spPr>
          <a:xfrm>
            <a:off x="592139" y="1320325"/>
            <a:ext cx="2703135" cy="266500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/>
          <a:stretch/>
        </p:blipFill>
        <p:spPr>
          <a:xfrm>
            <a:off x="565847" y="1203598"/>
            <a:ext cx="2755719" cy="286379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4" r="9791"/>
          <a:stretch/>
        </p:blipFill>
        <p:spPr>
          <a:xfrm>
            <a:off x="588702" y="1264369"/>
            <a:ext cx="2710009" cy="277692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1123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12" grpId="0"/>
      <p:bldP spid="32" grpId="0"/>
      <p:bldP spid="33" grpId="0" animBg="1"/>
      <p:bldP spid="34" grpId="0"/>
      <p:bldP spid="6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331640" y="411510"/>
            <a:ext cx="6480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ln w="12700"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Классификация прав и свобод человека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1203598"/>
            <a:ext cx="2304256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92075" algn="ctr">
              <a:defRPr sz="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личные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820253"/>
            <a:ext cx="2304256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92075" algn="ctr">
              <a:defRPr sz="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политические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1" y="2452773"/>
            <a:ext cx="2304256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92075" algn="ctr">
              <a:defRPr sz="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социальные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8781" y="3081411"/>
            <a:ext cx="2304256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92075" algn="ctr">
              <a:defRPr sz="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экономические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1" y="3729483"/>
            <a:ext cx="2304256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92075" algn="ctr">
              <a:defRPr sz="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культурные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3" name="Соединительная линия уступом 12"/>
          <p:cNvCxnSpPr>
            <a:stCxn id="6" idx="1"/>
            <a:endCxn id="7" idx="1"/>
          </p:cNvCxnSpPr>
          <p:nvPr/>
        </p:nvCxnSpPr>
        <p:spPr>
          <a:xfrm rot="10800000" flipV="1">
            <a:off x="971600" y="642343"/>
            <a:ext cx="360040" cy="761310"/>
          </a:xfrm>
          <a:prstGeom prst="bentConnector3">
            <a:avLst>
              <a:gd name="adj1" fmla="val 21918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endCxn id="8" idx="1"/>
          </p:cNvCxnSpPr>
          <p:nvPr/>
        </p:nvCxnSpPr>
        <p:spPr>
          <a:xfrm rot="16200000" flipH="1">
            <a:off x="447249" y="1495956"/>
            <a:ext cx="616655" cy="432048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endCxn id="9" idx="1"/>
          </p:cNvCxnSpPr>
          <p:nvPr/>
        </p:nvCxnSpPr>
        <p:spPr>
          <a:xfrm rot="16200000" flipH="1">
            <a:off x="439318" y="2120545"/>
            <a:ext cx="632518" cy="432047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endCxn id="10" idx="1"/>
          </p:cNvCxnSpPr>
          <p:nvPr/>
        </p:nvCxnSpPr>
        <p:spPr>
          <a:xfrm rot="16200000" flipH="1">
            <a:off x="449850" y="2742535"/>
            <a:ext cx="628636" cy="449226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endCxn id="11" idx="1"/>
          </p:cNvCxnSpPr>
          <p:nvPr/>
        </p:nvCxnSpPr>
        <p:spPr>
          <a:xfrm rot="16200000" flipH="1">
            <a:off x="431542" y="3389479"/>
            <a:ext cx="648070" cy="432047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39653" y="1203598"/>
            <a:ext cx="3832747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92075" algn="ctr">
              <a:defRPr sz="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«свобода от…»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9648" y="2220363"/>
            <a:ext cx="3832747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92075" algn="ctr">
              <a:defRPr sz="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«свобода для…»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39651" y="3201191"/>
            <a:ext cx="3832747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92075" algn="ctr">
              <a:defRPr sz="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о</a:t>
            </a:r>
            <a:r>
              <a:rPr lang="ru-RU" sz="2000" dirty="0" smtClean="0">
                <a:solidFill>
                  <a:schemeClr val="tx1"/>
                </a:solidFill>
              </a:rPr>
              <a:t>бязательства государства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5" name="Соединительная линия уступом 14"/>
          <p:cNvCxnSpPr>
            <a:stCxn id="6" idx="3"/>
            <a:endCxn id="21" idx="3"/>
          </p:cNvCxnSpPr>
          <p:nvPr/>
        </p:nvCxnSpPr>
        <p:spPr>
          <a:xfrm>
            <a:off x="7812361" y="642343"/>
            <a:ext cx="360039" cy="761310"/>
          </a:xfrm>
          <a:prstGeom prst="bentConnector3">
            <a:avLst>
              <a:gd name="adj1" fmla="val 19999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endCxn id="23" idx="3"/>
          </p:cNvCxnSpPr>
          <p:nvPr/>
        </p:nvCxnSpPr>
        <p:spPr>
          <a:xfrm rot="5400000">
            <a:off x="7830120" y="1718100"/>
            <a:ext cx="1044593" cy="360042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endCxn id="33" idx="3"/>
          </p:cNvCxnSpPr>
          <p:nvPr/>
        </p:nvCxnSpPr>
        <p:spPr>
          <a:xfrm rot="5400000">
            <a:off x="7864412" y="2733218"/>
            <a:ext cx="976014" cy="360042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67544" y="1141346"/>
            <a:ext cx="8136904" cy="3090335"/>
          </a:xfrm>
          <a:prstGeom prst="rect">
            <a:avLst/>
          </a:prstGeom>
          <a:solidFill>
            <a:srgbClr val="F6F5F0">
              <a:alpha val="97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22672" y="1424525"/>
            <a:ext cx="5040560" cy="1856942"/>
          </a:xfrm>
          <a:prstGeom prst="borderCallout2">
            <a:avLst>
              <a:gd name="adj1" fmla="val 19981"/>
              <a:gd name="adj2" fmla="val -1983"/>
              <a:gd name="adj3" fmla="val 19571"/>
              <a:gd name="adj4" fmla="val -7294"/>
              <a:gd name="adj5" fmla="val 69824"/>
              <a:gd name="adj6" fmla="val -19153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 b="1">
                <a:latin typeface="Century Gothic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Статья </a:t>
            </a:r>
            <a:r>
              <a:rPr lang="ru-RU" dirty="0" smtClean="0">
                <a:solidFill>
                  <a:schemeClr val="tx1"/>
                </a:solidFill>
              </a:rPr>
              <a:t>55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b="0" dirty="0" smtClean="0">
                <a:solidFill>
                  <a:schemeClr val="tx1"/>
                </a:solidFill>
              </a:rPr>
              <a:t>Перечисление </a:t>
            </a:r>
            <a:r>
              <a:rPr lang="ru-RU" b="0" dirty="0">
                <a:solidFill>
                  <a:schemeClr val="tx1"/>
                </a:solidFill>
              </a:rPr>
              <a:t>в Конституции </a:t>
            </a:r>
            <a:r>
              <a:rPr lang="ru-RU" b="0" dirty="0" smtClean="0">
                <a:solidFill>
                  <a:schemeClr val="tx1"/>
                </a:solidFill>
              </a:rPr>
              <a:t>Российской </a:t>
            </a:r>
          </a:p>
          <a:p>
            <a:pPr marL="358775" algn="l"/>
            <a:r>
              <a:rPr lang="ru-RU" b="0" dirty="0" smtClean="0">
                <a:solidFill>
                  <a:schemeClr val="tx1"/>
                </a:solidFill>
              </a:rPr>
              <a:t>Федерации основных </a:t>
            </a:r>
            <a:r>
              <a:rPr lang="ru-RU" b="0" dirty="0">
                <a:solidFill>
                  <a:schemeClr val="tx1"/>
                </a:solidFill>
              </a:rPr>
              <a:t>прав и свобод не </a:t>
            </a:r>
            <a:endParaRPr lang="ru-RU" b="0" dirty="0" smtClean="0">
              <a:solidFill>
                <a:schemeClr val="tx1"/>
              </a:solidFill>
            </a:endParaRPr>
          </a:p>
          <a:p>
            <a:pPr marL="358775" algn="l"/>
            <a:r>
              <a:rPr lang="ru-RU" b="0" dirty="0" smtClean="0">
                <a:solidFill>
                  <a:schemeClr val="tx1"/>
                </a:solidFill>
              </a:rPr>
              <a:t>должно </a:t>
            </a:r>
            <a:r>
              <a:rPr lang="ru-RU" b="0" dirty="0">
                <a:solidFill>
                  <a:schemeClr val="tx1"/>
                </a:solidFill>
              </a:rPr>
              <a:t>толковаться как отрицание или </a:t>
            </a:r>
            <a:endParaRPr lang="ru-RU" b="0" dirty="0" smtClean="0">
              <a:solidFill>
                <a:schemeClr val="tx1"/>
              </a:solidFill>
            </a:endParaRPr>
          </a:p>
          <a:p>
            <a:pPr marL="358775" algn="l"/>
            <a:r>
              <a:rPr lang="ru-RU" b="0" dirty="0" smtClean="0">
                <a:solidFill>
                  <a:schemeClr val="tx1"/>
                </a:solidFill>
              </a:rPr>
              <a:t>умаление </a:t>
            </a:r>
            <a:r>
              <a:rPr lang="ru-RU" b="0" dirty="0">
                <a:solidFill>
                  <a:schemeClr val="tx1"/>
                </a:solidFill>
              </a:rPr>
              <a:t>других общепризнанных прав и </a:t>
            </a:r>
            <a:endParaRPr lang="ru-RU" b="0" dirty="0" smtClean="0">
              <a:solidFill>
                <a:schemeClr val="tx1"/>
              </a:solidFill>
            </a:endParaRPr>
          </a:p>
          <a:p>
            <a:pPr marL="358775" algn="l"/>
            <a:r>
              <a:rPr lang="ru-RU" b="0" dirty="0" smtClean="0">
                <a:solidFill>
                  <a:schemeClr val="tx1"/>
                </a:solidFill>
              </a:rPr>
              <a:t>свобод </a:t>
            </a:r>
            <a:r>
              <a:rPr lang="ru-RU" b="0" dirty="0">
                <a:solidFill>
                  <a:schemeClr val="tx1"/>
                </a:solidFill>
              </a:rPr>
              <a:t>человека и гражданина.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57601"/>
            <a:ext cx="1728192" cy="234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2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3350"/>
            <a:ext cx="24384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6496" y="1173981"/>
            <a:ext cx="2736304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latin typeface="a_DomInoRevObl" pitchFamily="66" charset="-52"/>
              </a:rPr>
              <a:t>Человек свободен</a:t>
            </a:r>
            <a:endParaRPr lang="ru-RU" sz="2400" dirty="0">
              <a:ln w="12700">
                <a:solidFill>
                  <a:schemeClr val="tx1"/>
                </a:solidFill>
              </a:ln>
              <a:solidFill>
                <a:srgbClr val="00B050"/>
              </a:solidFill>
              <a:latin typeface="a_DomInoRevObl" pitchFamily="66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496" y="2876976"/>
            <a:ext cx="2736304" cy="1134934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ru-RU"/>
            </a:defPPr>
            <a:lvl1pPr algn="ctr">
              <a:defRPr sz="240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latin typeface="a_DomInoRevObl" pitchFamily="66" charset="-52"/>
              </a:defRPr>
            </a:lvl1pPr>
          </a:lstStyle>
          <a:p>
            <a:r>
              <a:rPr lang="ru-RU" dirty="0"/>
              <a:t>Человек несёт ответственность</a:t>
            </a:r>
          </a:p>
        </p:txBody>
      </p:sp>
      <p:sp>
        <p:nvSpPr>
          <p:cNvPr id="8" name="Стрелка вправо с вырезом 7"/>
          <p:cNvSpPr/>
          <p:nvPr/>
        </p:nvSpPr>
        <p:spPr>
          <a:xfrm rot="5400000">
            <a:off x="1804938" y="1779972"/>
            <a:ext cx="359420" cy="1080120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91200" y="1173981"/>
            <a:ext cx="2736304" cy="60568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latin typeface="a_DomInoRevObl" pitchFamily="66" charset="-52"/>
              </a:rPr>
              <a:t>Человек имеет права</a:t>
            </a:r>
            <a:endParaRPr lang="ru-RU" sz="2400" dirty="0">
              <a:ln w="12700">
                <a:solidFill>
                  <a:schemeClr val="tx1"/>
                </a:solidFill>
              </a:ln>
              <a:solidFill>
                <a:srgbClr val="00B050"/>
              </a:solidFill>
              <a:latin typeface="a_DomInoRevObl" pitchFamily="66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876976"/>
            <a:ext cx="2736304" cy="1134934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ru-RU"/>
            </a:defPPr>
            <a:lvl1pPr algn="ctr">
              <a:defRPr sz="240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latin typeface="a_DomInoRevObl" pitchFamily="66" charset="-52"/>
              </a:defRPr>
            </a:lvl1pPr>
          </a:lstStyle>
          <a:p>
            <a:r>
              <a:rPr lang="ru-RU" dirty="0"/>
              <a:t>Человек </a:t>
            </a:r>
            <a:r>
              <a:rPr lang="ru-RU" dirty="0" smtClean="0"/>
              <a:t>выполняет обязанности</a:t>
            </a:r>
            <a:endParaRPr lang="ru-RU" dirty="0"/>
          </a:p>
        </p:txBody>
      </p:sp>
      <p:sp>
        <p:nvSpPr>
          <p:cNvPr id="11" name="Стрелка вправо с вырезом 10"/>
          <p:cNvSpPr/>
          <p:nvPr/>
        </p:nvSpPr>
        <p:spPr>
          <a:xfrm rot="5400000">
            <a:off x="6979642" y="1779972"/>
            <a:ext cx="359420" cy="1080120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232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83568" y="41151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ln w="12700"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Конституционные обязанности гражданина РФ: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1131590"/>
            <a:ext cx="66247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соблюдать Конституцию и законы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оссии;</a:t>
            </a: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уважать права и свободы других людей;</a:t>
            </a: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охранять окружающую среду;</a:t>
            </a: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бережно относиться к историческому и культурному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наследию страны;</a:t>
            </a: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платить установленные законом налоги и сборы в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государственный бюджет;</a:t>
            </a: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защищать Отечество;</a:t>
            </a: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получить основное общее образование.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985681"/>
            <a:ext cx="504056" cy="4147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1427760"/>
            <a:ext cx="504056" cy="4147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1868989"/>
            <a:ext cx="504056" cy="4147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2338407"/>
            <a:ext cx="504056" cy="4147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3075806"/>
            <a:ext cx="504056" cy="4147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3844632"/>
            <a:ext cx="504056" cy="4147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4282623"/>
            <a:ext cx="504056" cy="41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93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25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26"/>
            <a:ext cx="5544616" cy="45995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62492" y="984347"/>
            <a:ext cx="1544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latin typeface="DS Goose" pitchFamily="2" charset="-52"/>
              </a:rPr>
              <a:t>Как защитить </a:t>
            </a:r>
          </a:p>
          <a:p>
            <a:pPr algn="ctr"/>
            <a:r>
              <a:rPr lang="ru-RU" sz="1400" b="1" i="1" dirty="0" smtClean="0">
                <a:latin typeface="DS Goose" pitchFamily="2" charset="-52"/>
              </a:rPr>
              <a:t>свои права?</a:t>
            </a:r>
            <a:endParaRPr lang="ru-RU" sz="1400" b="1" i="1" dirty="0">
              <a:latin typeface="DS Goose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5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7171" y="1124452"/>
            <a:ext cx="400050" cy="5805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92080" y="984347"/>
            <a:ext cx="34563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dverGothic" pitchFamily="2" charset="0"/>
              </a:rPr>
              <a:t>Наши права не реализуются сами по себе.</a:t>
            </a:r>
          </a:p>
          <a:p>
            <a:pPr algn="ctr"/>
            <a:endParaRPr lang="ru-RU" sz="2000" dirty="0" smtClean="0">
              <a:latin typeface="AdverGothic" pitchFamily="2" charset="0"/>
            </a:endParaRPr>
          </a:p>
          <a:p>
            <a:pPr algn="ctr"/>
            <a:r>
              <a:rPr lang="ru-RU" sz="2000" dirty="0" smtClean="0">
                <a:latin typeface="AdverGothic" pitchFamily="2" charset="0"/>
              </a:rPr>
              <a:t>Многие из них требуют наших активных действий.</a:t>
            </a:r>
          </a:p>
          <a:p>
            <a:pPr algn="ctr"/>
            <a:endParaRPr lang="ru-RU" sz="2000" dirty="0" smtClean="0">
              <a:latin typeface="AdverGothic" pitchFamily="2" charset="0"/>
            </a:endParaRPr>
          </a:p>
          <a:p>
            <a:pPr algn="ctr"/>
            <a:r>
              <a:rPr lang="ru-RU" sz="2000" dirty="0" smtClean="0">
                <a:latin typeface="AdverGothic" pitchFamily="2" charset="0"/>
              </a:rPr>
              <a:t>Многие нуждаются в защите.</a:t>
            </a:r>
            <a:endParaRPr lang="ru-RU" sz="2000" dirty="0">
              <a:latin typeface="Adver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510" y="2898016"/>
            <a:ext cx="1501901" cy="185672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129" y="733234"/>
            <a:ext cx="1915367" cy="3830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66" y="656388"/>
            <a:ext cx="1915362" cy="3830724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907704" y="411510"/>
            <a:ext cx="2304256" cy="1008112"/>
          </a:xfrm>
          <a:prstGeom prst="wedgeRoundRectCallout">
            <a:avLst>
              <a:gd name="adj1" fmla="val -62019"/>
              <a:gd name="adj2" fmla="val 4965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/>
              <a:t>Я – гражданин РФ.</a:t>
            </a:r>
          </a:p>
          <a:p>
            <a:r>
              <a:rPr lang="ru-RU" i="1" dirty="0" smtClean="0"/>
              <a:t>Я обладаю всеми правами.</a:t>
            </a:r>
            <a:endParaRPr lang="ru-RU" i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932040" y="411510"/>
            <a:ext cx="2406094" cy="1008112"/>
          </a:xfrm>
          <a:prstGeom prst="wedgeRoundRectCallout">
            <a:avLst>
              <a:gd name="adj1" fmla="val 58025"/>
              <a:gd name="adj2" fmla="val 5035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/>
              <a:t>Я – не гражданин РФ</a:t>
            </a:r>
            <a:r>
              <a:rPr lang="ru-RU" i="1" smtClean="0"/>
              <a:t>. У </a:t>
            </a:r>
            <a:r>
              <a:rPr lang="ru-RU" i="1" dirty="0" smtClean="0"/>
              <a:t>меня нет прав?</a:t>
            </a:r>
            <a:endParaRPr lang="ru-RU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960" y="3076646"/>
            <a:ext cx="1272261" cy="1727352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2339752" y="1923678"/>
            <a:ext cx="4536504" cy="792088"/>
          </a:xfrm>
          <a:prstGeom prst="wedgeRoundRectCallout">
            <a:avLst>
              <a:gd name="adj1" fmla="val 14441"/>
              <a:gd name="adj2" fmla="val 75006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Жизнь, честь и имущество каждого человека находятся под защитой.</a:t>
            </a:r>
            <a:endParaRPr lang="ru-RU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12" y="2916282"/>
            <a:ext cx="1501901" cy="18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16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11389 0.0061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129" y="733234"/>
            <a:ext cx="1915367" cy="3830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66" y="656388"/>
            <a:ext cx="1915362" cy="3830724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907704" y="411510"/>
            <a:ext cx="2304256" cy="1008112"/>
          </a:xfrm>
          <a:prstGeom prst="wedgeRoundRectCallout">
            <a:avLst>
              <a:gd name="adj1" fmla="val -62019"/>
              <a:gd name="adj2" fmla="val 4965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/>
              <a:t>Я – гражданин РФ.</a:t>
            </a:r>
          </a:p>
          <a:p>
            <a:r>
              <a:rPr lang="ru-RU" i="1" dirty="0" smtClean="0"/>
              <a:t>Я обладаю всеми правами.</a:t>
            </a:r>
            <a:endParaRPr lang="ru-RU" i="1" dirty="0"/>
          </a:p>
        </p:txBody>
      </p:sp>
      <p:sp>
        <p:nvSpPr>
          <p:cNvPr id="12" name="Выноска 2 11"/>
          <p:cNvSpPr/>
          <p:nvPr/>
        </p:nvSpPr>
        <p:spPr>
          <a:xfrm>
            <a:off x="2140476" y="1684040"/>
            <a:ext cx="5095820" cy="1031726"/>
          </a:xfrm>
          <a:prstGeom prst="borderCallout2">
            <a:avLst>
              <a:gd name="adj1" fmla="val 110308"/>
              <a:gd name="adj2" fmla="val 49941"/>
              <a:gd name="adj3" fmla="val 120652"/>
              <a:gd name="adj4" fmla="val 34766"/>
              <a:gd name="adj5" fmla="val 161780"/>
              <a:gd name="adj6" fmla="val 36259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Статья 20</a:t>
            </a:r>
          </a:p>
          <a:p>
            <a:pPr algn="ctr"/>
            <a:endParaRPr lang="ru-RU" sz="400" b="1" dirty="0" smtClean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Гражданин </a:t>
            </a:r>
            <a:r>
              <a:rPr lang="ru-RU" sz="160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Российской Федерации 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имеет право на жизнь.</a:t>
            </a:r>
            <a:endParaRPr lang="ru-RU" sz="160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960" y="3076646"/>
            <a:ext cx="1272261" cy="1727352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627784" y="2139702"/>
            <a:ext cx="1069092" cy="216024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642280" y="2139702"/>
            <a:ext cx="1069092" cy="216024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1110591">
            <a:off x="2555776" y="177966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BetinaScript" pitchFamily="2" charset="0"/>
              </a:rPr>
              <a:t>Каждый</a:t>
            </a:r>
            <a:endParaRPr lang="ru-RU" sz="2000" b="1" dirty="0">
              <a:solidFill>
                <a:srgbClr val="FF0000"/>
              </a:solidFill>
              <a:latin typeface="BetinaScript" pitchFamily="2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12" y="2916282"/>
            <a:ext cx="1501901" cy="1856729"/>
          </a:xfrm>
          <a:prstGeom prst="rect">
            <a:avLst/>
          </a:prstGeom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4932040" y="411510"/>
            <a:ext cx="2406094" cy="1008112"/>
          </a:xfrm>
          <a:prstGeom prst="wedgeRoundRectCallout">
            <a:avLst>
              <a:gd name="adj1" fmla="val 58025"/>
              <a:gd name="adj2" fmla="val 5035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/>
              <a:t>Я – не гражданин РФ. У меня нет прав?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17972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129" y="733234"/>
            <a:ext cx="1915367" cy="3830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66" y="656388"/>
            <a:ext cx="1915362" cy="3830724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907704" y="411510"/>
            <a:ext cx="2304256" cy="1008112"/>
          </a:xfrm>
          <a:prstGeom prst="wedgeRoundRectCallout">
            <a:avLst>
              <a:gd name="adj1" fmla="val -62019"/>
              <a:gd name="adj2" fmla="val 4965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/>
              <a:t>Я – гражданин РФ.</a:t>
            </a:r>
          </a:p>
          <a:p>
            <a:r>
              <a:rPr lang="ru-RU" i="1" dirty="0" smtClean="0"/>
              <a:t>Я обладаю всеми правами.</a:t>
            </a:r>
            <a:endParaRPr lang="ru-RU" i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932040" y="411510"/>
            <a:ext cx="2406094" cy="1008112"/>
          </a:xfrm>
          <a:prstGeom prst="wedgeRoundRectCallout">
            <a:avLst>
              <a:gd name="adj1" fmla="val 58025"/>
              <a:gd name="adj2" fmla="val 5035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/>
              <a:t>Я – не гражданин РФ. У меня нет прав?</a:t>
            </a:r>
            <a:endParaRPr lang="ru-RU" i="1" dirty="0"/>
          </a:p>
        </p:txBody>
      </p:sp>
      <p:sp>
        <p:nvSpPr>
          <p:cNvPr id="12" name="Выноска 2 11"/>
          <p:cNvSpPr/>
          <p:nvPr/>
        </p:nvSpPr>
        <p:spPr>
          <a:xfrm>
            <a:off x="2140476" y="1684040"/>
            <a:ext cx="5095820" cy="1031726"/>
          </a:xfrm>
          <a:prstGeom prst="borderCallout2">
            <a:avLst>
              <a:gd name="adj1" fmla="val 110308"/>
              <a:gd name="adj2" fmla="val 49941"/>
              <a:gd name="adj3" fmla="val 120652"/>
              <a:gd name="adj4" fmla="val 34766"/>
              <a:gd name="adj5" fmla="val 161780"/>
              <a:gd name="adj6" fmla="val 36259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Статья 19</a:t>
            </a:r>
          </a:p>
          <a:p>
            <a:pPr algn="ctr"/>
            <a:endParaRPr lang="ru-RU" sz="400" b="1" dirty="0" smtClean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Граждане равны перед законом и судом.</a:t>
            </a:r>
            <a:endParaRPr lang="ru-RU" sz="160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960" y="3076646"/>
            <a:ext cx="1272261" cy="1727352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515003" y="2283718"/>
            <a:ext cx="1069092" cy="216024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529499" y="2283718"/>
            <a:ext cx="1069092" cy="216024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1110591">
            <a:off x="2442995" y="194280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BetinaScript" pitchFamily="2" charset="0"/>
              </a:rPr>
              <a:t>Все</a:t>
            </a:r>
            <a:endParaRPr lang="ru-RU" sz="2000" b="1" dirty="0">
              <a:solidFill>
                <a:srgbClr val="FF0000"/>
              </a:solidFill>
              <a:latin typeface="BetinaScript" pitchFamily="2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12" y="2916282"/>
            <a:ext cx="1501901" cy="18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17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66" y="656388"/>
            <a:ext cx="1915362" cy="383072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129" y="733234"/>
            <a:ext cx="1915367" cy="3830734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907704" y="411510"/>
            <a:ext cx="2304256" cy="1008112"/>
          </a:xfrm>
          <a:prstGeom prst="wedgeRoundRectCallout">
            <a:avLst>
              <a:gd name="adj1" fmla="val -62019"/>
              <a:gd name="adj2" fmla="val 4965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/>
              <a:t>Я – гражданин РФ.</a:t>
            </a:r>
          </a:p>
          <a:p>
            <a:r>
              <a:rPr lang="ru-RU" i="1" dirty="0" smtClean="0"/>
              <a:t>Я обладаю всеми правами.</a:t>
            </a:r>
            <a:endParaRPr lang="ru-RU" i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932040" y="411510"/>
            <a:ext cx="2406094" cy="1008112"/>
          </a:xfrm>
          <a:prstGeom prst="wedgeRoundRectCallout">
            <a:avLst>
              <a:gd name="adj1" fmla="val 58025"/>
              <a:gd name="adj2" fmla="val 5035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/>
              <a:t>Я – не гражданин РФ. У меня нет прав?</a:t>
            </a:r>
            <a:endParaRPr lang="ru-RU" i="1" dirty="0"/>
          </a:p>
        </p:txBody>
      </p:sp>
      <p:sp>
        <p:nvSpPr>
          <p:cNvPr id="12" name="Выноска 2 11"/>
          <p:cNvSpPr/>
          <p:nvPr/>
        </p:nvSpPr>
        <p:spPr>
          <a:xfrm>
            <a:off x="2140476" y="1684040"/>
            <a:ext cx="5095820" cy="1031726"/>
          </a:xfrm>
          <a:prstGeom prst="borderCallout2">
            <a:avLst>
              <a:gd name="adj1" fmla="val 110308"/>
              <a:gd name="adj2" fmla="val 49941"/>
              <a:gd name="adj3" fmla="val 120652"/>
              <a:gd name="adj4" fmla="val 34766"/>
              <a:gd name="adj5" fmla="val 161780"/>
              <a:gd name="adj6" fmla="val 36259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Статья 21</a:t>
            </a:r>
          </a:p>
          <a:p>
            <a:pPr algn="ctr"/>
            <a:endParaRPr lang="ru-RU" sz="400" b="1" dirty="0" smtClean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Достоинство личности охраняется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      государством.</a:t>
            </a:r>
            <a:endParaRPr lang="ru-RU" sz="160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960" y="3076646"/>
            <a:ext cx="1272261" cy="17273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12" y="2916282"/>
            <a:ext cx="1501901" cy="18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89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66" y="656388"/>
            <a:ext cx="1915362" cy="3830724"/>
          </a:xfrm>
          <a:prstGeom prst="rect">
            <a:avLst/>
          </a:prstGeom>
        </p:spPr>
      </p:pic>
      <p:sp>
        <p:nvSpPr>
          <p:cNvPr id="12" name="Выноска 2 11"/>
          <p:cNvSpPr/>
          <p:nvPr/>
        </p:nvSpPr>
        <p:spPr>
          <a:xfrm>
            <a:off x="2140476" y="1684040"/>
            <a:ext cx="5095820" cy="1031726"/>
          </a:xfrm>
          <a:prstGeom prst="borderCallout2">
            <a:avLst>
              <a:gd name="adj1" fmla="val 110308"/>
              <a:gd name="adj2" fmla="val 49941"/>
              <a:gd name="adj3" fmla="val 120652"/>
              <a:gd name="adj4" fmla="val 34766"/>
              <a:gd name="adj5" fmla="val 161780"/>
              <a:gd name="adj6" fmla="val 36259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Статья 21</a:t>
            </a:r>
          </a:p>
          <a:p>
            <a:pPr algn="ctr"/>
            <a:endParaRPr lang="ru-RU" sz="400" b="1" dirty="0" smtClean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Никто не должен подвергаться пыткам, …</a:t>
            </a:r>
          </a:p>
          <a:p>
            <a:r>
              <a:rPr lang="ru-RU" sz="160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     унижающему … достоинство наказанию.</a:t>
            </a:r>
            <a:endParaRPr lang="ru-RU" sz="160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490840" y="2355726"/>
            <a:ext cx="702176" cy="0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129" y="733234"/>
            <a:ext cx="1915367" cy="3830734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907704" y="411510"/>
            <a:ext cx="2304256" cy="1008112"/>
          </a:xfrm>
          <a:prstGeom prst="wedgeRoundRectCallout">
            <a:avLst>
              <a:gd name="adj1" fmla="val -62019"/>
              <a:gd name="adj2" fmla="val 4965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/>
              <a:t>Я – гражданин РФ.</a:t>
            </a:r>
          </a:p>
          <a:p>
            <a:r>
              <a:rPr lang="ru-RU" i="1" dirty="0" smtClean="0"/>
              <a:t>Я обладаю всеми правами.</a:t>
            </a:r>
            <a:endParaRPr lang="ru-RU" i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932040" y="411510"/>
            <a:ext cx="2406094" cy="1008112"/>
          </a:xfrm>
          <a:prstGeom prst="wedgeRoundRectCallout">
            <a:avLst>
              <a:gd name="adj1" fmla="val 58025"/>
              <a:gd name="adj2" fmla="val 5035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/>
              <a:t>Я – не гражданин РФ. У меня нет прав?</a:t>
            </a:r>
            <a:endParaRPr lang="ru-RU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960" y="3076646"/>
            <a:ext cx="1272261" cy="17273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12" y="2916282"/>
            <a:ext cx="1501901" cy="18567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233" y="2903204"/>
            <a:ext cx="833537" cy="17872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824708"/>
            <a:ext cx="1638280" cy="1944216"/>
          </a:xfrm>
          <a:prstGeom prst="rect">
            <a:avLst/>
          </a:prstGeom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3059832" y="2067694"/>
            <a:ext cx="3312368" cy="648072"/>
          </a:xfrm>
          <a:prstGeom prst="wedgeRoundRectCallout">
            <a:avLst>
              <a:gd name="adj1" fmla="val 42430"/>
              <a:gd name="adj2" fmla="val 8687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3059832" y="2067694"/>
            <a:ext cx="3312368" cy="648072"/>
          </a:xfrm>
          <a:prstGeom prst="wedgeRoundRectCallout">
            <a:avLst>
              <a:gd name="adj1" fmla="val -48899"/>
              <a:gd name="adj2" fmla="val 77271"/>
              <a:gd name="adj3" fmla="val 16667"/>
            </a:avLst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_DomInoRevObl" pitchFamily="66" charset="-52"/>
              </a:rPr>
              <a:t>Мы – тоже!</a:t>
            </a:r>
            <a:endParaRPr lang="ru-RU" sz="2400" dirty="0">
              <a:latin typeface="a_DomInoRevObl" pitchFamily="66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93124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66" y="656388"/>
            <a:ext cx="1915362" cy="383072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129" y="733234"/>
            <a:ext cx="1915367" cy="3830734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907704" y="411510"/>
            <a:ext cx="2304256" cy="1008112"/>
          </a:xfrm>
          <a:prstGeom prst="wedgeRoundRectCallout">
            <a:avLst>
              <a:gd name="adj1" fmla="val -62019"/>
              <a:gd name="adj2" fmla="val 4965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/>
              <a:t>Я – гражданин РФ.</a:t>
            </a:r>
          </a:p>
          <a:p>
            <a:r>
              <a:rPr lang="ru-RU" i="1" dirty="0" smtClean="0"/>
              <a:t>Я обладаю всеми правами.</a:t>
            </a:r>
            <a:endParaRPr lang="ru-RU" i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932040" y="411510"/>
            <a:ext cx="2406094" cy="1008112"/>
          </a:xfrm>
          <a:prstGeom prst="wedgeRoundRectCallout">
            <a:avLst>
              <a:gd name="adj1" fmla="val 58025"/>
              <a:gd name="adj2" fmla="val 5035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/>
              <a:t>Я – не гражданин РФ. У меня нет прав?</a:t>
            </a:r>
            <a:endParaRPr lang="ru-RU" i="1" dirty="0"/>
          </a:p>
        </p:txBody>
      </p:sp>
      <p:sp>
        <p:nvSpPr>
          <p:cNvPr id="12" name="Выноска 2 11"/>
          <p:cNvSpPr/>
          <p:nvPr/>
        </p:nvSpPr>
        <p:spPr>
          <a:xfrm>
            <a:off x="2140476" y="1684040"/>
            <a:ext cx="5095820" cy="1031726"/>
          </a:xfrm>
          <a:prstGeom prst="borderCallout2">
            <a:avLst>
              <a:gd name="adj1" fmla="val 110308"/>
              <a:gd name="adj2" fmla="val 49941"/>
              <a:gd name="adj3" fmla="val 120652"/>
              <a:gd name="adj4" fmla="val 34766"/>
              <a:gd name="adj5" fmla="val 161780"/>
              <a:gd name="adj6" fmla="val 36259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Статья 57</a:t>
            </a:r>
          </a:p>
          <a:p>
            <a:pPr algn="ctr"/>
            <a:endParaRPr lang="ru-RU" sz="400" b="1" dirty="0" smtClean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   Каждый обязан платить законно установлен-  </a:t>
            </a:r>
          </a:p>
          <a:p>
            <a:r>
              <a:rPr lang="ru-RU" sz="160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  </a:t>
            </a:r>
            <a:r>
              <a:rPr lang="ru-RU" sz="1600" dirty="0" err="1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ные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 налоги и сборы.</a:t>
            </a:r>
            <a:endParaRPr lang="ru-RU" sz="160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960" y="3076646"/>
            <a:ext cx="1272261" cy="17273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12" y="2916282"/>
            <a:ext cx="1501901" cy="1856729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411760" y="2355726"/>
            <a:ext cx="781256" cy="0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382" y="3076645"/>
            <a:ext cx="975382" cy="1718823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814915" y="2903813"/>
            <a:ext cx="1669001" cy="1862359"/>
            <a:chOff x="5643210" y="2897401"/>
            <a:chExt cx="1669001" cy="186235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 bwMode="auto">
            <a:xfrm flipH="1">
              <a:off x="5643210" y="3155424"/>
              <a:ext cx="507806" cy="53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9369" y="2897401"/>
              <a:ext cx="1422842" cy="1862359"/>
            </a:xfrm>
            <a:prstGeom prst="rect">
              <a:avLst/>
            </a:prstGeom>
          </p:spPr>
        </p:pic>
      </p:grpSp>
      <p:sp>
        <p:nvSpPr>
          <p:cNvPr id="17" name="Скругленная прямоугольная выноска 16"/>
          <p:cNvSpPr/>
          <p:nvPr/>
        </p:nvSpPr>
        <p:spPr>
          <a:xfrm>
            <a:off x="3059832" y="2067694"/>
            <a:ext cx="3312368" cy="648072"/>
          </a:xfrm>
          <a:prstGeom prst="wedgeRoundRectCallout">
            <a:avLst>
              <a:gd name="adj1" fmla="val 42430"/>
              <a:gd name="adj2" fmla="val 8687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3059832" y="2067694"/>
            <a:ext cx="3312368" cy="648072"/>
          </a:xfrm>
          <a:prstGeom prst="wedgeRoundRectCallout">
            <a:avLst>
              <a:gd name="adj1" fmla="val -48899"/>
              <a:gd name="adj2" fmla="val 77271"/>
              <a:gd name="adj3" fmla="val 16667"/>
            </a:avLst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_DomInoRevObl" pitchFamily="66" charset="-52"/>
              </a:rPr>
              <a:t>А нам не надо!</a:t>
            </a:r>
            <a:endParaRPr lang="ru-RU" sz="2400" dirty="0">
              <a:latin typeface="a_DomInoRevObl" pitchFamily="66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03303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1748</TotalTime>
  <Words>1532</Words>
  <Application>Microsoft Office PowerPoint</Application>
  <PresentationFormat>Экран (16:9)</PresentationFormat>
  <Paragraphs>330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Презентация</vt:lpstr>
      <vt:lpstr>Правовой статус гражданина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Демократия</dc:title>
  <dc:creator>User</dc:creator>
  <cp:lastModifiedBy>User</cp:lastModifiedBy>
  <cp:revision>101</cp:revision>
  <dcterms:created xsi:type="dcterms:W3CDTF">2014-12-01T13:43:52Z</dcterms:created>
  <dcterms:modified xsi:type="dcterms:W3CDTF">2015-05-08T14:00:10Z</dcterms:modified>
</cp:coreProperties>
</file>