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44" r:id="rId8"/>
  </p:sldMasterIdLst>
  <p:sldIdLst>
    <p:sldId id="257" r:id="rId9"/>
    <p:sldId id="259" r:id="rId10"/>
    <p:sldId id="263" r:id="rId11"/>
    <p:sldId id="264" r:id="rId12"/>
    <p:sldId id="262" r:id="rId13"/>
    <p:sldId id="265" r:id="rId14"/>
    <p:sldId id="266" r:id="rId15"/>
    <p:sldId id="267" r:id="rId16"/>
    <p:sldId id="268" r:id="rId17"/>
    <p:sldId id="260" r:id="rId18"/>
    <p:sldId id="269" r:id="rId19"/>
    <p:sldId id="271" r:id="rId20"/>
    <p:sldId id="270" r:id="rId21"/>
    <p:sldId id="272" r:id="rId22"/>
    <p:sldId id="274" r:id="rId23"/>
    <p:sldId id="261" r:id="rId24"/>
    <p:sldId id="276" r:id="rId25"/>
    <p:sldId id="277" r:id="rId26"/>
    <p:sldId id="278" r:id="rId27"/>
    <p:sldId id="279" r:id="rId28"/>
    <p:sldId id="280" r:id="rId29"/>
    <p:sldId id="275" r:id="rId30"/>
    <p:sldId id="281" r:id="rId31"/>
    <p:sldId id="283" r:id="rId32"/>
    <p:sldId id="273" r:id="rId33"/>
    <p:sldId id="286" r:id="rId34"/>
    <p:sldId id="287" r:id="rId35"/>
    <p:sldId id="282" r:id="rId36"/>
    <p:sldId id="289" r:id="rId37"/>
    <p:sldId id="284" r:id="rId38"/>
    <p:sldId id="290" r:id="rId39"/>
    <p:sldId id="291" r:id="rId40"/>
    <p:sldId id="292" r:id="rId41"/>
    <p:sldId id="288" r:id="rId42"/>
    <p:sldId id="294" r:id="rId43"/>
    <p:sldId id="293" r:id="rId44"/>
    <p:sldId id="296" r:id="rId45"/>
    <p:sldId id="297" r:id="rId46"/>
    <p:sldId id="298" r:id="rId47"/>
    <p:sldId id="300" r:id="rId48"/>
    <p:sldId id="295" r:id="rId49"/>
    <p:sldId id="304" r:id="rId50"/>
    <p:sldId id="305" r:id="rId51"/>
    <p:sldId id="306" r:id="rId52"/>
    <p:sldId id="307" r:id="rId53"/>
    <p:sldId id="302" r:id="rId54"/>
    <p:sldId id="303" r:id="rId55"/>
    <p:sldId id="308" r:id="rId56"/>
    <p:sldId id="285" r:id="rId57"/>
    <p:sldId id="311" r:id="rId58"/>
    <p:sldId id="312" r:id="rId59"/>
    <p:sldId id="313" r:id="rId60"/>
    <p:sldId id="315" r:id="rId61"/>
    <p:sldId id="316" r:id="rId62"/>
    <p:sldId id="317" r:id="rId63"/>
    <p:sldId id="318" r:id="rId6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00FF0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99" d="100"/>
          <a:sy n="99" d="100"/>
        </p:scale>
        <p:origin x="-264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790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315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657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5740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4020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45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803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542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70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581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0926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793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0757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874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2336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532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993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3456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4018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1270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706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3103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036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8982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468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3099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917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4835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6201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150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98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3335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5268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333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900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359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6979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783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9900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0916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6583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2357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5069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1228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4783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6588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51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896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5719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2019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8641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2094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689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319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725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4823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506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230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5523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4733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0996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6146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0800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4844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595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3969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9577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740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3884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9094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9332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3417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9852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6092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0131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9768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4601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5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7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3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6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4.wdp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8.wdp"/><Relationship Id="rId7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11.wdp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4.wdp"/><Relationship Id="rId7" Type="http://schemas.openxmlformats.org/officeDocument/2006/relationships/image" Target="../media/image81.jpeg"/><Relationship Id="rId12" Type="http://schemas.microsoft.com/office/2007/relationships/hdphoto" Target="../media/hdphoto16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jpeg"/><Relationship Id="rId10" Type="http://schemas.microsoft.com/office/2007/relationships/hdphoto" Target="../media/hdphoto15.wdp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microsoft.com/office/2007/relationships/hdphoto" Target="../media/hdphoto1.wdp"/><Relationship Id="rId7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10" Type="http://schemas.openxmlformats.org/officeDocument/2006/relationships/image" Target="../media/image2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g"/><Relationship Id="rId5" Type="http://schemas.openxmlformats.org/officeDocument/2006/relationships/image" Target="../media/image2.png"/><Relationship Id="rId4" Type="http://schemas.microsoft.com/office/2007/relationships/hdphoto" Target="../media/hdphoto17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7.jpeg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93558" y="339502"/>
            <a:ext cx="7956884" cy="11521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Права человека: </a:t>
            </a:r>
            <a:b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становления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96696"/>
            <a:ext cx="9144000" cy="4146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33950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Персидская империя,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VI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век до нашей эры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96696"/>
            <a:ext cx="9146445" cy="414680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255282"/>
            <a:ext cx="1944216" cy="233103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431540" y="37065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Кир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Великий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987824" y="1779662"/>
            <a:ext cx="3168352" cy="2880320"/>
            <a:chOff x="2987824" y="1779662"/>
            <a:chExt cx="3168352" cy="2880320"/>
          </a:xfrm>
        </p:grpSpPr>
        <p:sp>
          <p:nvSpPr>
            <p:cNvPr id="10" name="Выноска 2 9"/>
            <p:cNvSpPr/>
            <p:nvPr/>
          </p:nvSpPr>
          <p:spPr>
            <a:xfrm>
              <a:off x="2987824" y="1779662"/>
              <a:ext cx="3168352" cy="28803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4262"/>
                <a:gd name="adj5" fmla="val 68319"/>
                <a:gd name="adj6" fmla="val -26224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059832" y="1869769"/>
              <a:ext cx="2952328" cy="10772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itchFamily="34" charset="0"/>
                </a:rPr>
                <a:t>И больше я не заставлял народ вавилонский работать на государство, как рабов.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59832" y="3026129"/>
              <a:ext cx="3060340" cy="156966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Century Gothic" pitchFamily="34" charset="0"/>
                  <a:cs typeface="Arial" pitchFamily="34" charset="0"/>
                </a:rPr>
                <a:t>Я возвратил статуи божественных покровителей всех </a:t>
              </a:r>
              <a:r>
                <a:rPr lang="ru-RU" sz="1600" dirty="0" smtClean="0">
                  <a:latin typeface="Century Gothic" pitchFamily="34" charset="0"/>
                  <a:cs typeface="Arial" pitchFamily="34" charset="0"/>
                </a:rPr>
                <a:t>земель … </a:t>
              </a:r>
              <a:r>
                <a:rPr lang="ru-RU" sz="1600" dirty="0">
                  <a:latin typeface="Century Gothic" pitchFamily="34" charset="0"/>
                  <a:cs typeface="Arial" pitchFamily="34" charset="0"/>
                </a:rPr>
                <a:t>в их собственные храмы. Разрушенные храмы я восстанавливал.</a:t>
              </a: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3095836" y="2650996"/>
            <a:ext cx="1008112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37756" y="2910820"/>
            <a:ext cx="1182216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11860" y="3334968"/>
            <a:ext cx="1800200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311860" y="4075896"/>
            <a:ext cx="2700300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203729"/>
            <a:ext cx="3672408" cy="17327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1256428"/>
            <a:ext cx="1940989" cy="233979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TextBox 26"/>
          <p:cNvSpPr txBox="1"/>
          <p:nvPr/>
        </p:nvSpPr>
        <p:spPr>
          <a:xfrm>
            <a:off x="6838638" y="37065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Мохаммед Реза Пехлеви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87824" y="168510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Цилиндр Кира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9046" y="402972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«Первая декларация прав человека»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319972" y="2139702"/>
            <a:ext cx="1404156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578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7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3688" y="555526"/>
            <a:ext cx="6048672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 – V</a:t>
            </a:r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века до н. э.</a:t>
            </a:r>
          </a:p>
          <a:p>
            <a:endParaRPr lang="ru-RU" sz="1200" b="1" spc="50" dirty="0" smtClean="0">
              <a:ln w="11430"/>
              <a:effectLst>
                <a:glow rad="889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«Все люди равно созданы Космосом, </a:t>
            </a:r>
          </a:p>
          <a:p>
            <a:pPr marL="358775"/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над всеми равно тяготеет судьба».</a:t>
            </a:r>
            <a:endParaRPr lang="ru-RU" sz="2200" b="1" spc="50" dirty="0">
              <a:ln w="11430"/>
              <a:effectLst>
                <a:glow rad="889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445" y="0"/>
            <a:ext cx="9146445" cy="514883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923678"/>
            <a:ext cx="1834273" cy="22117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592592" y="422793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Цзы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1800" y="3704501"/>
            <a:ext cx="504056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«Все люди равны перед Небом».</a:t>
            </a:r>
            <a:endParaRPr lang="ru-RU" sz="2200" b="1" spc="50" dirty="0">
              <a:ln w="11430"/>
              <a:effectLst>
                <a:glow rad="889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02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3688" y="555526"/>
            <a:ext cx="6048672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 – V</a:t>
            </a:r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века до н. э.</a:t>
            </a:r>
          </a:p>
          <a:p>
            <a:endParaRPr lang="ru-RU" sz="1200" b="1" spc="50" dirty="0" smtClean="0">
              <a:ln w="11430"/>
              <a:effectLst>
                <a:glow rad="889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«Все люди равно созданы Космосом, </a:t>
            </a:r>
          </a:p>
          <a:p>
            <a:pPr marL="358775"/>
            <a:r>
              <a:rPr lang="ru-RU" sz="2200" b="1" spc="50" dirty="0" smtClean="0">
                <a:ln w="11430"/>
                <a:effectLst>
                  <a:glow rad="889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над всеми равно тяготеет судьба».</a:t>
            </a:r>
            <a:endParaRPr lang="ru-RU" sz="2200" b="1" spc="50" dirty="0">
              <a:ln w="11430"/>
              <a:effectLst>
                <a:glow rad="889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275606"/>
            <a:ext cx="2016224" cy="2638733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Выноска 2 5"/>
          <p:cNvSpPr/>
          <p:nvPr/>
        </p:nvSpPr>
        <p:spPr>
          <a:xfrm>
            <a:off x="6012160" y="2211710"/>
            <a:ext cx="1656184" cy="504056"/>
          </a:xfrm>
          <a:prstGeom prst="borderCallout2">
            <a:avLst>
              <a:gd name="adj1" fmla="val 41426"/>
              <a:gd name="adj2" fmla="val -6033"/>
              <a:gd name="adj3" fmla="val 18750"/>
              <a:gd name="adj4" fmla="val -16667"/>
              <a:gd name="adj5" fmla="val 115523"/>
              <a:gd name="adj6" fmla="val -5586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Аристотель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1475656" y="1921936"/>
            <a:ext cx="1656184" cy="1153869"/>
          </a:xfrm>
          <a:prstGeom prst="borderCallout2">
            <a:avLst>
              <a:gd name="adj1" fmla="val 36504"/>
              <a:gd name="adj2" fmla="val 103929"/>
              <a:gd name="adj3" fmla="val 17343"/>
              <a:gd name="adj4" fmla="val 115379"/>
              <a:gd name="adj5" fmla="val 77550"/>
              <a:gd name="adj6" fmla="val 207305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entury Gothic" pitchFamily="34" charset="0"/>
                <a:cs typeface="Arial" pitchFamily="34" charset="0"/>
              </a:rPr>
              <a:t>Все люди равны…</a:t>
            </a:r>
          </a:p>
          <a:p>
            <a:pPr algn="ctr"/>
            <a:endParaRPr lang="ru-RU" sz="1100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Century Gothic" pitchFamily="34" charset="0"/>
                <a:cs typeface="Arial" pitchFamily="34" charset="0"/>
              </a:rPr>
              <a:t>Кроме рабов.</a:t>
            </a:r>
            <a:endParaRPr lang="ru-RU" sz="1600" dirty="0"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18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90" y="930475"/>
            <a:ext cx="5263019" cy="32825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2051720" y="382553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Сенат в Древнем Риме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62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A3BDBE"/>
              </a:clrFrom>
              <a:clrTo>
                <a:srgbClr val="A3BD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21262"/>
            <a:ext cx="5316823" cy="41277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691604" y="293353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Император </a:t>
            </a:r>
          </a:p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Юстиниан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41243"/>
            <a:ext cx="1879169" cy="25331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2964964" y="1347614"/>
            <a:ext cx="2376264" cy="17299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Все конфликты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должны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разрешать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законы, а не воля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правителя.</a:t>
            </a:r>
            <a:endParaRPr lang="ru-RU" dirty="0"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19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792286" y="28597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Ульпиан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939" y="462117"/>
            <a:ext cx="1864863" cy="232565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Выноска 2 9"/>
          <p:cNvSpPr/>
          <p:nvPr/>
        </p:nvSpPr>
        <p:spPr>
          <a:xfrm>
            <a:off x="1619672" y="2536716"/>
            <a:ext cx="3744416" cy="2016224"/>
          </a:xfrm>
          <a:prstGeom prst="borderCallout2">
            <a:avLst>
              <a:gd name="adj1" fmla="val -9973"/>
              <a:gd name="adj2" fmla="val 50073"/>
              <a:gd name="adj3" fmla="val -36050"/>
              <a:gd name="adj4" fmla="val 83253"/>
              <a:gd name="adj5" fmla="val 11592"/>
              <a:gd name="adj6" fmla="val 11756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ru-RU" dirty="0" smtClean="0">
                <a:latin typeface="Century Gothic" pitchFamily="34" charset="0"/>
                <a:cs typeface="Arial" pitchFamily="34" charset="0"/>
              </a:rPr>
              <a:t>«Что касается цивильного 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latin typeface="Century Gothic" pitchFamily="34" charset="0"/>
                <a:cs typeface="Arial" pitchFamily="34" charset="0"/>
              </a:rPr>
              <a:t>права, рабы считаются никем; 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latin typeface="Century Gothic" pitchFamily="34" charset="0"/>
                <a:cs typeface="Arial" pitchFamily="34" charset="0"/>
              </a:rPr>
              <a:t>не так однако, в естественном 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latin typeface="Century Gothic" pitchFamily="34" charset="0"/>
                <a:cs typeface="Arial" pitchFamily="34" charset="0"/>
              </a:rPr>
              <a:t>праве, поскольку по </a:t>
            </a:r>
            <a:r>
              <a:rPr lang="ru-RU" dirty="0" err="1" smtClean="0">
                <a:latin typeface="Century Gothic" pitchFamily="34" charset="0"/>
                <a:cs typeface="Arial" pitchFamily="34" charset="0"/>
              </a:rPr>
              <a:t>естест</a:t>
            </a:r>
            <a:r>
              <a:rPr lang="ru-RU" dirty="0" smtClean="0">
                <a:latin typeface="Century Gothic" pitchFamily="34" charset="0"/>
                <a:cs typeface="Arial" pitchFamily="34" charset="0"/>
              </a:rPr>
              <a:t>-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latin typeface="Century Gothic" pitchFamily="34" charset="0"/>
                <a:cs typeface="Arial" pitchFamily="34" charset="0"/>
              </a:rPr>
              <a:t>венному праву все равны».</a:t>
            </a:r>
            <a:endParaRPr lang="ru-RU" dirty="0"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15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311" y="705822"/>
            <a:ext cx="6065377" cy="37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3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46874"/>
            <a:ext cx="5155671" cy="4141100"/>
          </a:xfrm>
          <a:prstGeom prst="roundRect">
            <a:avLst>
              <a:gd name="adj" fmla="val 16259"/>
            </a:avLst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2340917"/>
            <a:ext cx="127814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1215 г. </a:t>
            </a:r>
            <a:endParaRPr lang="ru-RU" sz="2400" b="1" spc="50" dirty="0">
              <a:ln w="11430"/>
              <a:effectLst>
                <a:glow rad="635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3353" y="1971584"/>
            <a:ext cx="2057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Великая хартия вольностей</a:t>
            </a:r>
            <a:endParaRPr lang="ru-RU" sz="2400" b="1" spc="50" dirty="0">
              <a:ln w="11430"/>
              <a:effectLst>
                <a:glow rad="635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17739"/>
            <a:ext cx="2232950" cy="290768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3960283" y="350785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Иоанн Безземельный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35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4" y="267493"/>
            <a:ext cx="8659726" cy="470244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17739"/>
            <a:ext cx="2232950" cy="290768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3960283" y="350785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Иоанн Безземельный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3324" y="1408172"/>
            <a:ext cx="2592288" cy="259228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1202 – 1214 гг. –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война Англии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и Франции:</a:t>
            </a:r>
          </a:p>
          <a:p>
            <a:pPr algn="ctr"/>
            <a:endParaRPr lang="ru-RU" sz="1200" dirty="0" smtClean="0">
              <a:latin typeface="Century Gothic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Военные сборы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составили ¼ всей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собственности </a:t>
            </a:r>
          </a:p>
          <a:p>
            <a:pPr algn="ctr"/>
            <a:r>
              <a:rPr lang="ru-RU" dirty="0" smtClean="0">
                <a:latin typeface="Century Gothic" pitchFamily="34" charset="0"/>
                <a:cs typeface="Arial" pitchFamily="34" charset="0"/>
              </a:rPr>
              <a:t>Англии.</a:t>
            </a:r>
          </a:p>
        </p:txBody>
      </p:sp>
    </p:spTree>
    <p:extLst>
      <p:ext uri="{BB962C8B-B14F-4D97-AF65-F5344CB8AC3E}">
        <p14:creationId xmlns:p14="http://schemas.microsoft.com/office/powerpoint/2010/main" val="66273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541" y="1729757"/>
            <a:ext cx="7164042" cy="3240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27781"/>
            <a:ext cx="1038315" cy="348979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1846486" y="33950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Есть ли у меня права?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940152" y="230737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Есть ли у меня права?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960759" y="411510"/>
            <a:ext cx="1501378" cy="1152128"/>
          </a:xfrm>
          <a:prstGeom prst="cloudCallout">
            <a:avLst>
              <a:gd name="adj1" fmla="val 66928"/>
              <a:gd name="adj2" fmla="val -743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1427" y="525909"/>
            <a:ext cx="112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Были ли у них права</a:t>
            </a:r>
            <a:r>
              <a:rPr lang="ru-RU" sz="1600" i="1" dirty="0" smtClean="0"/>
              <a:t>?</a:t>
            </a:r>
            <a:endParaRPr lang="ru-RU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525908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Была бы у меня машина времени!</a:t>
            </a:r>
            <a:endParaRPr lang="ru-RU" sz="16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" b="98792" l="9970" r="96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03336" y="123478"/>
            <a:ext cx="2016224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576" y="339502"/>
            <a:ext cx="1591794" cy="1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4397E-6 C -0.0007 0.01233 -0.00087 0.02374 -0.00347 0.03577 C -0.00417 0.04533 -0.00469 0.05427 -0.00677 0.06383 C -0.00851 0.08202 -0.00834 0.1033 -0.01493 0.11995 C -0.0158 0.12642 -0.0165 0.1329 -0.0191 0.13845 C -0.02136 0.15048 -0.02361 0.16312 -0.02639 0.17484 C -0.02865 0.18409 -0.0342 0.19272 -0.03629 0.20259 C -0.0375 0.20876 -0.03924 0.214 -0.04184 0.21955 C -0.04462 0.23342 -0.05712 0.25008 -0.06406 0.26179 C -0.06511 0.26364 -0.0658 0.26549 -0.0665 0.26734 C -0.06719 0.26888 -0.06754 0.27043 -0.06823 0.27197 C -0.07483 0.28338 -0.08212 0.2954 -0.08959 0.30589 C -0.0967 0.31606 -0.1066 0.32285 -0.11493 0.33117 C -0.1184 0.33487 -0.12118 0.33919 -0.12465 0.34227 C -0.12691 0.34382 -0.12917 0.34536 -0.13143 0.34721 C -0.14011 0.35522 -0.15365 0.36787 -0.1632 0.37126 C -0.17431 0.38051 -0.18542 0.38945 -0.19844 0.39346 C -0.20261 0.39593 -0.20625 0.39994 -0.21094 0.40209 C -0.21597 0.40425 -0.2217 0.40425 -0.22709 0.4061 C -0.24115 0.41104 -0.25469 0.41505 -0.26893 0.41813 C -0.27795 0.42214 -0.28629 0.42491 -0.29584 0.42553 C -0.32049 0.43293 -0.34584 0.43416 -0.37049 0.43971 C -0.39115 0.44403 -0.41198 0.44742 -0.43281 0.45112 C -0.44271 0.45297 -0.44896 0.45606 -0.45972 0.45667 C -0.4757 0.45791 -0.4915 0.4576 -0.50747 0.45791 C -0.51771 0.4613 -0.52882 0.46315 -0.53941 0.46407 C -0.56615 0.47548 -0.61406 0.47024 -0.63351 0.47178 C -0.67969 0.47425 -0.64601 0.47271 -0.73403 0.47271 " pathEditMode="relative" rAng="0" ptsTypes="fffffffffffffffffffffffffffA">
                                      <p:cBhvr>
                                        <p:cTn id="4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1" y="2377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1" grpId="2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4" y="267493"/>
            <a:ext cx="8659726" cy="470244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779912" y="517739"/>
            <a:ext cx="2232950" cy="3636445"/>
            <a:chOff x="3779912" y="517739"/>
            <a:chExt cx="2232950" cy="36364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517739"/>
              <a:ext cx="2232950" cy="290768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3960283" y="350785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effectLst>
                    <a:glow rad="127000">
                      <a:schemeClr val="bg1"/>
                    </a:glow>
                  </a:effectLst>
                  <a:latin typeface="Arial" pitchFamily="34" charset="0"/>
                  <a:cs typeface="Arial" pitchFamily="34" charset="0"/>
                </a:rPr>
                <a:t>Иоанн Безземельный</a:t>
              </a:r>
              <a:endPara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444" y="523216"/>
            <a:ext cx="2334012" cy="29022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573346" y="350785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Папа Иннокентий </a:t>
            </a:r>
            <a:r>
              <a:rPr lang="en-US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771550"/>
            <a:ext cx="212388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92075" algn="ctr"/>
            <a:r>
              <a:rPr lang="ru-RU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1208 г. </a:t>
            </a:r>
            <a:r>
              <a:rPr lang="en-US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spc="50" dirty="0" smtClean="0">
                <a:ln w="11430"/>
                <a:effectLst>
                  <a:glow rad="635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интердикт</a:t>
            </a:r>
            <a:endParaRPr lang="ru-RU" sz="2400" b="1" spc="50" dirty="0">
              <a:ln w="11430"/>
              <a:effectLst>
                <a:glow rad="635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031944"/>
            <a:ext cx="3120008" cy="2340006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389856" y="556613"/>
            <a:ext cx="2232950" cy="3636445"/>
            <a:chOff x="3779912" y="517739"/>
            <a:chExt cx="2232950" cy="363644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517739"/>
              <a:ext cx="2232950" cy="290768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3960283" y="350785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effectLst>
                    <a:glow rad="127000">
                      <a:schemeClr val="bg1"/>
                    </a:glow>
                  </a:effectLst>
                  <a:latin typeface="Arial" pitchFamily="34" charset="0"/>
                  <a:cs typeface="Arial" pitchFamily="34" charset="0"/>
                </a:rPr>
                <a:t>Иоанн Безземельный</a:t>
              </a:r>
              <a:endPara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087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-0.37396 0.00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4" y="267493"/>
            <a:ext cx="8659726" cy="470244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89856" y="556613"/>
            <a:ext cx="2232950" cy="3636445"/>
            <a:chOff x="3779912" y="517739"/>
            <a:chExt cx="2232950" cy="363644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517739"/>
              <a:ext cx="2232950" cy="290768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3960283" y="350785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effectLst>
                    <a:glow rad="127000">
                      <a:schemeClr val="bg1"/>
                    </a:glow>
                  </a:effectLst>
                  <a:latin typeface="Arial" pitchFamily="34" charset="0"/>
                  <a:cs typeface="Arial" pitchFamily="34" charset="0"/>
                </a:rPr>
                <a:t>Иоанн Безземельный</a:t>
              </a:r>
              <a:endPara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139952" y="596149"/>
            <a:ext cx="3663076" cy="3949684"/>
            <a:chOff x="4139952" y="596149"/>
            <a:chExt cx="3663076" cy="394968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74" r="20687" b="34370"/>
            <a:stretch/>
          </p:blipFill>
          <p:spPr>
            <a:xfrm>
              <a:off x="4139952" y="597667"/>
              <a:ext cx="3660471" cy="394816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974" y1="34098" x2="2974" y2="34098"/>
                          <a14:backgroundMark x1="24164" y1="66885" x2="24164" y2="66885"/>
                          <a14:backgroundMark x1="36245" y1="6885" x2="36245" y2="6885"/>
                          <a14:backgroundMark x1="42565" y1="8033" x2="42565" y2="8033"/>
                          <a14:backgroundMark x1="46468" y1="4426" x2="46468" y2="4426"/>
                          <a14:backgroundMark x1="50000" y1="4426" x2="50000" y2="4426"/>
                          <a14:backgroundMark x1="45353" y1="8852" x2="45353" y2="8852"/>
                          <a14:backgroundMark x1="40706" y1="10984" x2="40706" y2="10984"/>
                          <a14:backgroundMark x1="34387" y1="10984" x2="34387" y2="10984"/>
                          <a14:backgroundMark x1="25836" y1="9672" x2="25836" y2="9672"/>
                          <a14:backgroundMark x1="29926" y1="12787" x2="29926" y2="12787"/>
                          <a14:backgroundMark x1="32714" y1="5574" x2="32714" y2="5574"/>
                          <a14:backgroundMark x1="30483" y1="49508" x2="30483" y2="49508"/>
                          <a14:backgroundMark x1="36059" y1="47869" x2="36059" y2="47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9953" y="596149"/>
              <a:ext cx="2237988" cy="2535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765" l="27841" r="94545">
                          <a14:backgroundMark x1="51136" y1="46588" x2="51136" y2="46588"/>
                          <a14:backgroundMark x1="79333" y1="8276" x2="79333" y2="8276"/>
                          <a14:backgroundMark x1="76500" y1="11724" x2="76500" y2="11724"/>
                          <a14:backgroundMark x1="76500" y1="17241" x2="76500" y2="17241"/>
                          <a14:backgroundMark x1="75000" y1="16897" x2="75000" y2="16897"/>
                          <a14:backgroundMark x1="73333" y1="15172" x2="73333" y2="15172"/>
                          <a14:backgroundMark x1="78833" y1="18276" x2="78833" y2="18276"/>
                          <a14:backgroundMark x1="76000" y1="3793" x2="76000" y2="3793"/>
                          <a14:backgroundMark x1="68167" y1="4483" x2="68167" y2="4483"/>
                          <a14:backgroundMark x1="65667" y1="2069" x2="65667" y2="2069"/>
                          <a14:backgroundMark x1="67667" y1="7931" x2="67667" y2="7931"/>
                          <a14:backgroundMark x1="70500" y1="5172" x2="70500" y2="5172"/>
                          <a14:backgroundMark x1="72333" y1="2759" x2="72333" y2="2759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2557" y="2781300"/>
              <a:ext cx="3660471" cy="1764533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2" cstate="screen">
              <a:duotone>
                <a:prstClr val="black"/>
                <a:srgbClr val="00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0411" l="0" r="100000">
                          <a14:foregroundMark x1="55814" y1="34000" x2="55814" y2="34000"/>
                          <a14:backgroundMark x1="23256" y1="16000" x2="23256" y2="16000"/>
                          <a14:backgroundMark x1="20930" y1="32000" x2="20930" y2="32000"/>
                          <a14:backgroundMark x1="9302" y1="46000" x2="9302" y2="46000"/>
                          <a14:backgroundMark x1="2326" y1="52000" x2="2326" y2="52000"/>
                          <a14:backgroundMark x1="6977" y1="8000" x2="6977" y2="8000"/>
                          <a14:backgroundMark x1="76744" y1="12000" x2="76744" y2="12000"/>
                          <a14:backgroundMark x1="86047" y1="16000" x2="86047" y2="16000"/>
                          <a14:backgroundMark x1="39535" y1="6000" x2="39535" y2="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0300" y="2994660"/>
              <a:ext cx="259080" cy="30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 rot="20571431">
            <a:off x="4432325" y="1662764"/>
            <a:ext cx="207629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Новые налоги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65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2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56" y="-14518"/>
            <a:ext cx="6941833" cy="515801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89856" y="556613"/>
            <a:ext cx="2232950" cy="3636445"/>
            <a:chOff x="3779912" y="517739"/>
            <a:chExt cx="2232950" cy="36364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517739"/>
              <a:ext cx="2232950" cy="290768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3960283" y="350785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effectLst>
                    <a:glow rad="127000">
                      <a:schemeClr val="bg1"/>
                    </a:glow>
                  </a:effectLst>
                  <a:latin typeface="Arial" pitchFamily="34" charset="0"/>
                  <a:cs typeface="Arial" pitchFamily="34" charset="0"/>
                </a:rPr>
                <a:t>Иоанн Безземельный</a:t>
              </a:r>
              <a:endPara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19872" y="339502"/>
            <a:ext cx="479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Клятва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баронов в аббатстве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Эдмондсбери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90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56" y="-14518"/>
            <a:ext cx="6941833" cy="51580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419872" y="339502"/>
            <a:ext cx="479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Клятва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баронов в аббатстве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Эдмондсбери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131" y="-14518"/>
            <a:ext cx="7244869" cy="515801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89856" y="556613"/>
            <a:ext cx="2232950" cy="3636445"/>
            <a:chOff x="3779912" y="517739"/>
            <a:chExt cx="2232950" cy="36364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517739"/>
              <a:ext cx="2232950" cy="290768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3960283" y="350785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effectLst>
                    <a:glow rad="127000">
                      <a:schemeClr val="bg1"/>
                    </a:glow>
                  </a:effectLst>
                  <a:latin typeface="Arial" pitchFamily="34" charset="0"/>
                  <a:cs typeface="Arial" pitchFamily="34" charset="0"/>
                </a:rPr>
                <a:t>Иоанн Безземельный</a:t>
              </a:r>
              <a:endPara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248" y="557739"/>
            <a:ext cx="4160287" cy="41186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49479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1390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442" y="538768"/>
            <a:ext cx="6207116" cy="4104456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415592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Хартия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вольностей, мемориал в долине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Раннимед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8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7494"/>
            <a:ext cx="3135883" cy="4456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23317" y="393990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Великая хартия вольностей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4139952" y="483518"/>
            <a:ext cx="4464496" cy="2448272"/>
          </a:xfrm>
          <a:prstGeom prst="borderCallout2">
            <a:avLst>
              <a:gd name="adj1" fmla="val 108698"/>
              <a:gd name="adj2" fmla="val 49869"/>
              <a:gd name="adj3" fmla="val 128618"/>
              <a:gd name="adj4" fmla="val 45120"/>
              <a:gd name="adj5" fmla="val 115302"/>
              <a:gd name="adj6" fmla="val -22601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Ни один свободный человек не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будет арестован или заключён в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тюрьму, или лишён владения, или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объявлен стоящим вне закона, или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изгнан, … иначе как по законному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приговору равных … и по закону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страны.</a:t>
            </a:r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13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341475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Английская революция 1640 – 1689 гг.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81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2" y="442420"/>
            <a:ext cx="6349995" cy="408993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605899" y="490134"/>
            <a:ext cx="1949877" cy="2081616"/>
            <a:chOff x="960791" y="778166"/>
            <a:chExt cx="2992491" cy="358716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791" y="778166"/>
              <a:ext cx="2992491" cy="3587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074694" y="1137707"/>
              <a:ext cx="2878587" cy="58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Adobe Hebrew" pitchFamily="18" charset="-79"/>
                  <a:ea typeface="Adobe Heiti Std R" pitchFamily="34" charset="-128"/>
                  <a:cs typeface="Adobe Hebrew" pitchFamily="18" charset="-79"/>
                </a:rPr>
                <a:t>Habeas Corpus Act</a:t>
              </a:r>
              <a:endParaRPr lang="ru-RU" sz="1600" b="1" i="1" dirty="0">
                <a:latin typeface="Adobe Heiti Std R" pitchFamily="34" charset="-128"/>
                <a:ea typeface="Adobe Heiti Std R" pitchFamily="34" charset="-128"/>
                <a:cs typeface="Adobe Hebrew" pitchFamily="18" charset="-79"/>
              </a:endParaRPr>
            </a:p>
          </p:txBody>
        </p:sp>
      </p:grpSp>
      <p:sp>
        <p:nvSpPr>
          <p:cNvPr id="12" name="Выноска 2 11"/>
          <p:cNvSpPr/>
          <p:nvPr/>
        </p:nvSpPr>
        <p:spPr>
          <a:xfrm>
            <a:off x="1547664" y="2990437"/>
            <a:ext cx="5976664" cy="1548712"/>
          </a:xfrm>
          <a:prstGeom prst="borderCallout2">
            <a:avLst>
              <a:gd name="adj1" fmla="val -11355"/>
              <a:gd name="adj2" fmla="val 50251"/>
              <a:gd name="adj3" fmla="val -56874"/>
              <a:gd name="adj4" fmla="val 41550"/>
              <a:gd name="adj5" fmla="val -57398"/>
              <a:gd name="adj6" fmla="val 110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Право граждан требовать судебной проверки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законности своего ареста.</a:t>
            </a:r>
          </a:p>
          <a:p>
            <a:pPr marL="92075"/>
            <a:endParaRPr lang="ru-RU" sz="1000" dirty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Необходимость получения судебного приказа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(</a:t>
            </a:r>
            <a:r>
              <a:rPr lang="ru-RU" dirty="0" err="1" smtClean="0">
                <a:latin typeface="Century Gothic" pitchFamily="34" charset="0"/>
              </a:rPr>
              <a:t>хабеас</a:t>
            </a:r>
            <a:r>
              <a:rPr lang="ru-RU" dirty="0" smtClean="0">
                <a:latin typeface="Century Gothic" pitchFamily="34" charset="0"/>
              </a:rPr>
              <a:t> корпуса) для содержания под стражей.</a:t>
            </a:r>
            <a:endParaRPr lang="ru-RU" dirty="0">
              <a:latin typeface="Century Gothic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588225" y="490134"/>
            <a:ext cx="1800199" cy="2129330"/>
            <a:chOff x="6372200" y="442420"/>
            <a:chExt cx="1800199" cy="212933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42420"/>
              <a:ext cx="1800199" cy="2129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386639" y="442420"/>
              <a:ext cx="1785760" cy="304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00" b="1" i="1" dirty="0">
                <a:latin typeface="Adobe Heiti Std R" pitchFamily="34" charset="-128"/>
                <a:ea typeface="Adobe Heiti Std R" pitchFamily="34" charset="-128"/>
                <a:cs typeface="Adobe Hebrew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30654" y="442420"/>
              <a:ext cx="1641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 smtClean="0">
                  <a:latin typeface="Adobe Hebrew" pitchFamily="18" charset="-79"/>
                  <a:ea typeface="Adobe Heiti Std R" pitchFamily="34" charset="-128"/>
                  <a:cs typeface="Adobe Hebrew" pitchFamily="18" charset="-79"/>
                </a:rPr>
                <a:t>Bill of rights</a:t>
              </a:r>
              <a:endParaRPr lang="ru-RU" sz="1600" b="1" i="1" dirty="0">
                <a:latin typeface="Adobe Heiti Std R" pitchFamily="34" charset="-128"/>
                <a:ea typeface="Adobe Heiti Std R" pitchFamily="34" charset="-128"/>
                <a:cs typeface="Adobe Hebrew" pitchFamily="18" charset="-79"/>
              </a:endParaRPr>
            </a:p>
          </p:txBody>
        </p:sp>
      </p:grpSp>
      <p:sp>
        <p:nvSpPr>
          <p:cNvPr id="15" name="Выноска 2 14"/>
          <p:cNvSpPr/>
          <p:nvPr/>
        </p:nvSpPr>
        <p:spPr>
          <a:xfrm>
            <a:off x="1547664" y="2990437"/>
            <a:ext cx="5976664" cy="1548712"/>
          </a:xfrm>
          <a:prstGeom prst="borderCallout2">
            <a:avLst>
              <a:gd name="adj1" fmla="val -11355"/>
              <a:gd name="adj2" fmla="val 50251"/>
              <a:gd name="adj3" fmla="val -55890"/>
              <a:gd name="adj4" fmla="val 58762"/>
              <a:gd name="adj5" fmla="val -55922"/>
              <a:gd name="adj6" fmla="val 87046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Право подачи обращений королю.</a:t>
            </a:r>
          </a:p>
          <a:p>
            <a:pPr marL="92075"/>
            <a:endParaRPr lang="ru-RU" sz="600" dirty="0" smtClean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Штрафы и конфискации по решению суда.</a:t>
            </a:r>
          </a:p>
          <a:p>
            <a:pPr marL="92075"/>
            <a:endParaRPr lang="ru-RU" sz="600" dirty="0" smtClean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Свобода слова.</a:t>
            </a:r>
          </a:p>
          <a:p>
            <a:pPr marL="92075"/>
            <a:endParaRPr lang="ru-RU" sz="600" dirty="0" smtClean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Свобода от жестоких наказаний и казней.</a:t>
            </a:r>
          </a:p>
        </p:txBody>
      </p:sp>
    </p:spTree>
    <p:extLst>
      <p:ext uri="{BB962C8B-B14F-4D97-AF65-F5344CB8AC3E}">
        <p14:creationId xmlns:p14="http://schemas.microsoft.com/office/powerpoint/2010/main" val="1616065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2" grpId="1" build="allAtOnce" animBg="1"/>
      <p:bldP spid="1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541" y="1729757"/>
            <a:ext cx="7164042" cy="3240182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5940152" y="230737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0409" y="2400458"/>
            <a:ext cx="97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Есть ли у меня права?</a:t>
            </a:r>
            <a:endParaRPr lang="ru-RU" i="1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1846486" y="33950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437218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Есть ли у меня права</a:t>
            </a:r>
            <a:r>
              <a:rPr lang="ru-RU" i="1" dirty="0" smtClean="0"/>
              <a:t>?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27781"/>
            <a:ext cx="1038315" cy="3489799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5960759" y="411510"/>
            <a:ext cx="1501378" cy="1152128"/>
          </a:xfrm>
          <a:prstGeom prst="cloudCallout">
            <a:avLst>
              <a:gd name="adj1" fmla="val 66928"/>
              <a:gd name="adj2" fmla="val -743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1427" y="525909"/>
            <a:ext cx="112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Были ли у них права</a:t>
            </a:r>
            <a:r>
              <a:rPr lang="ru-RU" sz="1600" i="1" dirty="0" smtClean="0"/>
              <a:t>?</a:t>
            </a:r>
            <a:endParaRPr lang="ru-RU" sz="16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576" y="339502"/>
            <a:ext cx="1591794" cy="19678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13099" y="5175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личность?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95429" y="249974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личность?</a:t>
            </a:r>
            <a:endParaRPr lang="ru-RU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cdn.tvc.ru/pictures/o/140/86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601416"/>
            <a:ext cx="4551237" cy="34012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6888" y="386230"/>
            <a:ext cx="40196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Gothic" pitchFamily="34" charset="0"/>
              </a:rPr>
              <a:t>Плохо человеку, 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когда он один.</a:t>
            </a:r>
          </a:p>
          <a:p>
            <a:r>
              <a:rPr lang="ru-RU" sz="1600" dirty="0" smtClean="0">
                <a:latin typeface="Century Gothic" pitchFamily="34" charset="0"/>
              </a:rPr>
              <a:t>Горе одному,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один не воин – </a:t>
            </a:r>
          </a:p>
          <a:p>
            <a:r>
              <a:rPr lang="ru-RU" sz="1600" dirty="0" smtClean="0">
                <a:latin typeface="Century Gothic" pitchFamily="34" charset="0"/>
              </a:rPr>
              <a:t>каждый дюжий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ему господин,</a:t>
            </a:r>
          </a:p>
          <a:p>
            <a:r>
              <a:rPr lang="ru-RU" sz="1600" dirty="0" smtClean="0">
                <a:latin typeface="Century Gothic" pitchFamily="34" charset="0"/>
              </a:rPr>
              <a:t>и даже слабые, 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если двое.</a:t>
            </a:r>
          </a:p>
          <a:p>
            <a:endParaRPr lang="ru-RU" sz="1000" dirty="0">
              <a:latin typeface="Century Gothic" pitchFamily="34" charset="0"/>
            </a:endParaRPr>
          </a:p>
          <a:p>
            <a:r>
              <a:rPr lang="ru-RU" sz="1600" dirty="0" smtClean="0">
                <a:latin typeface="Century Gothic" pitchFamily="34" charset="0"/>
              </a:rPr>
              <a:t>Единица – вздор,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единица – ноль, </a:t>
            </a:r>
          </a:p>
          <a:p>
            <a:r>
              <a:rPr lang="ru-RU" sz="1600" dirty="0">
                <a:latin typeface="Century Gothic" pitchFamily="34" charset="0"/>
              </a:rPr>
              <a:t>о</a:t>
            </a:r>
            <a:r>
              <a:rPr lang="ru-RU" sz="1600" dirty="0" smtClean="0">
                <a:latin typeface="Century Gothic" pitchFamily="34" charset="0"/>
              </a:rPr>
              <a:t>дин – даже если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очень важный – </a:t>
            </a:r>
          </a:p>
          <a:p>
            <a:r>
              <a:rPr lang="ru-RU" sz="1600" dirty="0" smtClean="0">
                <a:latin typeface="Century Gothic" pitchFamily="34" charset="0"/>
              </a:rPr>
              <a:t>не подымет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простое </a:t>
            </a:r>
          </a:p>
          <a:p>
            <a:pPr marL="1074738"/>
            <a:r>
              <a:rPr lang="ru-RU" sz="1600" dirty="0" smtClean="0">
                <a:latin typeface="Century Gothic" pitchFamily="34" charset="0"/>
              </a:rPr>
              <a:t>пятивершковое бревно,</a:t>
            </a:r>
          </a:p>
          <a:p>
            <a:r>
              <a:rPr lang="ru-RU" sz="1600" dirty="0">
                <a:latin typeface="Century Gothic" pitchFamily="34" charset="0"/>
              </a:rPr>
              <a:t>т</a:t>
            </a:r>
            <a:r>
              <a:rPr lang="ru-RU" sz="1600" dirty="0" smtClean="0">
                <a:latin typeface="Century Gothic" pitchFamily="34" charset="0"/>
              </a:rPr>
              <a:t>ем более</a:t>
            </a:r>
          </a:p>
          <a:p>
            <a:pPr marL="625475"/>
            <a:r>
              <a:rPr lang="ru-RU" sz="1600" dirty="0" smtClean="0">
                <a:latin typeface="Century Gothic" pitchFamily="34" charset="0"/>
              </a:rPr>
              <a:t>дом пятиэтажный.</a:t>
            </a:r>
            <a:endParaRPr lang="ru-RU" sz="1600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7277" y="400261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Владимир Маяковский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0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75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750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2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6" grpId="0"/>
      <p:bldP spid="17" grpId="0"/>
      <p:bldP spid="18" grpId="0" animBg="1"/>
      <p:bldP spid="20" grpId="0" build="p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EA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666">
                        <a14:foregroundMark x1="17629" y1="45000" x2="17629" y2="45000"/>
                        <a14:backgroundMark x1="38839" y1="13333" x2="38839" y2="13333"/>
                        <a14:backgroundMark x1="44643" y1="12667" x2="44643" y2="12667"/>
                        <a14:backgroundMark x1="48661" y1="8667" x2="48661" y2="8667"/>
                        <a14:backgroundMark x1="50893" y1="7333" x2="50893" y2="7333"/>
                        <a14:backgroundMark x1="55357" y1="5333" x2="55357" y2="5333"/>
                        <a14:backgroundMark x1="65179" y1="6000" x2="65179" y2="6000"/>
                        <a14:backgroundMark x1="32589" y1="9333" x2="32589" y2="9333"/>
                        <a14:backgroundMark x1="39732" y1="6000" x2="39732" y2="6000"/>
                        <a14:backgroundMark x1="19196" y1="3333" x2="19196" y2="3333"/>
                        <a14:backgroundMark x1="66518" y1="13333" x2="66518" y2="13333"/>
                        <a14:backgroundMark x1="68750" y1="17333" x2="68750" y2="1733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746"/>
          <a:stretch/>
        </p:blipFill>
        <p:spPr>
          <a:xfrm>
            <a:off x="1422738" y="1113813"/>
            <a:ext cx="851736" cy="91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744" y="467678"/>
            <a:ext cx="5754507" cy="42081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54250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EA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666">
                        <a14:foregroundMark x1="17629" y1="45000" x2="17629" y2="45000"/>
                        <a14:backgroundMark x1="38839" y1="13333" x2="38839" y2="13333"/>
                        <a14:backgroundMark x1="44643" y1="12667" x2="44643" y2="12667"/>
                        <a14:backgroundMark x1="48661" y1="8667" x2="48661" y2="8667"/>
                        <a14:backgroundMark x1="50893" y1="7333" x2="50893" y2="7333"/>
                        <a14:backgroundMark x1="55357" y1="5333" x2="55357" y2="5333"/>
                        <a14:backgroundMark x1="65179" y1="6000" x2="65179" y2="6000"/>
                        <a14:backgroundMark x1="32589" y1="9333" x2="32589" y2="9333"/>
                        <a14:backgroundMark x1="39732" y1="6000" x2="39732" y2="6000"/>
                        <a14:backgroundMark x1="19196" y1="3333" x2="19196" y2="3333"/>
                        <a14:backgroundMark x1="66518" y1="13333" x2="66518" y2="13333"/>
                        <a14:backgroundMark x1="68750" y1="17333" x2="68750" y2="1733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746"/>
          <a:stretch/>
        </p:blipFill>
        <p:spPr>
          <a:xfrm>
            <a:off x="1422738" y="1113813"/>
            <a:ext cx="851736" cy="914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18016" y="1201587"/>
            <a:ext cx="110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 июля 1776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746" y="467678"/>
            <a:ext cx="5754507" cy="42081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192" y="553139"/>
            <a:ext cx="6149613" cy="4037221"/>
          </a:xfrm>
          <a:prstGeom prst="roundRect">
            <a:avLst>
              <a:gd name="adj" fmla="val 1345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15539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192" y="553139"/>
            <a:ext cx="6149613" cy="4037221"/>
          </a:xfrm>
          <a:prstGeom prst="roundRect">
            <a:avLst>
              <a:gd name="adj" fmla="val 1345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61" y="273407"/>
            <a:ext cx="2133927" cy="251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Выноска 2 9"/>
          <p:cNvSpPr/>
          <p:nvPr/>
        </p:nvSpPr>
        <p:spPr>
          <a:xfrm>
            <a:off x="1583666" y="2990437"/>
            <a:ext cx="5976664" cy="1548712"/>
          </a:xfrm>
          <a:prstGeom prst="borderCallout2">
            <a:avLst>
              <a:gd name="adj1" fmla="val -11355"/>
              <a:gd name="adj2" fmla="val 50251"/>
              <a:gd name="adj3" fmla="val -48018"/>
              <a:gd name="adj4" fmla="val 47415"/>
              <a:gd name="adj5" fmla="val -72651"/>
              <a:gd name="adj6" fmla="val 28271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Мы считаем за очевидные истины, что все люди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сотворены равными, что им даны их Творцом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некоторые неотъемлемые права, в числе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которых находятся – жизнь, свобода и право на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счастье.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3668" y="3164627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dirty="0" smtClean="0">
                <a:latin typeface="Century Gothic" pitchFamily="34" charset="0"/>
              </a:rPr>
              <a:t>Если какое-либо правительство препятствует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достижению этих целей, то народ имеет право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изменить или уничтожить его и </a:t>
            </a:r>
            <a:r>
              <a:rPr lang="ru-RU" dirty="0">
                <a:latin typeface="Century Gothic" pitchFamily="34" charset="0"/>
              </a:rPr>
              <a:t>у</a:t>
            </a:r>
            <a:r>
              <a:rPr lang="ru-RU" dirty="0" smtClean="0">
                <a:latin typeface="Century Gothic" pitchFamily="34" charset="0"/>
              </a:rPr>
              <a:t>чредить новое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правительство…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73408"/>
            <a:ext cx="2192528" cy="251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18016" y="1201587"/>
            <a:ext cx="110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 июля 1776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80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0" grpId="1" build="allAtOnce"/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192" y="553139"/>
            <a:ext cx="6149613" cy="4037221"/>
          </a:xfrm>
          <a:prstGeom prst="roundRect">
            <a:avLst>
              <a:gd name="adj" fmla="val 1345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61" y="273407"/>
            <a:ext cx="2133927" cy="251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Выноска 2 9"/>
          <p:cNvSpPr/>
          <p:nvPr/>
        </p:nvSpPr>
        <p:spPr>
          <a:xfrm>
            <a:off x="1583666" y="2990437"/>
            <a:ext cx="5976664" cy="1548712"/>
          </a:xfrm>
          <a:prstGeom prst="borderCallout2">
            <a:avLst>
              <a:gd name="adj1" fmla="val -11355"/>
              <a:gd name="adj2" fmla="val 50251"/>
              <a:gd name="adj3" fmla="val -48510"/>
              <a:gd name="adj4" fmla="val 51622"/>
              <a:gd name="adj5" fmla="val -71667"/>
              <a:gd name="adj6" fmla="val 70855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Свобода слова, свобода религии, свобода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прессы, свобода собраний, право на подачу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петиций.</a:t>
            </a:r>
          </a:p>
          <a:p>
            <a:pPr marL="92075"/>
            <a:endParaRPr lang="ru-RU" sz="800" dirty="0" smtClean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Запрет произвольных обысков и арестов.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3668" y="310307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dirty="0" smtClean="0">
                <a:latin typeface="Century Gothic" pitchFamily="34" charset="0"/>
              </a:rPr>
              <a:t>Право на надлежащее судебное </a:t>
            </a:r>
            <a:r>
              <a:rPr lang="ru-RU" dirty="0" err="1" smtClean="0">
                <a:latin typeface="Century Gothic" pitchFamily="34" charset="0"/>
              </a:rPr>
              <a:t>разбиратель</a:t>
            </a:r>
            <a:r>
              <a:rPr lang="ru-RU" dirty="0" smtClean="0">
                <a:latin typeface="Century Gothic" pitchFamily="34" charset="0"/>
              </a:rPr>
              <a:t>-</a:t>
            </a:r>
          </a:p>
          <a:p>
            <a:pPr marL="92075"/>
            <a:r>
              <a:rPr lang="ru-RU" dirty="0" err="1" smtClean="0">
                <a:latin typeface="Century Gothic" pitchFamily="34" charset="0"/>
              </a:rPr>
              <a:t>ство</a:t>
            </a:r>
            <a:r>
              <a:rPr lang="ru-RU" dirty="0" smtClean="0">
                <a:latin typeface="Century Gothic" pitchFamily="34" charset="0"/>
              </a:rPr>
              <a:t>, право не свидетельствовать против себя,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гарантия частной собственности.</a:t>
            </a:r>
          </a:p>
          <a:p>
            <a:pPr marL="92075"/>
            <a:endParaRPr lang="ru-RU" sz="800" dirty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Право на суд присяжных.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73408"/>
            <a:ext cx="2192528" cy="2514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76905" y="3256961"/>
            <a:ext cx="565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sz="2000" b="1" dirty="0" smtClean="0">
                <a:latin typeface="Century Gothic" pitchFamily="34" charset="0"/>
              </a:rPr>
              <a:t>Перечисление прав в Конституции не </a:t>
            </a:r>
          </a:p>
          <a:p>
            <a:pPr marL="92075"/>
            <a:r>
              <a:rPr lang="ru-RU" sz="2000" b="1" dirty="0" smtClean="0">
                <a:latin typeface="Century Gothic" pitchFamily="34" charset="0"/>
              </a:rPr>
              <a:t>должно трактоваться как умаление </a:t>
            </a:r>
          </a:p>
          <a:p>
            <a:pPr marL="92075"/>
            <a:r>
              <a:rPr lang="ru-RU" sz="2000" b="1" dirty="0" smtClean="0">
                <a:latin typeface="Century Gothic" pitchFamily="34" charset="0"/>
              </a:rPr>
              <a:t>остальных прав.</a:t>
            </a:r>
            <a:endParaRPr lang="ru-RU" sz="2000" b="1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016" y="1201587"/>
            <a:ext cx="110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 июля 1776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51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0" grpId="1" uiExpand="1" build="allAtOnce"/>
      <p:bldP spid="11" grpId="0" build="p"/>
      <p:bldP spid="11" grpId="1" build="allAtOnce"/>
      <p:bldP spid="1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345" y="267494"/>
            <a:ext cx="1705470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6516216" y="1275606"/>
            <a:ext cx="2016224" cy="57606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38100">
                    <a:schemeClr val="bg1"/>
                  </a:glow>
                </a:effectLst>
                <a:latin typeface="a_AlternaSw" pitchFamily="34" charset="-52"/>
              </a:rPr>
              <a:t>СВОБОДА</a:t>
            </a:r>
            <a:endParaRPr lang="ru-RU" b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38100">
                  <a:schemeClr val="bg1"/>
                </a:glow>
              </a:effectLst>
              <a:latin typeface="a_AlternaSw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1407810"/>
            <a:ext cx="2448272" cy="50214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38100">
                    <a:schemeClr val="bg1"/>
                  </a:glow>
                </a:effectLst>
                <a:latin typeface="a_AlternaSw" pitchFamily="34" charset="-52"/>
              </a:rPr>
              <a:t>Р</a:t>
            </a:r>
            <a:r>
              <a:rPr lang="ru-RU" b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38100">
                    <a:schemeClr val="bg1"/>
                  </a:glow>
                </a:effectLst>
                <a:latin typeface="a_AlternaSw" pitchFamily="34" charset="-52"/>
              </a:rPr>
              <a:t>АВЕНСТВО</a:t>
            </a:r>
            <a:endParaRPr lang="ru-RU" b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38100">
                  <a:schemeClr val="bg1"/>
                </a:glow>
              </a:effectLst>
              <a:latin typeface="a_AlternaSw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204" y="1563638"/>
            <a:ext cx="2232248" cy="50214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 smtClean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38100">
                    <a:schemeClr val="bg1"/>
                  </a:glow>
                </a:effectLst>
                <a:latin typeface="a_AlternaSw" pitchFamily="34" charset="-52"/>
              </a:rPr>
              <a:t>БРАТСТВО</a:t>
            </a:r>
            <a:endParaRPr lang="ru-RU" b="1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38100">
                  <a:schemeClr val="bg1"/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3381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33333E-6 -2.34568E-6 L -0.25209 -0.0839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33333E-6 -8.64198E-7 L -0.25209 0.0515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33333E-6 2.22222E-6 L -0.25209 0.1753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2" grpId="0"/>
      <p:bldP spid="1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662" y="645029"/>
            <a:ext cx="6084676" cy="3906488"/>
          </a:xfrm>
          <a:prstGeom prst="roundRect">
            <a:avLst>
              <a:gd name="adj" fmla="val 149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0" y="411511"/>
            <a:ext cx="2506528" cy="334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ыноска 2 7"/>
          <p:cNvSpPr/>
          <p:nvPr/>
        </p:nvSpPr>
        <p:spPr>
          <a:xfrm>
            <a:off x="4716016" y="411511"/>
            <a:ext cx="3672408" cy="1872207"/>
          </a:xfrm>
          <a:prstGeom prst="borderCallout2">
            <a:avLst>
              <a:gd name="adj1" fmla="val 49695"/>
              <a:gd name="adj2" fmla="val -3493"/>
              <a:gd name="adj3" fmla="val 37469"/>
              <a:gd name="adj4" fmla="val -20999"/>
              <a:gd name="adj5" fmla="val 77908"/>
              <a:gd name="adj6" fmla="val -5463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latin typeface="Century Gothic" pitchFamily="34" charset="0"/>
              </a:rPr>
              <a:t>Свобода личности, свобода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слова, свобода взглядов и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убеждений.</a:t>
            </a:r>
          </a:p>
          <a:p>
            <a:pPr marL="92075"/>
            <a:endParaRPr lang="ru-RU" sz="800" dirty="0" smtClean="0">
              <a:latin typeface="Century Gothic" pitchFamily="34" charset="0"/>
            </a:endParaRPr>
          </a:p>
          <a:p>
            <a:pPr marL="92075"/>
            <a:r>
              <a:rPr lang="ru-RU" dirty="0" smtClean="0">
                <a:latin typeface="Century Gothic" pitchFamily="34" charset="0"/>
              </a:rPr>
              <a:t>Право сопротивляться </a:t>
            </a:r>
          </a:p>
          <a:p>
            <a:pPr marL="92075"/>
            <a:r>
              <a:rPr lang="ru-RU" dirty="0" smtClean="0">
                <a:latin typeface="Century Gothic" pitchFamily="34" charset="0"/>
              </a:rPr>
              <a:t>угнетению.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415592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26 августа 1789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76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glow rad="127000">
                    <a:schemeClr val="bg1"/>
                  </a:glow>
                </a:effectLst>
                <a:latin typeface="a_AlternaSw" pitchFamily="34" charset="-52"/>
                <a:cs typeface="Arial" pitchFamily="34" charset="0"/>
              </a:rPr>
              <a:t>ФРАНЦИЯ</a:t>
            </a:r>
            <a:endParaRPr lang="ru-RU" sz="3200" b="1" dirty="0">
              <a:effectLst>
                <a:glow rad="127000">
                  <a:schemeClr val="bg1"/>
                </a:glow>
              </a:effectLst>
              <a:latin typeface="a_AlternaSw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27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glow rad="127000">
                    <a:schemeClr val="bg1"/>
                  </a:glow>
                </a:effectLst>
                <a:latin typeface="a_AlternaSw" pitchFamily="34" charset="-52"/>
                <a:cs typeface="Arial" pitchFamily="34" charset="0"/>
              </a:rPr>
              <a:t>ГЕРМАНИЯ</a:t>
            </a:r>
            <a:endParaRPr lang="ru-RU" sz="3200" b="1" dirty="0">
              <a:effectLst>
                <a:glow rad="127000">
                  <a:schemeClr val="bg1"/>
                </a:glow>
              </a:effectLst>
              <a:latin typeface="a_AlternaSw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59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glow rad="127000">
                    <a:schemeClr val="bg1"/>
                  </a:glow>
                </a:effectLst>
                <a:latin typeface="a_AlternaSw" pitchFamily="34" charset="-52"/>
                <a:cs typeface="Arial" pitchFamily="34" charset="0"/>
              </a:rPr>
              <a:t>АВСТРИЯ</a:t>
            </a:r>
            <a:endParaRPr lang="ru-RU" sz="3200" b="1" dirty="0">
              <a:effectLst>
                <a:glow rad="127000">
                  <a:schemeClr val="bg1"/>
                </a:glow>
              </a:effectLst>
              <a:latin typeface="a_AlternaSw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0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glow rad="127000">
                    <a:schemeClr val="bg1"/>
                  </a:glow>
                </a:effectLst>
                <a:latin typeface="a_AlternaSw" pitchFamily="34" charset="-52"/>
                <a:cs typeface="Arial" pitchFamily="34" charset="0"/>
              </a:rPr>
              <a:t>ВЕНГРИЯ</a:t>
            </a:r>
          </a:p>
        </p:txBody>
      </p:sp>
    </p:spTree>
    <p:extLst>
      <p:ext uri="{BB962C8B-B14F-4D97-AF65-F5344CB8AC3E}">
        <p14:creationId xmlns:p14="http://schemas.microsoft.com/office/powerpoint/2010/main" val="127239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541" y="1729757"/>
            <a:ext cx="7164042" cy="3240182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5940152" y="230737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846486" y="33950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27781"/>
            <a:ext cx="1038315" cy="3489799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5960759" y="411510"/>
            <a:ext cx="1501378" cy="1152128"/>
          </a:xfrm>
          <a:prstGeom prst="cloudCallout">
            <a:avLst>
              <a:gd name="adj1" fmla="val 66928"/>
              <a:gd name="adj2" fmla="val -7430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1427" y="525909"/>
            <a:ext cx="112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Были ли у них права</a:t>
            </a:r>
            <a:r>
              <a:rPr lang="ru-RU" sz="1600" i="1" dirty="0" smtClean="0"/>
              <a:t>?</a:t>
            </a:r>
            <a:endParaRPr lang="ru-RU" sz="16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576" y="339502"/>
            <a:ext cx="1591794" cy="19678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13099" y="5175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личность?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95429" y="249974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личность?</a:t>
            </a:r>
            <a:endParaRPr lang="ru-RU" i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6067437" y="525909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Выжить может коллектив.</a:t>
            </a:r>
            <a:endParaRPr lang="ru-RU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943207" y="7309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свой.</a:t>
            </a:r>
            <a:endParaRPr lang="ru-RU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79277" y="269877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Я – чужой.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15980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1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71600" y="4115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Поколения прав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16372"/>
            <a:ext cx="2232248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ичные и политические права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1216371"/>
            <a:ext cx="2520280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Экономические, социальные и культурные права.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904788" y="1426009"/>
            <a:ext cx="288032" cy="504056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43758"/>
            <a:ext cx="2232248" cy="17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2642788"/>
            <a:ext cx="2520280" cy="176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070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1640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284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389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3" y="0"/>
            <a:ext cx="7524327" cy="5150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3" y="2715766"/>
            <a:ext cx="1630890" cy="21272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33" y="2715766"/>
            <a:ext cx="1249430" cy="21272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611" y="0"/>
            <a:ext cx="6805226" cy="515059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298233" y="386507"/>
            <a:ext cx="2880320" cy="2141174"/>
            <a:chOff x="107504" y="339502"/>
            <a:chExt cx="3096344" cy="225805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7504" y="339502"/>
              <a:ext cx="3096344" cy="2258059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79512" y="411510"/>
              <a:ext cx="2944688" cy="2069166"/>
              <a:chOff x="179512" y="411510"/>
              <a:chExt cx="2944688" cy="2069166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10959" r="986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9300" y="411510"/>
                <a:ext cx="1904900" cy="2069166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1026" r="100000">
                            <a14:backgroundMark x1="5128" y1="58750" x2="5128" y2="58750"/>
                            <a14:backgroundMark x1="9744" y1="62083" x2="9744" y2="62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512" y="411510"/>
                <a:ext cx="1681198" cy="2069166"/>
              </a:xfrm>
              <a:prstGeom prst="rect">
                <a:avLst/>
              </a:prstGeom>
            </p:spPr>
          </p:pic>
        </p:grpSp>
      </p:grpSp>
      <p:sp>
        <p:nvSpPr>
          <p:cNvPr id="20" name="TextBox 19"/>
          <p:cNvSpPr txBox="1"/>
          <p:nvPr/>
        </p:nvSpPr>
        <p:spPr>
          <a:xfrm>
            <a:off x="366785" y="2117006"/>
            <a:ext cx="126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Карл Маркс</a:t>
            </a:r>
            <a:endParaRPr lang="ru-RU" sz="1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7663" y="2117006"/>
            <a:ext cx="163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Фридрих Энгельс</a:t>
            </a:r>
            <a:endParaRPr lang="ru-RU" sz="14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5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7" y="0"/>
            <a:ext cx="384061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8700" y="627534"/>
            <a:ext cx="43577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Ограничение рабочего дня.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Гарантированный минимум оплаты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труда.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Социальное обеспечение в случае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безработицы, старости, инвалидности.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Обязательные требования по охране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труда.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Всеобщее образование детей.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Доступная медицинская помощь.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Право создания профсоюзов.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644" y="473878"/>
            <a:ext cx="504056" cy="432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928" y="916510"/>
            <a:ext cx="504056" cy="432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928" y="1635646"/>
            <a:ext cx="504056" cy="4329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120" y="2396197"/>
            <a:ext cx="504056" cy="432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928" y="3124180"/>
            <a:ext cx="504056" cy="4329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120" y="3580806"/>
            <a:ext cx="504056" cy="432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120" y="4031148"/>
            <a:ext cx="504056" cy="4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71600" y="4115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Поколения прав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16372"/>
            <a:ext cx="2232248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ичные и политические права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1216371"/>
            <a:ext cx="2520280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Экономические, социальные и культурные права.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904788" y="1426009"/>
            <a:ext cx="288032" cy="504056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43758"/>
            <a:ext cx="2232248" cy="17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2642788"/>
            <a:ext cx="2520280" cy="176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91344" y="1216372"/>
            <a:ext cx="1985111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Права солидарности (права народов)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6156176" y="1426011"/>
            <a:ext cx="288032" cy="504056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724" y="2642788"/>
            <a:ext cx="1874350" cy="1873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253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115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Международная защита прав человека</a:t>
            </a:r>
            <a:endParaRPr lang="ru-RU" sz="24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097" y="-1729"/>
            <a:ext cx="4794078" cy="2573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9"/>
          <a:stretch/>
        </p:blipFill>
        <p:spPr>
          <a:xfrm>
            <a:off x="5897761" y="2575207"/>
            <a:ext cx="3246969" cy="25717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350" y="2571750"/>
            <a:ext cx="2841411" cy="25712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" y="2575206"/>
            <a:ext cx="3055620" cy="25700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" y="1727"/>
            <a:ext cx="4352368" cy="257002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Прямая соединительная линия 17"/>
          <p:cNvCxnSpPr/>
          <p:nvPr/>
        </p:nvCxnSpPr>
        <p:spPr>
          <a:xfrm>
            <a:off x="4353097" y="-1729"/>
            <a:ext cx="0" cy="257693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056350" y="2579193"/>
            <a:ext cx="0" cy="257693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897761" y="2566021"/>
            <a:ext cx="0" cy="257693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026" idx="3"/>
          </p:cNvCxnSpPr>
          <p:nvPr/>
        </p:nvCxnSpPr>
        <p:spPr>
          <a:xfrm flipH="1" flipV="1">
            <a:off x="-3175" y="2566546"/>
            <a:ext cx="9150350" cy="5998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9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4884" cy="51435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1520" y="915566"/>
            <a:ext cx="3633608" cy="381642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Принимая во внимание, что при-</a:t>
            </a: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знание достоинства, присущего </a:t>
            </a: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всем членам человеческой семьи </a:t>
            </a: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и равных и неотъемлемых прав их </a:t>
            </a: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является основой свободы, </a:t>
            </a:r>
            <a:r>
              <a:rPr lang="ru-RU" sz="1450" dirty="0" err="1" smtClean="0">
                <a:latin typeface="Century Gothic" pitchFamily="34" charset="0"/>
              </a:rPr>
              <a:t>спра</a:t>
            </a:r>
            <a:r>
              <a:rPr lang="ru-RU" sz="1450" dirty="0" smtClean="0">
                <a:latin typeface="Century Gothic" pitchFamily="34" charset="0"/>
              </a:rPr>
              <a:t>-</a:t>
            </a:r>
          </a:p>
          <a:p>
            <a:pPr marL="92075">
              <a:lnSpc>
                <a:spcPct val="120000"/>
              </a:lnSpc>
            </a:pPr>
            <a:r>
              <a:rPr lang="ru-RU" sz="1450" dirty="0" err="1" smtClean="0">
                <a:latin typeface="Century Gothic" pitchFamily="34" charset="0"/>
              </a:rPr>
              <a:t>ведливости</a:t>
            </a:r>
            <a:r>
              <a:rPr lang="ru-RU" sz="1450" dirty="0" smtClean="0">
                <a:latin typeface="Century Gothic" pitchFamily="34" charset="0"/>
              </a:rPr>
              <a:t> и всеобщего мира;</a:t>
            </a:r>
          </a:p>
          <a:p>
            <a:pPr marL="92075">
              <a:lnSpc>
                <a:spcPct val="120000"/>
              </a:lnSpc>
            </a:pPr>
            <a:endParaRPr lang="ru-RU" sz="800" dirty="0" smtClean="0">
              <a:latin typeface="Century Gothic" pitchFamily="34" charset="0"/>
            </a:endParaRPr>
          </a:p>
          <a:p>
            <a:pPr marL="92075">
              <a:lnSpc>
                <a:spcPct val="120000"/>
              </a:lnSpc>
            </a:pPr>
            <a:r>
              <a:rPr lang="ru-RU" sz="1450" dirty="0">
                <a:latin typeface="Century Gothic" pitchFamily="34" charset="0"/>
              </a:rPr>
              <a:t>… и принимая во внимание, что </a:t>
            </a:r>
            <a:endParaRPr lang="ru-RU" sz="1450" dirty="0" smtClean="0">
              <a:latin typeface="Century Gothic" pitchFamily="34" charset="0"/>
            </a:endParaRP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необходимо</a:t>
            </a:r>
            <a:r>
              <a:rPr lang="ru-RU" sz="1450" dirty="0">
                <a:latin typeface="Century Gothic" pitchFamily="34" charset="0"/>
              </a:rPr>
              <a:t>, чтобы права </a:t>
            </a:r>
            <a:r>
              <a:rPr lang="ru-RU" sz="1450" dirty="0" smtClean="0">
                <a:latin typeface="Century Gothic" pitchFamily="34" charset="0"/>
              </a:rPr>
              <a:t>чело-</a:t>
            </a: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века </a:t>
            </a:r>
            <a:r>
              <a:rPr lang="ru-RU" sz="1450" dirty="0">
                <a:latin typeface="Century Gothic" pitchFamily="34" charset="0"/>
              </a:rPr>
              <a:t>охранялись властью закона… </a:t>
            </a:r>
            <a:endParaRPr lang="ru-RU" sz="1450" dirty="0" smtClean="0">
              <a:latin typeface="Century Gothic" pitchFamily="34" charset="0"/>
            </a:endParaRP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чтобы </a:t>
            </a:r>
            <a:r>
              <a:rPr lang="ru-RU" sz="1450" dirty="0">
                <a:latin typeface="Century Gothic" pitchFamily="34" charset="0"/>
              </a:rPr>
              <a:t>человек  не был вынужден </a:t>
            </a:r>
            <a:endParaRPr lang="ru-RU" sz="1450" dirty="0" smtClean="0">
              <a:latin typeface="Century Gothic" pitchFamily="34" charset="0"/>
            </a:endParaRP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прибегать </a:t>
            </a:r>
            <a:r>
              <a:rPr lang="ru-RU" sz="1450" dirty="0">
                <a:latin typeface="Century Gothic" pitchFamily="34" charset="0"/>
              </a:rPr>
              <a:t>… к восстанию против </a:t>
            </a:r>
            <a:endParaRPr lang="ru-RU" sz="1450" dirty="0" smtClean="0">
              <a:latin typeface="Century Gothic" pitchFamily="34" charset="0"/>
            </a:endParaRPr>
          </a:p>
          <a:p>
            <a:pPr marL="92075">
              <a:lnSpc>
                <a:spcPct val="120000"/>
              </a:lnSpc>
            </a:pPr>
            <a:r>
              <a:rPr lang="ru-RU" sz="1450" dirty="0" smtClean="0">
                <a:latin typeface="Century Gothic" pitchFamily="34" charset="0"/>
              </a:rPr>
              <a:t>тирании </a:t>
            </a:r>
            <a:r>
              <a:rPr lang="ru-RU" sz="1450" dirty="0">
                <a:latin typeface="Century Gothic" pitchFamily="34" charset="0"/>
              </a:rPr>
              <a:t>и угнетения</a:t>
            </a:r>
            <a:r>
              <a:rPr lang="ru-RU" sz="1450" dirty="0" smtClean="0">
                <a:latin typeface="Century Gothic" pitchFamily="34" charset="0"/>
              </a:rPr>
              <a:t>…</a:t>
            </a:r>
            <a:endParaRPr lang="ru-RU" sz="1450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7784" y="1131590"/>
            <a:ext cx="6133628" cy="10081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</a:effectLst>
                <a:latin typeface="a_AlternaSw" pitchFamily="34" charset="-52"/>
              </a:rPr>
              <a:t>10 декабря 1948 г. – принятие Всеобщей </a:t>
            </a:r>
          </a:p>
          <a:p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</a:effectLst>
                <a:latin typeface="a_AlternaSw" pitchFamily="34" charset="-52"/>
              </a:rPr>
              <a:t>декларации прав человека</a:t>
            </a:r>
            <a:endParaRPr lang="ru-RU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50800">
                  <a:schemeClr val="bg1"/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8871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6" grpId="1" build="allAtOnce" animBg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541" y="1729757"/>
            <a:ext cx="7164042" cy="3240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27781"/>
            <a:ext cx="1038315" cy="348979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1846486" y="33950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Есть ли у меня права?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940152" y="2307372"/>
            <a:ext cx="1501378" cy="1152128"/>
          </a:xfrm>
          <a:prstGeom prst="cloudCallout">
            <a:avLst>
              <a:gd name="adj1" fmla="val -54880"/>
              <a:gd name="adj2" fmla="val 441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Есть ли у меня права?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121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96696"/>
            <a:ext cx="9144000" cy="4146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33950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Персидская империя,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век до нашей эры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96696"/>
            <a:ext cx="9146445" cy="414680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255282"/>
            <a:ext cx="1944216" cy="233103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431540" y="37065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Кир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Великий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52" y="2129056"/>
            <a:ext cx="5796239" cy="2734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TextBox 28"/>
          <p:cNvSpPr txBox="1"/>
          <p:nvPr/>
        </p:nvSpPr>
        <p:spPr>
          <a:xfrm>
            <a:off x="6222172" y="1779662"/>
            <a:ext cx="235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Цилиндр Кира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2987824" y="1779662"/>
            <a:ext cx="3168352" cy="2880320"/>
            <a:chOff x="2987824" y="1779662"/>
            <a:chExt cx="3168352" cy="2880320"/>
          </a:xfrm>
        </p:grpSpPr>
        <p:sp>
          <p:nvSpPr>
            <p:cNvPr id="10" name="Выноска 2 9"/>
            <p:cNvSpPr/>
            <p:nvPr/>
          </p:nvSpPr>
          <p:spPr>
            <a:xfrm>
              <a:off x="2987824" y="1779662"/>
              <a:ext cx="3168352" cy="28803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4262"/>
                <a:gd name="adj5" fmla="val 68319"/>
                <a:gd name="adj6" fmla="val -26224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059832" y="1869769"/>
              <a:ext cx="2952328" cy="10772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  <a:latin typeface="Century Gothic" pitchFamily="34" charset="0"/>
                </a:rPr>
                <a:t>И больше я не заставлял народ вавилонский работать на государство, как рабов.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59832" y="3026129"/>
              <a:ext cx="3060340" cy="156966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Я возвратил статуи божественных покровителей всех </a:t>
              </a:r>
              <a:r>
                <a:rPr lang="ru-RU" sz="1600" dirty="0" smtClean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земель … </a:t>
              </a:r>
              <a:r>
                <a:rPr lang="ru-RU" sz="16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в их собственные храмы. Разрушенные храмы я восстанавливал.</a:t>
              </a: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3095836" y="2650996"/>
            <a:ext cx="1008112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37756" y="2910820"/>
            <a:ext cx="1182216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11860" y="3334968"/>
            <a:ext cx="1800200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311860" y="4075896"/>
            <a:ext cx="2700300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319972" y="2139702"/>
            <a:ext cx="1404156" cy="0"/>
          </a:xfrm>
          <a:prstGeom prst="line">
            <a:avLst/>
          </a:prstGeom>
          <a:ln w="317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1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A3BDBE"/>
              </a:clrFrom>
              <a:clrTo>
                <a:srgbClr val="A3BD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" b="98829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21262"/>
            <a:ext cx="5316823" cy="41277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691604" y="293353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itchFamily="34" charset="0"/>
                <a:cs typeface="Arial" pitchFamily="34" charset="0"/>
              </a:rPr>
              <a:t>Император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itchFamily="34" charset="0"/>
                <a:cs typeface="Arial" pitchFamily="34" charset="0"/>
              </a:rPr>
              <a:t>Юстиниан</a:t>
            </a:r>
            <a:endParaRPr lang="ru-RU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41243"/>
            <a:ext cx="1879169" cy="25331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2964964" y="1347614"/>
            <a:ext cx="2376264" cy="17299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1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Все конфликты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должны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разрешать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законы, а не воля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правителя.</a:t>
            </a:r>
            <a:endParaRPr lang="ru-RU" dirty="0">
              <a:solidFill>
                <a:prstClr val="black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46874"/>
            <a:ext cx="5155671" cy="4141100"/>
          </a:xfrm>
          <a:prstGeom prst="roundRect">
            <a:avLst>
              <a:gd name="adj" fmla="val 16259"/>
            </a:avLst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2340917"/>
            <a:ext cx="127814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prstClr val="black"/>
                </a:solidFill>
                <a:effectLst>
                  <a:glow rad="63500">
                    <a:prstClr val="white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1215 г. </a:t>
            </a:r>
            <a:endParaRPr lang="ru-RU" sz="2400" b="1" spc="50" dirty="0">
              <a:ln w="11430"/>
              <a:solidFill>
                <a:prstClr val="black"/>
              </a:solidFill>
              <a:effectLst>
                <a:glow rad="63500">
                  <a:prstClr val="white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3353" y="1971584"/>
            <a:ext cx="2057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prstClr val="black"/>
                </a:solidFill>
                <a:effectLst>
                  <a:glow rad="63500">
                    <a:prstClr val="white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Великая хартия вольностей</a:t>
            </a:r>
            <a:endParaRPr lang="ru-RU" sz="2400" b="1" spc="50" dirty="0">
              <a:ln w="11430"/>
              <a:solidFill>
                <a:prstClr val="black"/>
              </a:solidFill>
              <a:effectLst>
                <a:glow rad="63500">
                  <a:prstClr val="white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17900" y="1193907"/>
            <a:ext cx="1101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июля 1776 г.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192" y="553139"/>
            <a:ext cx="6149613" cy="4037221"/>
          </a:xfrm>
          <a:prstGeom prst="roundRect">
            <a:avLst>
              <a:gd name="adj" fmla="val 1345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61" y="273407"/>
            <a:ext cx="2133927" cy="251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Выноска 2 9"/>
          <p:cNvSpPr/>
          <p:nvPr/>
        </p:nvSpPr>
        <p:spPr>
          <a:xfrm>
            <a:off x="1583666" y="3651870"/>
            <a:ext cx="5976664" cy="887279"/>
          </a:xfrm>
          <a:prstGeom prst="borderCallout2">
            <a:avLst>
              <a:gd name="adj1" fmla="val 50479"/>
              <a:gd name="adj2" fmla="val -1895"/>
              <a:gd name="adj3" fmla="val -26548"/>
              <a:gd name="adj4" fmla="val -11233"/>
              <a:gd name="adj5" fmla="val -121560"/>
              <a:gd name="adj6" fmla="val 2806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Мы считаем за очевидные истины, что все люди </a:t>
            </a: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сотворены равными, что им даны их Творцом </a:t>
            </a: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некоторые неотъемлемые права…</a:t>
            </a:r>
          </a:p>
        </p:txBody>
      </p:sp>
    </p:spTree>
    <p:extLst>
      <p:ext uri="{BB962C8B-B14F-4D97-AF65-F5344CB8AC3E}">
        <p14:creationId xmlns:p14="http://schemas.microsoft.com/office/powerpoint/2010/main" val="23475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662" y="645029"/>
            <a:ext cx="6084676" cy="3906488"/>
          </a:xfrm>
          <a:prstGeom prst="roundRect">
            <a:avLst>
              <a:gd name="adj" fmla="val 149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0" y="411511"/>
            <a:ext cx="2506528" cy="334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ыноска 2 7"/>
          <p:cNvSpPr/>
          <p:nvPr/>
        </p:nvSpPr>
        <p:spPr>
          <a:xfrm>
            <a:off x="4716016" y="411511"/>
            <a:ext cx="3672408" cy="1872207"/>
          </a:xfrm>
          <a:prstGeom prst="borderCallout2">
            <a:avLst>
              <a:gd name="adj1" fmla="val 49695"/>
              <a:gd name="adj2" fmla="val -3493"/>
              <a:gd name="adj3" fmla="val 37469"/>
              <a:gd name="adj4" fmla="val -20999"/>
              <a:gd name="adj5" fmla="val 77908"/>
              <a:gd name="adj6" fmla="val -5463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58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Свобода личности, свобода </a:t>
            </a: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слова, свобода взглядов и </a:t>
            </a: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убеждений.</a:t>
            </a:r>
          </a:p>
          <a:p>
            <a:pPr marL="92075"/>
            <a:endParaRPr lang="ru-RU" sz="800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Право сопротивляться </a:t>
            </a:r>
          </a:p>
          <a:p>
            <a:pPr marL="92075"/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угнетению.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415592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itchFamily="34" charset="0"/>
                <a:cs typeface="Arial" pitchFamily="34" charset="0"/>
              </a:rPr>
              <a:t>26 августа 1789 г.</a:t>
            </a:r>
            <a:endParaRPr lang="ru-RU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71600" y="4115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Поколения прав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16372"/>
            <a:ext cx="2232248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ичные и политические права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1216371"/>
            <a:ext cx="2520280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Экономические, социальные и культурные права.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904788" y="1426009"/>
            <a:ext cx="288032" cy="504056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43758"/>
            <a:ext cx="2232248" cy="17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2642788"/>
            <a:ext cx="2520280" cy="176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91344" y="1216372"/>
            <a:ext cx="1985111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Права солидарности (народов)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6156176" y="1426011"/>
            <a:ext cx="288032" cy="504056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724" y="2642788"/>
            <a:ext cx="1874350" cy="1873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8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4884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27784" y="1131590"/>
            <a:ext cx="6133628" cy="10081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50800">
                    <a:prstClr val="white"/>
                  </a:glow>
                </a:effectLst>
                <a:latin typeface="a_AlternaSw" pitchFamily="34" charset="-52"/>
              </a:rPr>
              <a:t>10 декабря 1948 г. – принятие Всеобщей </a:t>
            </a:r>
          </a:p>
          <a:p>
            <a:r>
              <a:rPr lang="ru-RU" dirty="0" smtClean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50800">
                    <a:prstClr val="white"/>
                  </a:glow>
                </a:effectLst>
                <a:latin typeface="a_AlternaSw" pitchFamily="34" charset="-52"/>
              </a:rPr>
              <a:t>декларации прав человека</a:t>
            </a:r>
            <a:endParaRPr lang="ru-RU" dirty="0">
              <a:ln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50800">
                  <a:prstClr val="white"/>
                </a:glow>
              </a:effectLst>
              <a:latin typeface="a_AlternaSw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064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86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2807608" y="694253"/>
            <a:ext cx="3528392" cy="3623320"/>
            <a:chOff x="4644008" y="499128"/>
            <a:chExt cx="4248472" cy="433578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644008" y="528090"/>
              <a:ext cx="4248472" cy="4268288"/>
            </a:xfrm>
            <a:prstGeom prst="rect">
              <a:avLst/>
            </a:prstGeom>
            <a:solidFill>
              <a:schemeClr val="bg2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048" y="499128"/>
              <a:ext cx="3718560" cy="43357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7703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542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101558"/>
            <a:ext cx="4572000" cy="304955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" y="10"/>
            <a:ext cx="4570824" cy="3169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789" y="711617"/>
            <a:ext cx="5706523" cy="380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820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1408</TotalTime>
  <Words>913</Words>
  <Application>Microsoft Office PowerPoint</Application>
  <PresentationFormat>Экран (16:9)</PresentationFormat>
  <Paragraphs>229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Презентация</vt:lpstr>
      <vt:lpstr>1_Презентация</vt:lpstr>
      <vt:lpstr>2_Презентация</vt:lpstr>
      <vt:lpstr>3_Презентация</vt:lpstr>
      <vt:lpstr>5_Презентация</vt:lpstr>
      <vt:lpstr>6_Презентация</vt:lpstr>
      <vt:lpstr>7_Презентация</vt:lpstr>
      <vt:lpstr>8_Презентация</vt:lpstr>
      <vt:lpstr>Права человека:  история становления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88</cp:revision>
  <dcterms:created xsi:type="dcterms:W3CDTF">2014-12-01T13:43:52Z</dcterms:created>
  <dcterms:modified xsi:type="dcterms:W3CDTF">2015-02-26T06:42:39Z</dcterms:modified>
</cp:coreProperties>
</file>