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</p:embeddedFont>
    <p:embeddedFont>
      <p:font typeface="Roboto Slab" pitchFamily="2" charset="0"/>
      <p:regular r:id="rId4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31685-5B1B-4DE7-B520-77DE3FF85309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EB6C4-5D18-4002-BBAF-A2361B5A4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1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5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8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2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9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42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79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1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5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09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9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28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66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01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77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76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6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0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7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8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65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8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gif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3.png"/><Relationship Id="rId9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4.gif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3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3.jp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gif"/><Relationship Id="rId4" Type="http://schemas.openxmlformats.org/officeDocument/2006/relationships/image" Target="../media/image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6.pn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5.jpeg"/><Relationship Id="rId5" Type="http://schemas.openxmlformats.org/officeDocument/2006/relationships/image" Target="../media/image110.png"/><Relationship Id="rId10" Type="http://schemas.openxmlformats.org/officeDocument/2006/relationships/image" Target="../media/image114.jpeg"/><Relationship Id="rId4" Type="http://schemas.openxmlformats.org/officeDocument/2006/relationships/image" Target="../media/image109.png"/><Relationship Id="rId9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21.png"/><Relationship Id="rId3" Type="http://schemas.openxmlformats.org/officeDocument/2006/relationships/image" Target="../media/image6.png"/><Relationship Id="rId7" Type="http://schemas.openxmlformats.org/officeDocument/2006/relationships/image" Target="../media/image104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3.png"/><Relationship Id="rId5" Type="http://schemas.openxmlformats.org/officeDocument/2006/relationships/image" Target="../media/image118.pn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95.png"/><Relationship Id="rId1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.png"/><Relationship Id="rId7" Type="http://schemas.openxmlformats.org/officeDocument/2006/relationships/image" Target="../media/image1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36.png"/><Relationship Id="rId5" Type="http://schemas.openxmlformats.org/officeDocument/2006/relationships/image" Target="../media/image132.png"/><Relationship Id="rId10" Type="http://schemas.openxmlformats.org/officeDocument/2006/relationships/image" Target="../media/image135.png"/><Relationship Id="rId4" Type="http://schemas.openxmlformats.org/officeDocument/2006/relationships/image" Target="../media/image24.jpeg"/><Relationship Id="rId9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16367" y="866775"/>
            <a:ext cx="6911267" cy="3409950"/>
            <a:chOff x="818001" y="940941"/>
            <a:chExt cx="6911267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971081" y="2107307"/>
              <a:ext cx="275818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Деньги </a:t>
              </a:r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и их функции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pngimg.com/upload/table_PNG69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92" y="1588184"/>
            <a:ext cx="3362616" cy="19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084109" y="1890138"/>
            <a:ext cx="2163825" cy="1876425"/>
            <a:chOff x="6099175" y="2063336"/>
            <a:chExt cx="2163825" cy="1876425"/>
          </a:xfrm>
        </p:grpSpPr>
        <p:pic>
          <p:nvPicPr>
            <p:cNvPr id="5122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175" y="2063336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1835684">
              <a:off x="6501134" y="2661076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rot="3733651">
            <a:off x="886914" y="355762"/>
            <a:ext cx="2152650" cy="1876425"/>
            <a:chOff x="1170471" y="2649578"/>
            <a:chExt cx="2152650" cy="1876425"/>
          </a:xfrm>
        </p:grpSpPr>
        <p:pic>
          <p:nvPicPr>
            <p:cNvPr id="18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70471" y="2649578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Стрелка вправо 18"/>
            <p:cNvSpPr/>
            <p:nvPr/>
          </p:nvSpPr>
          <p:spPr>
            <a:xfrm rot="14307962">
              <a:off x="1327941" y="3650575"/>
              <a:ext cx="686870" cy="464031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 rot="19805844">
              <a:off x="1365863" y="3116857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5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250374" y="476544"/>
            <a:ext cx="1188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ЦЕНА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62334" y="2771182"/>
            <a:ext cx="2152650" cy="1876425"/>
            <a:chOff x="1170471" y="2649578"/>
            <a:chExt cx="2152650" cy="1876425"/>
          </a:xfrm>
        </p:grpSpPr>
        <p:pic>
          <p:nvPicPr>
            <p:cNvPr id="11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70471" y="2649578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Стрелка вправо 14"/>
            <p:cNvSpPr/>
            <p:nvPr/>
          </p:nvSpPr>
          <p:spPr>
            <a:xfrm rot="3533624">
              <a:off x="1327941" y="3650575"/>
              <a:ext cx="686870" cy="464031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 rot="19805844">
              <a:off x="1365862" y="3116857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4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pngimg.com/upload/table_PNG69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92" y="1588184"/>
            <a:ext cx="3362616" cy="19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250374" y="476544"/>
            <a:ext cx="1188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ЦЕНА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44988" y="4051645"/>
            <a:ext cx="7454024" cy="923330"/>
            <a:chOff x="546976" y="4051645"/>
            <a:chExt cx="7454024" cy="92333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39658" y="4051645"/>
              <a:ext cx="73613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prstClr val="black"/>
                  </a:solidFill>
                </a:rPr>
                <a:t>Увеличение общего уровня цен на </a:t>
              </a:r>
              <a:r>
                <a:rPr lang="ru-RU" sz="1800" dirty="0" smtClean="0">
                  <a:solidFill>
                    <a:prstClr val="black"/>
                  </a:solidFill>
                </a:rPr>
                <a:t>товары и </a:t>
              </a:r>
              <a:r>
                <a:rPr lang="ru-RU" sz="1800" dirty="0">
                  <a:solidFill>
                    <a:prstClr val="black"/>
                  </a:solidFill>
                </a:rPr>
                <a:t>услуги называется </a:t>
              </a:r>
              <a:r>
                <a:rPr lang="ru-RU" sz="1800" dirty="0" smtClean="0">
                  <a:solidFill>
                    <a:srgbClr val="0DA389"/>
                  </a:solidFill>
                </a:rPr>
                <a:t>инфляцией </a:t>
              </a:r>
              <a:r>
                <a:rPr lang="ru-RU" sz="1800" dirty="0" smtClean="0">
                  <a:solidFill>
                    <a:prstClr val="black"/>
                  </a:solidFill>
                </a:rPr>
                <a:t>(от лат. </a:t>
              </a:r>
              <a:r>
                <a:rPr lang="ru-RU" sz="1800" dirty="0">
                  <a:solidFill>
                    <a:prstClr val="black"/>
                  </a:solidFill>
                </a:rPr>
                <a:t>слова «</a:t>
              </a:r>
              <a:r>
                <a:rPr lang="ru-RU" sz="1800" dirty="0" err="1">
                  <a:solidFill>
                    <a:prstClr val="black"/>
                  </a:solidFill>
                </a:rPr>
                <a:t>inflatio</a:t>
              </a:r>
              <a:r>
                <a:rPr lang="ru-RU" sz="1800" dirty="0">
                  <a:solidFill>
                    <a:prstClr val="black"/>
                  </a:solidFill>
                </a:rPr>
                <a:t>» – «вздутие»).</a:t>
              </a:r>
            </a:p>
            <a:p>
              <a:r>
                <a:rPr lang="ru-RU" sz="1800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546976" y="4201343"/>
              <a:ext cx="84601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084109" y="1890138"/>
            <a:ext cx="2163825" cy="1876425"/>
            <a:chOff x="6099175" y="2063336"/>
            <a:chExt cx="2163825" cy="1876425"/>
          </a:xfrm>
        </p:grpSpPr>
        <p:pic>
          <p:nvPicPr>
            <p:cNvPr id="23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175" y="2063336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 rot="1835684">
              <a:off x="6501134" y="2661076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 rot="3733651">
            <a:off x="886914" y="355762"/>
            <a:ext cx="2152650" cy="1876425"/>
            <a:chOff x="1170471" y="2649578"/>
            <a:chExt cx="2152650" cy="1876425"/>
          </a:xfrm>
        </p:grpSpPr>
        <p:pic>
          <p:nvPicPr>
            <p:cNvPr id="26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70471" y="2649578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Стрелка вправо 26"/>
            <p:cNvSpPr/>
            <p:nvPr/>
          </p:nvSpPr>
          <p:spPr>
            <a:xfrm rot="14307962">
              <a:off x="1327941" y="3650575"/>
              <a:ext cx="686870" cy="464031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 rot="19805844">
              <a:off x="1365863" y="3116857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5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170" name="Picture 2" descr="http://www.belaruspartisan.org/upload/iblock/a3a/a3aa2e15630986e70b86b5426aece1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103659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9220" name="Picture 4" descr="http://softerz.narod.ru/_img/kc_2-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7114" r="14011" b="7843"/>
          <a:stretch/>
        </p:blipFill>
        <p:spPr bwMode="auto">
          <a:xfrm>
            <a:off x="1036651" y="303751"/>
            <a:ext cx="7070698" cy="45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-fotki.yandex.ru/get/6433/981986.33/0_84db6_fe15f7d2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51" y="231265"/>
            <a:ext cx="1745837" cy="200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7276" y="1780898"/>
            <a:ext cx="244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3000 рублей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2" name="Picture 6" descr="http://img-fotki.yandex.ru/get/6433/981986.33/0_84db6_fe15f7d2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12" y="2656134"/>
            <a:ext cx="1745837" cy="200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67335" y="4244043"/>
            <a:ext cx="244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3500 рублей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 rot="500988">
            <a:off x="3495675" y="1633538"/>
            <a:ext cx="2152650" cy="1876425"/>
            <a:chOff x="1170471" y="2649578"/>
            <a:chExt cx="2152650" cy="1876425"/>
          </a:xfrm>
        </p:grpSpPr>
        <p:pic>
          <p:nvPicPr>
            <p:cNvPr id="20" name="Picture 2" descr="http://salepotolok.com/images/birk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70471" y="2649578"/>
              <a:ext cx="2152650" cy="187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Стрелка вправо 20"/>
            <p:cNvSpPr/>
            <p:nvPr/>
          </p:nvSpPr>
          <p:spPr>
            <a:xfrm rot="14307962">
              <a:off x="1327941" y="3650575"/>
              <a:ext cx="686870" cy="464031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19805844">
              <a:off x="1365863" y="3116857"/>
              <a:ext cx="17618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5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 рублей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343704"/>
            <a:ext cx="8683172" cy="2456093"/>
            <a:chOff x="230414" y="918112"/>
            <a:chExt cx="8683172" cy="245609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4868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Инфляция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рост цен.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42" name="Picture 2" descr="http://s59.radikal.ru/i166/0912/44/97c160e044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6" y="424740"/>
            <a:ext cx="3106017" cy="13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 flipH="1">
            <a:off x="1170112" y="1766123"/>
            <a:ext cx="2724843" cy="2814450"/>
            <a:chOff x="1360700" y="1814381"/>
            <a:chExt cx="2724843" cy="281445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397642" y="1814381"/>
              <a:ext cx="2582226" cy="2193451"/>
              <a:chOff x="2731214" y="1489641"/>
              <a:chExt cx="2582226" cy="2193451"/>
            </a:xfrm>
          </p:grpSpPr>
          <p:pic>
            <p:nvPicPr>
              <p:cNvPr id="10256" name="Picture 16" descr="http://s56.radikal.ru/i153/0902/4d/1d88b386f32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177744" y="1563048"/>
                <a:ext cx="1143813" cy="1795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4" name="Picture 14" descr="http://okorok.com.ua/media/flower/images/Jamon-Serrano-Curado-Reserva-NAVIDUL-smal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87207">
                <a:off x="3313190" y="1489641"/>
                <a:ext cx="2000250" cy="2095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8" name="Picture 18" descr="http://xn----dtbhldh5ablkaw1g.xn--p1ai/wp-content/uploads/2010/12/12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648" y="2515505"/>
                <a:ext cx="1706473" cy="1167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8" name="Picture 8" descr="http://odessa-life.od.ua/upload/image/baton.g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73924">
                <a:off x="2529299" y="2707457"/>
                <a:ext cx="1076880" cy="673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0" name="Picture 10" descr="http://dic.academic.ru/pictures/wiki/files/49/170px-zguschene_moloko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7823" y="3099298"/>
                <a:ext cx="377532" cy="48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46" name="Picture 6" descr="http://pixabay.com/static/uploads/photo/2013/07/12/14/53/cart-148964_64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00" y="2651465"/>
              <a:ext cx="2724843" cy="197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://s019.radikal.ru/i627/1309/f9/3700c2a27d77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572" y="3116591"/>
              <a:ext cx="1577502" cy="1047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http://s59.radikal.ru/i166/0912/44/97c160e044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08" y="424740"/>
            <a:ext cx="3106017" cy="13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5240694" y="2603207"/>
            <a:ext cx="2724843" cy="1977366"/>
            <a:chOff x="1360700" y="2651465"/>
            <a:chExt cx="2724843" cy="1977366"/>
          </a:xfrm>
        </p:grpSpPr>
        <p:pic>
          <p:nvPicPr>
            <p:cNvPr id="26" name="Picture 18" descr="http://xn----dtbhldh5ablkaw1g.xn--p1ai/wp-content/uploads/2010/12/12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076" y="2840245"/>
              <a:ext cx="1706473" cy="116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pixabay.com/static/uploads/photo/2013/07/12/14/53/cart-148964_64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00" y="2651465"/>
              <a:ext cx="2724843" cy="197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33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185" y="380324"/>
            <a:ext cx="2145695" cy="149161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875" y="384550"/>
            <a:ext cx="2145695" cy="149161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565" y="388049"/>
            <a:ext cx="2145695" cy="149161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tatehistory.ru/img_lib2/2012/01/1326999056_37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2" y="2777241"/>
            <a:ext cx="2217434" cy="14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adunhleb.ru/images/userfiles/963139501665875767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0" y="3390936"/>
            <a:ext cx="1731314" cy="1068488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9429" y="4074282"/>
            <a:ext cx="222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0,29 марки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2" name="Picture 4" descr="http://statehistory.ru/img_lib2/2012/01/1326999056_37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02" y="2777241"/>
            <a:ext cx="2214986" cy="149161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reen.spb.ru/upload/resize_cache/iblock/76b/400_400_1742c89bd31d31e706694c01794f9666d/76bf648fe943f705122b591db61f46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37" y="3417914"/>
            <a:ext cx="1522379" cy="125354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61817" y="4074282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марки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4" descr="http://statehistory.ru/img_lib2/2012/01/1326999056_37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99" y="2777241"/>
            <a:ext cx="2217434" cy="14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artalana.ru/Images/Boots/fr-old-1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64" y="3417914"/>
            <a:ext cx="1514364" cy="108324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96515" y="4106182"/>
            <a:ext cx="183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марок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4648" y="620870"/>
            <a:ext cx="1970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430 млрд марок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40547" y="625996"/>
            <a:ext cx="1970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</a:t>
            </a:r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трлн марок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46680" y="620870"/>
            <a:ext cx="1970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 трлн марок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127724" y="1469834"/>
            <a:ext cx="530864" cy="2529835"/>
            <a:chOff x="2127724" y="1469834"/>
            <a:chExt cx="530864" cy="2529835"/>
          </a:xfrm>
        </p:grpSpPr>
        <p:sp>
          <p:nvSpPr>
            <p:cNvPr id="20" name="Стрелка вправо 19"/>
            <p:cNvSpPr/>
            <p:nvPr/>
          </p:nvSpPr>
          <p:spPr>
            <a:xfrm rot="16200000">
              <a:off x="1128238" y="2469320"/>
              <a:ext cx="2529835" cy="530864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68851" y="1590249"/>
              <a:ext cx="469872" cy="2373983"/>
            </a:xfrm>
            <a:prstGeom prst="rect">
              <a:avLst/>
            </a:prstGeom>
          </p:spPr>
          <p:txBody>
            <a:bodyPr vert="wordArtVert" wrap="non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инфляция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161178" y="1469835"/>
            <a:ext cx="530864" cy="2529835"/>
            <a:chOff x="5161178" y="1469835"/>
            <a:chExt cx="530864" cy="2529835"/>
          </a:xfrm>
        </p:grpSpPr>
        <p:sp>
          <p:nvSpPr>
            <p:cNvPr id="21" name="Стрелка вправо 20"/>
            <p:cNvSpPr/>
            <p:nvPr/>
          </p:nvSpPr>
          <p:spPr>
            <a:xfrm rot="16200000">
              <a:off x="4161692" y="2469321"/>
              <a:ext cx="2529835" cy="530864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187194" y="1623347"/>
              <a:ext cx="469872" cy="2373983"/>
            </a:xfrm>
            <a:prstGeom prst="rect">
              <a:avLst/>
            </a:prstGeom>
          </p:spPr>
          <p:txBody>
            <a:bodyPr vert="wordArtVert" wrap="non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инфляция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072239" y="1477453"/>
            <a:ext cx="530864" cy="2529835"/>
            <a:chOff x="8072239" y="1477453"/>
            <a:chExt cx="530864" cy="2529835"/>
          </a:xfrm>
        </p:grpSpPr>
        <p:sp>
          <p:nvSpPr>
            <p:cNvPr id="22" name="Стрелка вправо 21"/>
            <p:cNvSpPr/>
            <p:nvPr/>
          </p:nvSpPr>
          <p:spPr>
            <a:xfrm rot="16200000">
              <a:off x="7072753" y="2476939"/>
              <a:ext cx="2529835" cy="530864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102734" y="1622154"/>
              <a:ext cx="469872" cy="2373983"/>
            </a:xfrm>
            <a:prstGeom prst="rect">
              <a:avLst/>
            </a:prstGeom>
          </p:spPr>
          <p:txBody>
            <a:bodyPr vert="wordArtVert" wrap="non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инфляция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73654" y="193528"/>
            <a:ext cx="4860744" cy="4781447"/>
            <a:chOff x="273654" y="289511"/>
            <a:chExt cx="4860744" cy="478144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54" y="289511"/>
              <a:ext cx="3320132" cy="3275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20" name="Picture 4" descr="http://tulum.ru/image/cache/data/outdoor/jacket/JackWolfskin/JW-ALBERTA_W_5017_tulum-600x60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710" y="1271429"/>
              <a:ext cx="3428688" cy="3428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Группа 17"/>
            <p:cNvGrpSpPr/>
            <p:nvPr/>
          </p:nvGrpSpPr>
          <p:grpSpPr>
            <a:xfrm rot="500988">
              <a:off x="629384" y="3194533"/>
              <a:ext cx="2152650" cy="1876425"/>
              <a:chOff x="1272646" y="3143265"/>
              <a:chExt cx="2152650" cy="1876425"/>
            </a:xfrm>
          </p:grpSpPr>
          <p:pic>
            <p:nvPicPr>
              <p:cNvPr id="19" name="Picture 2" descr="http://salepotolok.com/images/birka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72646" y="3143265"/>
                <a:ext cx="2152650" cy="18764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Стрелка вправо 19"/>
              <p:cNvSpPr/>
              <p:nvPr/>
            </p:nvSpPr>
            <p:spPr>
              <a:xfrm rot="14307962">
                <a:off x="1392303" y="4155855"/>
                <a:ext cx="686870" cy="464031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rot="19805844">
                <a:off x="1430225" y="3622137"/>
                <a:ext cx="1761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5</a:t>
                </a:r>
                <a:r>
                  <a:rPr lang="ru-RU" sz="2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00 рублей</a:t>
                </a:r>
                <a:endParaRPr lang="ru-RU" sz="11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3853362" y="277016"/>
            <a:ext cx="4895351" cy="4614471"/>
            <a:chOff x="3853362" y="279741"/>
            <a:chExt cx="4895351" cy="4614471"/>
          </a:xfrm>
        </p:grpSpPr>
        <p:pic>
          <p:nvPicPr>
            <p:cNvPr id="11274" name="Picture 10" descr="http://www.shkola.ulia-volkodav.ru/wp-content/uploads/2015/06/0_711de_f24ef55e_XX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19812" y="279741"/>
              <a:ext cx="3728901" cy="2825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tulum.ru/image/cache/data/outdoor/jacket/JackWolfskin/JW-ALBERTA_W_5017_tulum-600x60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362" y="1141877"/>
              <a:ext cx="3428688" cy="3428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6181470" y="3017787"/>
              <a:ext cx="2201160" cy="1876425"/>
              <a:chOff x="2077067" y="2822539"/>
              <a:chExt cx="2201160" cy="1876425"/>
            </a:xfrm>
          </p:grpSpPr>
          <p:pic>
            <p:nvPicPr>
              <p:cNvPr id="23" name="Picture 2" descr="http://salepotolok.com/images/birka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79017">
                <a:off x="2077067" y="2822539"/>
                <a:ext cx="2152650" cy="18764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Стрелка вправо 23"/>
              <p:cNvSpPr/>
              <p:nvPr/>
            </p:nvSpPr>
            <p:spPr>
              <a:xfrm rot="6941256">
                <a:off x="2537540" y="3345669"/>
                <a:ext cx="686870" cy="464031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 rot="1476931">
                <a:off x="2516361" y="3396412"/>
                <a:ext cx="1761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100 рублей</a:t>
                </a:r>
                <a:endParaRPr lang="ru-RU" sz="1100" b="1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32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61" y="1385983"/>
            <a:ext cx="4375479" cy="237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4177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Средства обращения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417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3447533" y="1327506"/>
            <a:ext cx="2077053" cy="3182098"/>
            <a:chOff x="3601357" y="1121762"/>
            <a:chExt cx="2077053" cy="3182098"/>
          </a:xfrm>
        </p:grpSpPr>
        <p:pic>
          <p:nvPicPr>
            <p:cNvPr id="16" name="Picture 8" descr="http://img-fotki.yandex.ru/get/6428/20573769.2f/0_8fcce_b29d923c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564" y="1121762"/>
              <a:ext cx="1879330" cy="1922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3601357" y="2411765"/>
              <a:ext cx="2077053" cy="1892095"/>
              <a:chOff x="3364416" y="1252889"/>
              <a:chExt cx="2411857" cy="2198651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364416" y="1252889"/>
                <a:ext cx="2411857" cy="1804206"/>
                <a:chOff x="3033756" y="1307507"/>
                <a:chExt cx="2906674" cy="2196357"/>
              </a:xfrm>
            </p:grpSpPr>
            <p:pic>
              <p:nvPicPr>
                <p:cNvPr id="13" name="Picture 2" descr="http://img-fotki.yandex.ru/get/9762/981986.98/0_91c5a_9c28e03c_ori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8394" y="1307507"/>
                  <a:ext cx="2162036" cy="20582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4" descr="http://ekola2015.net.ua/wp-content/uploads/2015/11/0_ad535_c3dca67b_XL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3756" y="1925798"/>
                  <a:ext cx="2571187" cy="157806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Прямоугольник 14"/>
              <p:cNvSpPr/>
              <p:nvPr/>
            </p:nvSpPr>
            <p:spPr>
              <a:xfrm>
                <a:off x="3880756" y="2915076"/>
                <a:ext cx="1547191" cy="536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деньги</a:t>
                </a:r>
                <a:endParaRPr lang="ru-RU" sz="1800" b="1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9" name="Стрелка вправо 18"/>
          <p:cNvSpPr/>
          <p:nvPr/>
        </p:nvSpPr>
        <p:spPr>
          <a:xfrm>
            <a:off x="2653307" y="2365718"/>
            <a:ext cx="992081" cy="381180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9270" y="1796713"/>
            <a:ext cx="2292524" cy="1806455"/>
            <a:chOff x="368126" y="1744412"/>
            <a:chExt cx="2292524" cy="1806455"/>
          </a:xfrm>
        </p:grpSpPr>
        <p:pic>
          <p:nvPicPr>
            <p:cNvPr id="17" name="Picture 10" descr="http://rus-taobao.ru/upload/iblock/8ae/tool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26" y="1744412"/>
              <a:ext cx="2292524" cy="1519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953881" y="3089202"/>
              <a:ext cx="11210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товар</a:t>
              </a:r>
              <a:endParaRPr lang="ru-RU" sz="1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532207" y="1796713"/>
            <a:ext cx="2292524" cy="1806455"/>
            <a:chOff x="368126" y="1744412"/>
            <a:chExt cx="2292524" cy="1806455"/>
          </a:xfrm>
        </p:grpSpPr>
        <p:pic>
          <p:nvPicPr>
            <p:cNvPr id="30" name="Picture 10" descr="http://rus-taobao.ru/upload/iblock/8ae/tool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26" y="1744412"/>
              <a:ext cx="2292524" cy="1519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953881" y="3089202"/>
              <a:ext cx="11210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товар</a:t>
              </a:r>
              <a:endParaRPr lang="ru-RU" sz="1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Стрелка вправо 31"/>
          <p:cNvSpPr/>
          <p:nvPr/>
        </p:nvSpPr>
        <p:spPr>
          <a:xfrm>
            <a:off x="5495095" y="2365718"/>
            <a:ext cx="992081" cy="381180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908"/>
            <a:ext cx="9167358" cy="1837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84" y="2426353"/>
            <a:ext cx="2755901" cy="2717147"/>
          </a:xfrm>
          <a:prstGeom prst="rect">
            <a:avLst/>
          </a:prstGeom>
        </p:spPr>
      </p:pic>
      <p:pic>
        <p:nvPicPr>
          <p:cNvPr id="1030" name="Picture 6" descr="https://pixabay.com/static/uploads/photo/2014/04/02/16/23/boat-307125_6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031" flipH="1">
            <a:off x="4922242" y="3804116"/>
            <a:ext cx="2670175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g-fotki.yandex.ru/get/9107/134091466.170/0_f32fc_8ff12b91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7850" y="2973762"/>
            <a:ext cx="982441" cy="13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14" y="1094017"/>
            <a:ext cx="1332665" cy="1321323"/>
          </a:xfrm>
          <a:prstGeom prst="rect">
            <a:avLst/>
          </a:prstGeom>
        </p:spPr>
      </p:pic>
      <p:pic>
        <p:nvPicPr>
          <p:cNvPr id="1044" name="Picture 20" descr="http://sibkup.ru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553" y="1522113"/>
            <a:ext cx="1116902" cy="13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navigator64.ru/files/cfiles/142/content/%D1%82%D0%BA%D0%B0%D0%BD%D1%8C%20%D1%85%D0%BE%D0%B7%D1%8F%D1%8E%D1%88%D0%BA%D0%B0%20%D1%80%D1%83%D0%BB%D0%BE%D0%B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192" y="2482748"/>
            <a:ext cx="1247945" cy="8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eurometalgroup.ru/images/brass_wir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8" y="2690669"/>
            <a:ext cx="860922" cy="7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xabay.com/static/uploads/photo/2012/04/18/18/22/photographer-3748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69" y="1754679"/>
            <a:ext cx="742157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://www.cartercrafts.com/images/tusks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434" flipH="1">
            <a:off x="3310969" y="1785405"/>
            <a:ext cx="1106487" cy="7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6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47396 -0.012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41546 -0.148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4908 0.35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0875 0.227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61" y="1385983"/>
            <a:ext cx="4375479" cy="237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0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4177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Средства платежа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417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82012" y="3501049"/>
            <a:ext cx="2145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Выплата </a:t>
            </a:r>
            <a:r>
              <a:rPr lang="be-BY" sz="1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заработной платы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81457" y="3501049"/>
            <a:ext cx="2950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Продажа </a:t>
            </a:r>
            <a:r>
              <a:rPr lang="ru-RU" sz="1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или </a:t>
            </a:r>
            <a:r>
              <a:rPr lang="ru-RU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покупка </a:t>
            </a:r>
            <a:r>
              <a:rPr lang="ru-RU" sz="1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товаров в кредит или рассрочку 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23" y="1370148"/>
            <a:ext cx="1929154" cy="192915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991183" y="3506445"/>
            <a:ext cx="2679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Оплата коммунальных услуг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78515" y="1370148"/>
            <a:ext cx="2049976" cy="2209801"/>
            <a:chOff x="778515" y="1214505"/>
            <a:chExt cx="2049976" cy="220980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78515" y="1214505"/>
              <a:ext cx="2049976" cy="2209801"/>
              <a:chOff x="-1458326" y="682187"/>
              <a:chExt cx="2049976" cy="2209801"/>
            </a:xfrm>
          </p:grpSpPr>
          <p:pic>
            <p:nvPicPr>
              <p:cNvPr id="12298" name="Picture 10" descr="http://palace.by.images.1c-bitrix-cdn.ru/images/kassa_3.png?13184139878425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8326" y="682187"/>
                <a:ext cx="1752600" cy="2209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://mesko.ru/apps/3279-zarplata/3279-zarplata-cover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9419" y="1449362"/>
                <a:ext cx="1141069" cy="1141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1266920" y="1241765"/>
              <a:ext cx="7757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КАССА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982992" y="1370148"/>
            <a:ext cx="3228729" cy="1929154"/>
            <a:chOff x="3244654" y="1539679"/>
            <a:chExt cx="3228729" cy="1929154"/>
          </a:xfrm>
        </p:grpSpPr>
        <p:pic>
          <p:nvPicPr>
            <p:cNvPr id="31" name="Picture 10" descr="http://rus-taobao.ru/upload/iblock/8ae/tool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654" y="1539679"/>
              <a:ext cx="2762858" cy="1849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12" descr="http://loranmebel.ru/img/Stamp_new_1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383" y="2135332"/>
              <a:ext cx="2667000" cy="1333501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68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01577" y="841576"/>
            <a:ext cx="3460347" cy="3460348"/>
            <a:chOff x="606685" y="1509188"/>
            <a:chExt cx="3460347" cy="3460348"/>
          </a:xfrm>
        </p:grpSpPr>
        <p:pic>
          <p:nvPicPr>
            <p:cNvPr id="15368" name="Picture 8" descr="http://rsbtravel.com/sites/default/files/2014/calendar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85" y="1509188"/>
              <a:ext cx="3460347" cy="3460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1747234" y="2109744"/>
              <a:ext cx="11792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8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be-BY" sz="3200" b="1" dirty="0" smtClean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</a:rPr>
                <a:t>май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264055" y="3076575"/>
              <a:ext cx="2145605" cy="1332412"/>
              <a:chOff x="787068" y="2217906"/>
              <a:chExt cx="2145605" cy="1332412"/>
            </a:xfrm>
          </p:grpSpPr>
          <p:pic>
            <p:nvPicPr>
              <p:cNvPr id="25" name="Picture 4" descr="http://mesko.ru/apps/3279-zarplata/3279-zarplata-cove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248" y="2217906"/>
                <a:ext cx="1009247" cy="10092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787068" y="2903987"/>
                <a:ext cx="214560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e-BY" sz="18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Зарплата                 за апрель</a:t>
                </a:r>
                <a:endParaRPr lang="ru-RU" sz="20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5482076" y="841576"/>
            <a:ext cx="3460347" cy="3460348"/>
            <a:chOff x="606685" y="1509188"/>
            <a:chExt cx="3460347" cy="3460348"/>
          </a:xfrm>
        </p:grpSpPr>
        <p:pic>
          <p:nvPicPr>
            <p:cNvPr id="47" name="Picture 8" descr="http://rsbtravel.com/sites/default/files/2014/calendar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85" y="1509188"/>
              <a:ext cx="3460347" cy="3460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1592796" y="2101914"/>
              <a:ext cx="148812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8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ru-RU" sz="3200" b="1" dirty="0" smtClean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</a:rPr>
                <a:t>июнь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1264055" y="3076575"/>
              <a:ext cx="2145605" cy="1332412"/>
              <a:chOff x="787068" y="2217906"/>
              <a:chExt cx="2145605" cy="1332412"/>
            </a:xfrm>
          </p:grpSpPr>
          <p:pic>
            <p:nvPicPr>
              <p:cNvPr id="50" name="Picture 4" descr="http://mesko.ru/apps/3279-zarplata/3279-zarplata-cove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248" y="2217906"/>
                <a:ext cx="1009247" cy="10092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Прямоугольник 50"/>
              <p:cNvSpPr/>
              <p:nvPr/>
            </p:nvSpPr>
            <p:spPr>
              <a:xfrm>
                <a:off x="787068" y="2903987"/>
                <a:ext cx="214560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e-BY" sz="18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Зарплата                 за май</a:t>
                </a:r>
                <a:endParaRPr lang="ru-RU" sz="2000" b="1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2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64" y="624071"/>
            <a:ext cx="2586272" cy="169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404242" y="2703548"/>
            <a:ext cx="2543884" cy="1815882"/>
            <a:chOff x="3529621" y="2287919"/>
            <a:chExt cx="2414277" cy="181588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16924" y="2287919"/>
              <a:ext cx="232697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Ваши </a:t>
              </a:r>
              <a:r>
                <a:rPr lang="ru-RU" sz="1600" dirty="0">
                  <a:solidFill>
                    <a:prstClr val="black"/>
                  </a:solidFill>
                </a:rPr>
                <a:t>родители </a:t>
              </a:r>
              <a:r>
                <a:rPr lang="ru-RU" sz="1600" dirty="0" smtClean="0">
                  <a:solidFill>
                    <a:prstClr val="black"/>
                  </a:solidFill>
                </a:rPr>
                <a:t>изготавливают </a:t>
              </a:r>
              <a:r>
                <a:rPr lang="ru-RU" sz="1600" dirty="0">
                  <a:solidFill>
                    <a:prstClr val="black"/>
                  </a:solidFill>
                </a:rPr>
                <a:t>товар сегодня, завтра и послезавтра, а деньги </a:t>
              </a:r>
              <a:r>
                <a:rPr lang="ru-RU" sz="1600" dirty="0" smtClean="0">
                  <a:solidFill>
                    <a:prstClr val="black"/>
                  </a:solidFill>
                </a:rPr>
                <a:t>получают через </a:t>
              </a:r>
              <a:r>
                <a:rPr lang="ru-RU" sz="1600" dirty="0">
                  <a:solidFill>
                    <a:prstClr val="black"/>
                  </a:solidFill>
                </a:rPr>
                <a:t>какой-то промежуток времени. 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3529621" y="2385838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2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6252053" y="2754817"/>
            <a:ext cx="2496660" cy="1979207"/>
            <a:chOff x="3033756" y="1307507"/>
            <a:chExt cx="2906674" cy="2196357"/>
          </a:xfrm>
        </p:grpSpPr>
        <p:pic>
          <p:nvPicPr>
            <p:cNvPr id="20" name="Picture 2" descr="http://img-fotki.yandex.ru/get/9762/981986.98/0_91c5a_9c28e03c_ori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94" y="1307507"/>
              <a:ext cx="2162036" cy="2058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ekola2015.net.ua/wp-content/uploads/2015/11/0_ad535_c3dca67b_X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56" y="1925798"/>
              <a:ext cx="2571187" cy="1578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9" y="448371"/>
            <a:ext cx="4460882" cy="4246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Picture 10" descr="http://by100.ru/wp-content/uploads/2015/03/ma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4" y="260096"/>
            <a:ext cx="2777870" cy="165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4177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Средства сбережения и накопления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417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61093" y="834862"/>
            <a:ext cx="4555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Суть такого рода </a:t>
            </a:r>
            <a:r>
              <a:rPr lang="ru-RU" sz="1400" dirty="0" smtClean="0">
                <a:solidFill>
                  <a:prstClr val="black"/>
                </a:solidFill>
              </a:rPr>
              <a:t>сбережений </a:t>
            </a:r>
            <a:r>
              <a:rPr lang="ru-RU" sz="1400" dirty="0">
                <a:solidFill>
                  <a:prstClr val="black"/>
                </a:solidFill>
              </a:rPr>
              <a:t>заключается в том, что отложенные вами в копилку деньги </a:t>
            </a:r>
            <a:r>
              <a:rPr lang="ru-RU" sz="1400" dirty="0" smtClean="0">
                <a:solidFill>
                  <a:prstClr val="black"/>
                </a:solidFill>
              </a:rPr>
              <a:t>имеют </a:t>
            </a:r>
            <a:r>
              <a:rPr lang="ru-RU" sz="1400" dirty="0">
                <a:solidFill>
                  <a:prstClr val="black"/>
                </a:solidFill>
              </a:rPr>
              <a:t>и будут иметь одинаковую ценность и сейчас, и в будущем.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82865" y="1522569"/>
            <a:ext cx="2646051" cy="1265955"/>
            <a:chOff x="227241" y="279750"/>
            <a:chExt cx="8507257" cy="448751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9" y="279750"/>
              <a:ext cx="4460882" cy="424675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5076825" y="1814381"/>
              <a:ext cx="3657673" cy="2952882"/>
              <a:chOff x="3033756" y="1307507"/>
              <a:chExt cx="2906674" cy="2196357"/>
            </a:xfrm>
          </p:grpSpPr>
          <p:pic>
            <p:nvPicPr>
              <p:cNvPr id="32" name="Picture 2" descr="http://img-fotki.yandex.ru/get/9762/981986.98/0_91c5a_9c28e03c_ori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8394" y="1307507"/>
                <a:ext cx="2162036" cy="20582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http://ekola2015.net.ua/wp-content/uploads/2015/11/0_ad535_c3dca67b_XL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3756" y="1925798"/>
                <a:ext cx="2571187" cy="15780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0" descr="http://by100.ru/wp-content/uploads/2015/03/mai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41" y="2214563"/>
              <a:ext cx="4276725" cy="2552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Овал 34"/>
          <p:cNvSpPr/>
          <p:nvPr/>
        </p:nvSpPr>
        <p:spPr>
          <a:xfrm>
            <a:off x="416093" y="96049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5551" y="3008462"/>
            <a:ext cx="4344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условиях инфляции покупательная способность денег снижается </a:t>
            </a:r>
            <a:r>
              <a:rPr lang="ru-RU" sz="1400" dirty="0" smtClean="0">
                <a:solidFill>
                  <a:prstClr val="black"/>
                </a:solidFill>
              </a:rPr>
              <a:t>денег </a:t>
            </a:r>
            <a:r>
              <a:rPr lang="ru-RU" sz="1400" dirty="0">
                <a:solidFill>
                  <a:prstClr val="black"/>
                </a:solidFill>
              </a:rPr>
              <a:t>снижается и сохранение богатства в виде денег теряет всякий смысл. </a:t>
            </a:r>
          </a:p>
        </p:txBody>
      </p:sp>
      <p:sp>
        <p:nvSpPr>
          <p:cNvPr id="37" name="Овал 36"/>
          <p:cNvSpPr/>
          <p:nvPr/>
        </p:nvSpPr>
        <p:spPr>
          <a:xfrm>
            <a:off x="421389" y="310196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8" name="Picture 2" descr="http://www.belaruspartisan.org/upload/iblock/a3a/a3aa2e15630986e70b86b5426aece1e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16" y="3664106"/>
            <a:ext cx="2194960" cy="131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475868" y="351225"/>
            <a:ext cx="4252040" cy="4252040"/>
            <a:chOff x="4891742" y="351225"/>
            <a:chExt cx="4252040" cy="4252040"/>
          </a:xfrm>
        </p:grpSpPr>
        <p:pic>
          <p:nvPicPr>
            <p:cNvPr id="2050" name="Picture 2" descr="http://4.bp.blogspot.com/-B6XVez7Duts/UrhwCAJkRHI/AAAAAAAAHiQ/Bg0O2D1tBsI/s1600/Pirates-5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91742" y="351225"/>
              <a:ext cx="4252040" cy="4252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naklejka.ru/image/cache/data/naklejki/prikoli/smajl-pirat-450x450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648" y="1099779"/>
              <a:ext cx="1142923" cy="937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6" name="Picture 8" descr="http://www.pnglogo.com/wp-content/uploads/2015/10/Piggy-Bank-Golden-Coin-PNG-0181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7762" y="2560949"/>
            <a:ext cx="1478749" cy="220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 animBg="1"/>
      <p:bldP spid="36" grpId="0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clker.com/cliparts/k/o/X/x/k/S/bank-gray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85" y="1068116"/>
            <a:ext cx="1233120" cy="12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74" y="1628393"/>
            <a:ext cx="1547949" cy="964958"/>
          </a:xfrm>
          <a:prstGeom prst="rect">
            <a:avLst/>
          </a:prstGeom>
        </p:spPr>
      </p:pic>
      <p:pic>
        <p:nvPicPr>
          <p:cNvPr id="18456" name="Picture 24" descr="http://moscowsad.ru/wp-content/uploads/2014/04/%D0%9A%D0%BE%D0%BC%D0%BC%D0%B5%D1%80%D1%87%D0%B5%D1%81%D0%BA%D0%B0%D1%8F-%D0%BD%D0%B5%D0%B4%D0%B2%D0%B8%D0%B6%D0%B8%D0%BC%D0%BE%D1%81%D1%82%D1%8C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25" y="833496"/>
            <a:ext cx="1786285" cy="15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92" y="1617669"/>
            <a:ext cx="1547949" cy="964958"/>
          </a:xfrm>
          <a:prstGeom prst="rect">
            <a:avLst/>
          </a:prstGeom>
        </p:spPr>
      </p:pic>
      <p:pic>
        <p:nvPicPr>
          <p:cNvPr id="18464" name="Picture 32" descr="http://monro-design.ru/wp-content/uploads/2011/08/bo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71" y="2499429"/>
            <a:ext cx="1010954" cy="10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71" y="2959070"/>
            <a:ext cx="1547949" cy="964958"/>
          </a:xfrm>
          <a:prstGeom prst="rect">
            <a:avLst/>
          </a:prstGeom>
        </p:spPr>
      </p:pic>
      <p:pic>
        <p:nvPicPr>
          <p:cNvPr id="18466" name="Picture 34" descr="http://s4.pic4you.ru/y2014/09-02/12216/4573277-thum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19" y="2418099"/>
            <a:ext cx="1164740" cy="9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2" y="2955290"/>
            <a:ext cx="1547949" cy="964958"/>
          </a:xfrm>
          <a:prstGeom prst="rect">
            <a:avLst/>
          </a:prstGeom>
        </p:spPr>
      </p:pic>
      <p:pic>
        <p:nvPicPr>
          <p:cNvPr id="18470" name="Picture 38" descr="http://xn----8sbouodbfj5bya.xn--p1ai/images/img-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1" y="3679612"/>
            <a:ext cx="1340142" cy="11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1" y="4165871"/>
            <a:ext cx="1547949" cy="964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4" y="2272957"/>
            <a:ext cx="3157679" cy="196842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1800" y="231524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Деньги должны работать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1800" y="77362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402094" y="974999"/>
            <a:ext cx="3431400" cy="2563761"/>
            <a:chOff x="2753061" y="1922464"/>
            <a:chExt cx="4233901" cy="300847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0560">
              <a:off x="2753061" y="2279235"/>
              <a:ext cx="4233901" cy="2651701"/>
            </a:xfrm>
            <a:prstGeom prst="rect">
              <a:avLst/>
            </a:prstGeom>
          </p:spPr>
        </p:pic>
        <p:grpSp>
          <p:nvGrpSpPr>
            <p:cNvPr id="22" name="Группа 21"/>
            <p:cNvGrpSpPr/>
            <p:nvPr/>
          </p:nvGrpSpPr>
          <p:grpSpPr>
            <a:xfrm>
              <a:off x="3616676" y="1922464"/>
              <a:ext cx="1387124" cy="2317543"/>
              <a:chOff x="2045516" y="996300"/>
              <a:chExt cx="1387124" cy="2317543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5516" y="1311183"/>
                <a:ext cx="1387124" cy="2002660"/>
              </a:xfrm>
              <a:prstGeom prst="rect">
                <a:avLst/>
              </a:prstGeom>
            </p:spPr>
          </p:pic>
          <p:pic>
            <p:nvPicPr>
              <p:cNvPr id="18450" name="Picture 18" descr="http://ronta.ru/upload/resize_cache/iblock/6b3/228_400_1/6b37c608e3a21e0f366d45828f88f290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82209" flipH="1">
                <a:off x="2315635" y="996300"/>
                <a:ext cx="789792" cy="789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73" y="2477796"/>
            <a:ext cx="1672317" cy="1042486"/>
          </a:xfrm>
          <a:prstGeom prst="rect">
            <a:avLst/>
          </a:prstGeom>
        </p:spPr>
      </p:pic>
      <p:pic>
        <p:nvPicPr>
          <p:cNvPr id="25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102808" y="2682964"/>
            <a:ext cx="4143733" cy="4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72" y="2979339"/>
            <a:ext cx="2392711" cy="14915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0" y="3191587"/>
            <a:ext cx="2717237" cy="16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2" name="Picture 26" descr="http://publicdomainvectors.org/photos/TomK32_red-white_umbrell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4" y="1181188"/>
            <a:ext cx="3455050" cy="34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9468" name="Picture 12" descr="http://images.ua.prom.st/170588211_w640_h640_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795">
            <a:off x="1332610" y="3066151"/>
            <a:ext cx="1520336" cy="177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6399">
            <a:off x="1650806" y="2796023"/>
            <a:ext cx="1324605" cy="2010848"/>
          </a:xfrm>
          <a:prstGeom prst="rect">
            <a:avLst/>
          </a:prstGeom>
        </p:spPr>
      </p:pic>
      <p:pic>
        <p:nvPicPr>
          <p:cNvPr id="19478" name="Picture 22" descr="https://pixabay.com/static/uploads/photo/2014/04/02/10/20/sun-glasses-303511_6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5582">
            <a:off x="1550375" y="2938935"/>
            <a:ext cx="1020018" cy="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http://free-progs.org.ua/misc/img/progs/w133/1288104137cocktail_256x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3996" y="3374440"/>
            <a:ext cx="815718" cy="8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http://pokrovskoe-pmsk.ru/img/title-slider/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27" y="678094"/>
            <a:ext cx="24384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133164" y="2378707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«Под матрасом»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30392" y="743571"/>
            <a:ext cx="132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Отель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118663" y="196553"/>
            <a:ext cx="2906674" cy="2196357"/>
            <a:chOff x="3033756" y="1307507"/>
            <a:chExt cx="2906674" cy="2196357"/>
          </a:xfrm>
        </p:grpSpPr>
        <p:pic>
          <p:nvPicPr>
            <p:cNvPr id="1026" name="Picture 2" descr="http://img-fotki.yandex.ru/get/9762/981986.98/0_91c5a_9c28e03c_ori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94" y="1307507"/>
              <a:ext cx="2162036" cy="2058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ekola2015.net.ua/wp-content/uploads/2015/11/0_ad535_c3dca67b_X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56" y="1925798"/>
              <a:ext cx="2571187" cy="1578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023339" y="2219018"/>
            <a:ext cx="3097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посредник</a:t>
            </a:r>
            <a:endParaRPr lang="ru-RU" sz="1800" b="1" dirty="0">
              <a:solidFill>
                <a:prstClr val="black"/>
              </a:solidFill>
            </a:endParaRPr>
          </a:p>
        </p:txBody>
      </p:sp>
      <p:pic>
        <p:nvPicPr>
          <p:cNvPr id="1032" name="Picture 8" descr="http://img-fotki.yandex.ru/get/6428/20573769.2f/0_8fcce_b29d923c_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2392910"/>
            <a:ext cx="2264894" cy="23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39" y="2912497"/>
            <a:ext cx="2762858" cy="18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10800000">
            <a:off x="3399232" y="3768694"/>
            <a:ext cx="1871850" cy="464031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трелка углом 3"/>
          <p:cNvSpPr/>
          <p:nvPr/>
        </p:nvSpPr>
        <p:spPr>
          <a:xfrm>
            <a:off x="1945122" y="941739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5400000">
            <a:off x="6010156" y="1286214"/>
            <a:ext cx="1588023" cy="985470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42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89" y="342745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32" y="1660633"/>
            <a:ext cx="536781" cy="44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6868" y="2967989"/>
            <a:ext cx="402232" cy="4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66" y="1367942"/>
            <a:ext cx="475514" cy="47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41" y="2259445"/>
            <a:ext cx="319125" cy="3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88" y="1526029"/>
            <a:ext cx="582226" cy="38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3" y="2851707"/>
            <a:ext cx="370484" cy="3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9" y="1479371"/>
            <a:ext cx="554181" cy="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56.radikal.ru/i152/0902/d2/f93de8d5844f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58" y="3018116"/>
            <a:ext cx="438947" cy="5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redprice.by/sites/default/files/images/news-content/2015/06/3347-457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9" y="1605699"/>
            <a:ext cx="837449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peru-coffee.ru/images/1--coffe-in-reru-u400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649" y="2155659"/>
            <a:ext cx="348818" cy="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gostgaz.ru/images/%D0%BE%D0%B3%D0%BE%D0%BD%D1%8C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4902" y="1554044"/>
            <a:ext cx="452508" cy="4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img-fotki.yandex.ru/get/4614/116594928.1d/0_6e1b0_3e314d99_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35" y="3018116"/>
            <a:ext cx="655726" cy="4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yoursmileys.ru/ismile/mobile/mobile01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66" y="1679379"/>
            <a:ext cx="431203" cy="4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kalamburki.narod.ru/images/11-4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62" y="3553902"/>
            <a:ext cx="399767" cy="2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33" y="1930926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45" y="137757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43" y="713285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03" y="2113148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http://wmpro.cc/wp-content/uploads/2012/11/bnk_currency-300x2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85" y="2107443"/>
            <a:ext cx="904556" cy="79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18972"/>
            <a:ext cx="8683172" cy="3305556"/>
            <a:chOff x="230414" y="918112"/>
            <a:chExt cx="8683172" cy="330555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3362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Мировые деньги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деньги, которые могут использоваться при расчётах по международным сделкам.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065278" y="3006663"/>
            <a:ext cx="1866308" cy="1948306"/>
            <a:chOff x="7053238" y="3076575"/>
            <a:chExt cx="1658962" cy="1658377"/>
          </a:xfrm>
        </p:grpSpPr>
        <p:pic>
          <p:nvPicPr>
            <p:cNvPr id="6" name="Picture 22" descr="https://img-fotki.yandex.ru/get/6101/34907849.51/0_871be_6b6db12f_ori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238" y="3076575"/>
              <a:ext cx="1658962" cy="1658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3379">
              <a:off x="7271465" y="4015705"/>
              <a:ext cx="780858" cy="484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1800" y="231524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Мировые деньги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1800" y="77362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http://newsprom.ru/i/n/833/194833/tn_194833_1251479d23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087">
            <a:off x="4108520" y="3814217"/>
            <a:ext cx="2594288" cy="109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fmimg.finmarket.ru/Banknotes/156/156_k_20_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733">
            <a:off x="4623606" y="3164698"/>
            <a:ext cx="2243072" cy="109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dic.academic.ru/pictures/wiki/files/49/10000_yen_not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2452"/>
          <a:stretch/>
        </p:blipFill>
        <p:spPr bwMode="auto">
          <a:xfrm rot="1654208">
            <a:off x="5035975" y="2331973"/>
            <a:ext cx="2367223" cy="109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forexmaster.ru/media/cur/gbp_50_20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2771">
            <a:off x="5985304" y="1829364"/>
            <a:ext cx="1965410" cy="10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www.calc.ru/imgs/articles/827-44aaea626ddeeaddbef05a4bc8bffe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667">
            <a:off x="6721976" y="1381581"/>
            <a:ext cx="1926912" cy="107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img-fotki.yandex.ru/get/6504/47407354.6f1/0_ea159_5a72dd42_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474" y="928282"/>
            <a:ext cx="2523773" cy="3689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549097" y="111644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097" y="1007553"/>
            <a:ext cx="3673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Международное</a:t>
            </a:r>
            <a:r>
              <a:rPr lang="ru-RU" b="1" dirty="0" smtClean="0">
                <a:solidFill>
                  <a:prstClr val="black"/>
                </a:solidFill>
              </a:rPr>
              <a:t> платёжное средство</a:t>
            </a:r>
            <a:endParaRPr lang="ru-RU" b="1" dirty="0">
              <a:solidFill>
                <a:prstClr val="black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904064" y="1007553"/>
            <a:ext cx="3611688" cy="1869324"/>
            <a:chOff x="5100512" y="986783"/>
            <a:chExt cx="3611688" cy="1869324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100512" y="986783"/>
              <a:ext cx="3611688" cy="1869324"/>
              <a:chOff x="5077256" y="1007553"/>
              <a:chExt cx="3611688" cy="1869324"/>
            </a:xfrm>
          </p:grpSpPr>
          <p:pic>
            <p:nvPicPr>
              <p:cNvPr id="1028" name="Picture 4" descr="http://antonimania.ru/uploads/261003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256" y="1007553"/>
                <a:ext cx="3458632" cy="18693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http://wmpro.cc/wp-content/uploads/2012/11/bnk_currency-300x26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3387" y="1376700"/>
                <a:ext cx="992701" cy="8768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Группа 10"/>
              <p:cNvGrpSpPr/>
              <p:nvPr/>
            </p:nvGrpSpPr>
            <p:grpSpPr>
              <a:xfrm>
                <a:off x="7352065" y="1375495"/>
                <a:ext cx="1336879" cy="838970"/>
                <a:chOff x="9338462" y="-151499"/>
                <a:chExt cx="1115006" cy="692674"/>
              </a:xfrm>
            </p:grpSpPr>
            <p:pic>
              <p:nvPicPr>
                <p:cNvPr id="34" name="Picture 6" descr="http://www.stmach.com/images/stories/catalog/tokar/CDS6232_dro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99287" y="-122932"/>
                  <a:ext cx="554181" cy="4283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8" descr="http://peru-coffee.ru/images/1--coffe-in-reru-u4006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538743" y="-151499"/>
                  <a:ext cx="348818" cy="4086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" descr="http://s56.radikal.ru/i152/0902/d2/f93de8d5844f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38462" y="-106931"/>
                  <a:ext cx="438947" cy="535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 descr="http://www.trust.ua/files/photo/4/0000002850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89170" y="91226"/>
                  <a:ext cx="536781" cy="4499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040" name="Picture 16" descr="http://forexluck.ru/images/stories/Rem/konvert-valuty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427" y="1197916"/>
              <a:ext cx="970290" cy="9702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1800" y="231524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Мировые деньги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1800" y="77362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10996" y="1413614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ри предоставлении </a:t>
            </a:r>
            <a:r>
              <a:rPr lang="ru-RU" dirty="0">
                <a:solidFill>
                  <a:prstClr val="black"/>
                </a:solidFill>
              </a:rPr>
              <a:t>и погашении международных </a:t>
            </a:r>
            <a:r>
              <a:rPr lang="ru-RU" dirty="0" smtClean="0">
                <a:solidFill>
                  <a:prstClr val="black"/>
                </a:solidFill>
              </a:rPr>
              <a:t>кредитов,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0996" y="192144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о</a:t>
            </a:r>
            <a:r>
              <a:rPr lang="ru-RU" dirty="0" smtClean="0">
                <a:solidFill>
                  <a:prstClr val="black"/>
                </a:solidFill>
              </a:rPr>
              <a:t>плате </a:t>
            </a:r>
            <a:r>
              <a:rPr lang="ru-RU" dirty="0">
                <a:solidFill>
                  <a:prstClr val="black"/>
                </a:solidFill>
              </a:rPr>
              <a:t>различных товаров и услуг на мировом рынке.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137863" y="3148515"/>
            <a:ext cx="3866040" cy="307777"/>
            <a:chOff x="4450873" y="3076575"/>
            <a:chExt cx="3866040" cy="30777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540873" y="3076575"/>
              <a:ext cx="377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</a:rPr>
                <a:t>Международное</a:t>
              </a:r>
              <a:r>
                <a:rPr lang="ru-RU" b="1" dirty="0" smtClean="0">
                  <a:solidFill>
                    <a:prstClr val="black"/>
                  </a:solidFill>
                </a:rPr>
                <a:t> резервное средство 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4450873" y="3190525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4289924" y="35710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Формирование </a:t>
            </a:r>
            <a:r>
              <a:rPr lang="ru-RU" dirty="0">
                <a:solidFill>
                  <a:prstClr val="black"/>
                </a:solidFill>
              </a:rPr>
              <a:t>валютных </a:t>
            </a:r>
            <a:r>
              <a:rPr lang="ru-RU" dirty="0" smtClean="0">
                <a:solidFill>
                  <a:prstClr val="black"/>
                </a:solidFill>
              </a:rPr>
              <a:t>резервов:</a:t>
            </a:r>
          </a:p>
          <a:p>
            <a:pPr marL="630238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</a:rPr>
              <a:t>г</a:t>
            </a:r>
            <a:r>
              <a:rPr lang="ru-RU" dirty="0" smtClean="0">
                <a:solidFill>
                  <a:prstClr val="black"/>
                </a:solidFill>
              </a:rPr>
              <a:t>осударств</a:t>
            </a:r>
            <a:r>
              <a:rPr lang="en-US" dirty="0" smtClean="0">
                <a:solidFill>
                  <a:prstClr val="black"/>
                </a:solidFill>
              </a:rPr>
              <a:t>,</a:t>
            </a:r>
            <a:endParaRPr lang="ru-RU" dirty="0" smtClean="0">
              <a:solidFill>
                <a:prstClr val="black"/>
              </a:solidFill>
            </a:endParaRPr>
          </a:p>
          <a:p>
            <a:pPr marL="630238" indent="-268288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международных </a:t>
            </a:r>
            <a:r>
              <a:rPr lang="ru-RU" dirty="0">
                <a:solidFill>
                  <a:prstClr val="black"/>
                </a:solidFill>
              </a:rPr>
              <a:t>финансовых </a:t>
            </a:r>
            <a:r>
              <a:rPr lang="ru-RU" dirty="0" smtClean="0">
                <a:solidFill>
                  <a:prstClr val="black"/>
                </a:solidFill>
              </a:rPr>
              <a:t>институтов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ru-RU" dirty="0" smtClean="0">
              <a:solidFill>
                <a:prstClr val="black"/>
              </a:solidFill>
            </a:endParaRPr>
          </a:p>
          <a:p>
            <a:pPr marL="630238" indent="-268288">
              <a:buFont typeface="Wingdings" panose="05000000000000000000" pitchFamily="2" charset="2"/>
              <a:buChar char="ü"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05256" y="2188976"/>
            <a:ext cx="3181088" cy="2352878"/>
            <a:chOff x="833196" y="2512097"/>
            <a:chExt cx="3181088" cy="235287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33196" y="2512097"/>
              <a:ext cx="3181088" cy="2352878"/>
              <a:chOff x="874166" y="2512097"/>
              <a:chExt cx="3181088" cy="2352878"/>
            </a:xfrm>
          </p:grpSpPr>
          <p:pic>
            <p:nvPicPr>
              <p:cNvPr id="6148" name="Picture 4" descr="http://iconizer.net/files/Vista_Style_GISGPSMAP/orig/Bank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2376" y="2512097"/>
                <a:ext cx="2352878" cy="23528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" name="Picture 2" descr="http://s1.iconbird.com/ico/0612/FreeBusinessDesktopIcons/file1339191328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74166" y="3491968"/>
                <a:ext cx="1086150" cy="10861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806" y="4123840"/>
              <a:ext cx="1188901" cy="741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5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/>
      <p:bldP spid="4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5207180" y="368821"/>
            <a:ext cx="2952961" cy="4405859"/>
            <a:chOff x="5207180" y="368821"/>
            <a:chExt cx="2952961" cy="4405859"/>
          </a:xfrm>
        </p:grpSpPr>
        <p:pic>
          <p:nvPicPr>
            <p:cNvPr id="14" name="Picture 8" descr="http://www.pnglogo.com/wp-content/uploads/2015/10/Piggy-Bank-Golden-Coin-PNG-018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07180" y="368821"/>
              <a:ext cx="2952961" cy="4405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upload.wikimedia.org/wikipedia/ru/3/3d/%D0%9C%D0%B5%D0%B6%D0%B4%D1%83%D0%BD%D0%B0%D1%80%D0%BE%D0%B4%D0%BD%D1%8B%D0%B9_%D0%B2%D0%B0%D0%BB%D1%8E%D1%82%D0%BD%D1%8B%D0%B9_%D1%84%D0%BE%D0%BD%D0%B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5076">
              <a:off x="6860743" y="2625241"/>
              <a:ext cx="805529" cy="81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983860" y="368821"/>
            <a:ext cx="2952961" cy="4405859"/>
            <a:chOff x="983860" y="368821"/>
            <a:chExt cx="2952961" cy="4405859"/>
          </a:xfrm>
        </p:grpSpPr>
        <p:pic>
          <p:nvPicPr>
            <p:cNvPr id="12" name="Picture 8" descr="http://www.pnglogo.com/wp-content/uploads/2015/10/Piggy-Bank-Golden-Coin-PNG-018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3860" y="368821"/>
              <a:ext cx="2952961" cy="4405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http://www.russianunesco.ru/static/img/decor/flag_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9367">
              <a:off x="2451192" y="2599821"/>
              <a:ext cx="1083944" cy="86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3950" y="1002804"/>
            <a:ext cx="3292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300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 </a:t>
            </a:r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000 000 $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0639" y="1002804"/>
            <a:ext cx="5106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1 000 000 000 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$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8709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деньги?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20216" y="1542193"/>
            <a:ext cx="7303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Деньги </a:t>
            </a:r>
            <a:r>
              <a:rPr lang="ru-RU" sz="1600" dirty="0">
                <a:solidFill>
                  <a:prstClr val="black"/>
                </a:solidFill>
              </a:rPr>
              <a:t>– это универсальный эквивалент стоимости товаров или услуг.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248085" y="2293816"/>
            <a:ext cx="6647831" cy="1811739"/>
            <a:chOff x="1170352" y="2534478"/>
            <a:chExt cx="6647831" cy="181173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170352" y="2534478"/>
              <a:ext cx="3936380" cy="1811739"/>
              <a:chOff x="1364656" y="2534478"/>
              <a:chExt cx="3936380" cy="181173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364656" y="2534478"/>
                <a:ext cx="2359009" cy="1811739"/>
                <a:chOff x="3033756" y="1307507"/>
                <a:chExt cx="2906674" cy="2196357"/>
              </a:xfrm>
            </p:grpSpPr>
            <p:pic>
              <p:nvPicPr>
                <p:cNvPr id="8" name="Picture 2" descr="http://img-fotki.yandex.ru/get/9762/981986.98/0_91c5a_9c28e03c_ori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8394" y="1307507"/>
                  <a:ext cx="2162036" cy="20582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4" descr="http://ekola2015.net.ua/wp-content/uploads/2015/11/0_ad535_c3dca67b_XL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3756" y="1925798"/>
                  <a:ext cx="2571187" cy="157806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" name="Равно 1"/>
              <p:cNvSpPr/>
              <p:nvPr/>
            </p:nvSpPr>
            <p:spPr>
              <a:xfrm>
                <a:off x="3915989" y="2932745"/>
                <a:ext cx="1385047" cy="819564"/>
              </a:xfrm>
              <a:prstGeom prst="mathEqual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3" name="Picture 10" descr="http://by100.ru/wp-content/uploads/2015/03/mai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3" y="2688157"/>
              <a:ext cx="2777870" cy="1658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1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800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цена?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4092" y="1215426"/>
            <a:ext cx="7715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Цена </a:t>
            </a:r>
            <a:r>
              <a:rPr lang="ru-RU" sz="1600" dirty="0">
                <a:solidFill>
                  <a:prstClr val="black"/>
                </a:solidFill>
              </a:rPr>
              <a:t>– это количество денег, в обмен на которые продавец готов передать (продать) единицу товара или оказать услугу.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400398" y="1828606"/>
            <a:ext cx="6343205" cy="2977844"/>
            <a:chOff x="497561" y="1480730"/>
            <a:chExt cx="8087969" cy="3662770"/>
          </a:xfrm>
        </p:grpSpPr>
        <p:pic>
          <p:nvPicPr>
            <p:cNvPr id="17" name="Picture 6" descr="http://monro-design.ru/wp-content/uploads/2011/06/1-4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03" y="1688040"/>
              <a:ext cx="1860998" cy="16478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http://odezda-jahti-jakt.ru/wa-data/public/shop/products/42/00/42/images/109/109.97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437" y="1480730"/>
              <a:ext cx="1669095" cy="206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497561" y="3555735"/>
              <a:ext cx="2112682" cy="492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 рублей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90789" y="3560193"/>
              <a:ext cx="2112682" cy="492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500 рублей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259797" y="3551938"/>
              <a:ext cx="2112682" cy="492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300 рублей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956385" y="4620280"/>
              <a:ext cx="11881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DA389"/>
                  </a:solidFill>
                  <a:effectLst>
                    <a:glow rad="127000">
                      <a:prstClr val="white"/>
                    </a:glow>
                  </a:effectLst>
                </a:rPr>
                <a:t>ЦЕНА</a:t>
              </a:r>
              <a:endParaRPr lang="ru-RU" sz="1200" b="1" dirty="0">
                <a:solidFill>
                  <a:srgbClr val="0DA389"/>
                </a:solidFill>
              </a:endParaRPr>
            </a:p>
          </p:txBody>
        </p:sp>
        <p:pic>
          <p:nvPicPr>
            <p:cNvPr id="26" name="Picture 2" descr="http://pngimg.com/upload/table_PNG698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162" y="1715788"/>
              <a:ext cx="2721934" cy="1592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s://upload.wikimedia.org/wikipedia/commons/thumb/b/b5/GullBraceDown.svg/2000px-GullBraceDown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15387" y="3940400"/>
              <a:ext cx="8070143" cy="75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89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800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стоимость?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44288" y="1052292"/>
            <a:ext cx="6855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Стоимость </a:t>
            </a:r>
            <a:r>
              <a:rPr lang="ru-RU" sz="1600" dirty="0">
                <a:solidFill>
                  <a:prstClr val="black"/>
                </a:solidFill>
              </a:rPr>
              <a:t>– это мера, с помощью которой определяется ценность товара или его полезность.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08426" y="2524538"/>
            <a:ext cx="6127149" cy="2079590"/>
            <a:chOff x="1236367" y="2524538"/>
            <a:chExt cx="6127149" cy="2079590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473227" y="2524538"/>
              <a:ext cx="2890289" cy="2079590"/>
              <a:chOff x="3033756" y="1307507"/>
              <a:chExt cx="2906674" cy="2196357"/>
            </a:xfrm>
          </p:grpSpPr>
          <p:pic>
            <p:nvPicPr>
              <p:cNvPr id="17" name="Picture 2" descr="http://img-fotki.yandex.ru/get/9762/981986.98/0_91c5a_9c28e03c_ori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8394" y="1307507"/>
                <a:ext cx="2162036" cy="20582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http://ekola2015.net.ua/wp-content/uploads/2015/11/0_ad535_c3dca67b_X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3756" y="1925798"/>
                <a:ext cx="2571187" cy="15780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0" descr="http://by100.ru/wp-content/uploads/2015/03/mai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367" y="2574967"/>
              <a:ext cx="3335633" cy="1990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800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инфляция?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7354" y="1174922"/>
            <a:ext cx="6989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Инфляция </a:t>
            </a:r>
            <a:r>
              <a:rPr lang="ru-RU" sz="1600" dirty="0">
                <a:solidFill>
                  <a:prstClr val="black"/>
                </a:solidFill>
              </a:rPr>
              <a:t>– это увеличение общего уровня цен на товары и услуги.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185212" y="1664919"/>
            <a:ext cx="4773577" cy="2856501"/>
            <a:chOff x="979526" y="424740"/>
            <a:chExt cx="7213112" cy="4184008"/>
          </a:xfrm>
        </p:grpSpPr>
        <p:pic>
          <p:nvPicPr>
            <p:cNvPr id="8" name="Picture 2" descr="http://s59.radikal.ru/i166/0912/44/97c160e0448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526" y="424740"/>
              <a:ext cx="3106017" cy="1341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 flipH="1">
              <a:off x="1170112" y="1766123"/>
              <a:ext cx="2724843" cy="2814450"/>
              <a:chOff x="1360700" y="1814381"/>
              <a:chExt cx="2724843" cy="2814450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1397642" y="1814381"/>
                <a:ext cx="2582226" cy="2193451"/>
                <a:chOff x="2731214" y="1489641"/>
                <a:chExt cx="2582226" cy="2193451"/>
              </a:xfrm>
            </p:grpSpPr>
            <p:pic>
              <p:nvPicPr>
                <p:cNvPr id="13" name="Picture 16" descr="http://s56.radikal.ru/i153/0902/4d/1d88b386f32d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177744" y="1563048"/>
                  <a:ext cx="1143813" cy="17955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4" descr="http://okorok.com.ua/media/flower/images/Jamon-Serrano-Curado-Reserva-NAVIDUL-small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487207">
                  <a:off x="3313190" y="1489641"/>
                  <a:ext cx="2000250" cy="2095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18" descr="http://xn----dtbhldh5ablkaw1g.xn--p1ai/wp-content/uploads/2010/12/124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5648" y="2515505"/>
                  <a:ext cx="1706473" cy="1167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8" descr="http://odessa-life.od.ua/upload/image/baton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73924">
                  <a:off x="2529299" y="2707457"/>
                  <a:ext cx="1076880" cy="6730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0" descr="http://dic.academic.ru/pictures/wiki/files/49/170px-zguschene_moloko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7823" y="3099298"/>
                  <a:ext cx="377532" cy="4885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" name="Picture 6" descr="http://pixabay.com/static/uploads/photo/2013/07/12/14/53/cart-148964_640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0700" y="2651465"/>
                <a:ext cx="2724843" cy="1977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http://s019.radikal.ru/i627/1309/f9/3700c2a27d77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2572" y="3116591"/>
                <a:ext cx="1577502" cy="1047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2" descr="http://s59.radikal.ru/i166/0912/44/97c160e0448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108" y="424740"/>
              <a:ext cx="3106017" cy="1341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5467795" y="2631382"/>
              <a:ext cx="2724843" cy="1977366"/>
              <a:chOff x="1432768" y="2838604"/>
              <a:chExt cx="2724843" cy="1977366"/>
            </a:xfrm>
          </p:grpSpPr>
          <p:pic>
            <p:nvPicPr>
              <p:cNvPr id="20" name="Picture 18" descr="http://xn----dtbhldh5ablkaw1g.xn--p1ai/wp-content/uploads/2010/12/12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293" y="2990385"/>
                <a:ext cx="1706473" cy="1167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http://pixabay.com/static/uploads/photo/2013/07/12/14/53/cart-148964_640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768" y="2838604"/>
                <a:ext cx="2724843" cy="1977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25" name="Прямая соединительная линия 24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 чём раскрывается сущность денег?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1333" y="125139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51353" y="1352114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Меры стоимости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81333" y="198833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85812" y="2083518"/>
            <a:ext cx="2307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обращения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281333" y="272940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74943" y="2832510"/>
            <a:ext cx="1982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платежа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74943" y="3574964"/>
            <a:ext cx="3799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сбережения и накопления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281333" y="347424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85812" y="4323956"/>
            <a:ext cx="1895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Мировые деньги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1333" y="421907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5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28984" y="2252795"/>
            <a:ext cx="2906674" cy="2196357"/>
            <a:chOff x="3033756" y="1307507"/>
            <a:chExt cx="2906674" cy="2196357"/>
          </a:xfrm>
        </p:grpSpPr>
        <p:pic>
          <p:nvPicPr>
            <p:cNvPr id="29" name="Picture 2" descr="http://img-fotki.yandex.ru/get/9762/981986.98/0_91c5a_9c28e03c_ori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94" y="1307507"/>
              <a:ext cx="2162036" cy="2058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ttp://ekola2015.net.ua/wp-content/uploads/2015/11/0_ad535_c3dca67b_X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56" y="1925798"/>
              <a:ext cx="2571187" cy="1578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/>
        </p:nvSpPr>
        <p:spPr>
          <a:xfrm>
            <a:off x="861094" y="1275867"/>
            <a:ext cx="3187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Функции денег</a:t>
            </a:r>
            <a:endParaRPr lang="ru-RU" sz="1200" b="1" dirty="0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0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0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131338"/>
            <a:ext cx="8683172" cy="2880825"/>
            <a:chOff x="230414" y="918112"/>
            <a:chExt cx="8683172" cy="288082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911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Деньги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универсальный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эквивалент стоимости товаров или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услуг.</a:t>
              </a:r>
              <a:endPara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31800" y="138859"/>
            <a:ext cx="8288023" cy="543328"/>
            <a:chOff x="424177" y="138859"/>
            <a:chExt cx="8288023" cy="54332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31800" y="138859"/>
              <a:ext cx="8280400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 smtClean="0">
                  <a:solidFill>
                    <a:srgbClr val="0DA389"/>
                  </a:solidFill>
                  <a:latin typeface="Roboto Slab"/>
                  <a:cs typeface="Times New Roman" panose="02020603050405020304" pitchFamily="18" charset="0"/>
                </a:rPr>
                <a:t>Функции денег</a:t>
              </a:r>
              <a:endPara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424177" y="682187"/>
              <a:ext cx="828040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Овал 15"/>
          <p:cNvSpPr/>
          <p:nvPr/>
        </p:nvSpPr>
        <p:spPr>
          <a:xfrm>
            <a:off x="693661" y="114309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3681" y="1243813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Меры стоимости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93661" y="1880032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98140" y="1975217"/>
            <a:ext cx="2307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обращения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93661" y="262110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387271" y="2724209"/>
            <a:ext cx="1982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платежа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87271" y="3466663"/>
            <a:ext cx="3799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Средства сбережения и накопления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93661" y="336594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98140" y="4215655"/>
            <a:ext cx="1895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Мировые деньги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93661" y="411077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5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490284" y="1683090"/>
            <a:ext cx="2906674" cy="2196357"/>
            <a:chOff x="3033756" y="1307507"/>
            <a:chExt cx="2906674" cy="2196357"/>
          </a:xfrm>
        </p:grpSpPr>
        <p:pic>
          <p:nvPicPr>
            <p:cNvPr id="29" name="Picture 2" descr="http://img-fotki.yandex.ru/get/9762/981986.98/0_91c5a_9c28e03c_ori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94" y="1307507"/>
              <a:ext cx="2162036" cy="2058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ekola2015.net.ua/wp-content/uploads/2015/11/0_ad535_c3dca67b_X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56" y="1925798"/>
              <a:ext cx="2571187" cy="1578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3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2" grpId="0" animBg="1"/>
      <p:bldP spid="24" grpId="0"/>
      <p:bldP spid="25" grpId="0" animBg="1"/>
      <p:bldP spid="27" grpId="0"/>
      <p:bldP spid="30" grpId="0"/>
      <p:bldP spid="34" grpId="0" animBg="1"/>
      <p:bldP spid="17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Меры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стоимости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31800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5234123" y="1383190"/>
            <a:ext cx="3275013" cy="2323475"/>
            <a:chOff x="3033756" y="1307507"/>
            <a:chExt cx="2906674" cy="2196357"/>
          </a:xfrm>
        </p:grpSpPr>
        <p:pic>
          <p:nvPicPr>
            <p:cNvPr id="29" name="Picture 2" descr="http://img-fotki.yandex.ru/get/9762/981986.98/0_91c5a_9c28e03c_ori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94" y="1307507"/>
              <a:ext cx="2162036" cy="2058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ekola2015.net.ua/wp-content/uploads/2015/11/0_ad535_c3dca67b_X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56" y="1925798"/>
              <a:ext cx="2571187" cy="1578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http://wordassociations.ru/image/600x/svg_to_png/yves_guillou_met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74" y="1332407"/>
            <a:ext cx="3019633" cy="238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60696" y="3182542"/>
            <a:ext cx="1574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МЕТР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69911" y="3794593"/>
            <a:ext cx="3130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КИЛОМЕТР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78343" y="3794593"/>
            <a:ext cx="3130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500 рублей</a:t>
            </a:r>
            <a:endParaRPr lang="ru-RU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131338"/>
            <a:ext cx="8683172" cy="2880825"/>
            <a:chOff x="230414" y="918112"/>
            <a:chExt cx="8683172" cy="288082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911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Стоимость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мера, с помощью которой определяется ценность товара или его полезность.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4177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Меры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стоимости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417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monro-design.ru/wp-content/uploads/2011/06/1-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" y="1350990"/>
            <a:ext cx="1860998" cy="164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odezda-jahti-jakt.ru/wa-data/public/shop/products/42/00/42/images/109/109.97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79" y="1143680"/>
            <a:ext cx="1669095" cy="206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53342" y="3218685"/>
            <a:ext cx="2244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 рублей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46568" y="3223143"/>
            <a:ext cx="2244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500 рублей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15576" y="3214888"/>
            <a:ext cx="2244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300 рублей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77927" y="4283230"/>
            <a:ext cx="1188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ЦЕНА</a:t>
            </a:r>
            <a:endParaRPr lang="ru-RU" sz="1200" b="1" dirty="0">
              <a:solidFill>
                <a:srgbClr val="0DA389"/>
              </a:solidFill>
            </a:endParaRPr>
          </a:p>
        </p:txBody>
      </p:sp>
      <p:pic>
        <p:nvPicPr>
          <p:cNvPr id="1026" name="Picture 2" descr="http://pngimg.com/upload/table_PNG698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04" y="1378738"/>
            <a:ext cx="2721934" cy="15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6929" y="3603350"/>
            <a:ext cx="8070143" cy="7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18972"/>
            <a:ext cx="8683172" cy="3305556"/>
            <a:chOff x="230414" y="918112"/>
            <a:chExt cx="8683172" cy="330555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3362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Цена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количество денег, в обмен на которые продавец готов передать (продать) единицу товара или оказать услугу.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464</Words>
  <Application>Microsoft Office PowerPoint</Application>
  <PresentationFormat>Экран (16:9)</PresentationFormat>
  <Paragraphs>137</Paragraphs>
  <Slides>39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Calibri</vt:lpstr>
      <vt:lpstr>Open Sans</vt:lpstr>
      <vt:lpstr>Wingdings</vt:lpstr>
      <vt:lpstr>Arial</vt:lpstr>
      <vt:lpstr>Roboto Slab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2016-03-04T06:21:17Z</dcterms:modified>
</cp:coreProperties>
</file>