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62"/>
    </p:embeddedFont>
    <p:embeddedFont>
      <p:font typeface="Open Sans" panose="020B0606030504020204" pitchFamily="34" charset="0"/>
      <p:regular r:id="rId63"/>
      <p:bold r:id="rId64"/>
      <p: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Roboto Slab" pitchFamily="2" charset="0"/>
      <p:regular r:id="rId70"/>
    </p:embeddedFont>
    <p:embeddedFont>
      <p:font typeface="CyrillicGoth" pitchFamily="2" charset="0"/>
      <p:regular r:id="rId71"/>
    </p:embeddedFont>
    <p:embeddedFont>
      <p:font typeface="DS Arabic" panose="04000506020000020004" pitchFamily="82" charset="0"/>
      <p:regular r:id="rId72"/>
    </p:embeddedFont>
    <p:embeddedFont>
      <p:font typeface="DS BroadBrush" panose="03090802040305080204" pitchFamily="66" charset="0"/>
      <p:regular r:id="rId7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92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21CDF-4E31-41A6-A3E9-1F1CE3490E1F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D2E1-2A45-4605-B1E5-7E9CF1E48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1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2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2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41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5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9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05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2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06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17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1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8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57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00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0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5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0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5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0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8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7.gif"/><Relationship Id="rId7" Type="http://schemas.openxmlformats.org/officeDocument/2006/relationships/image" Target="../media/image50.png"/><Relationship Id="rId12" Type="http://schemas.openxmlformats.org/officeDocument/2006/relationships/image" Target="../media/image24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2.jpe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3.pn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64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6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3.png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6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3.png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35894" y="1009952"/>
            <a:ext cx="8472213" cy="3409950"/>
            <a:chOff x="464318" y="1009952"/>
            <a:chExt cx="8472213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294414" y="2176318"/>
              <a:ext cx="464211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Реклама – двигатель торговли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" y="1009952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9950" y="1484217"/>
            <a:ext cx="414010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2 000 000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екламных роликов </a:t>
            </a:r>
          </a:p>
        </p:txBody>
      </p:sp>
      <p:pic>
        <p:nvPicPr>
          <p:cNvPr id="1026" name="Picture 2" descr="http://www.picshare.ru/uploads/150124/HAuW7ZGL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9" y="662571"/>
            <a:ext cx="250570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zan.vvsvaya.ru/images/priem/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" y="1690957"/>
            <a:ext cx="2133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r="-1"/>
          <a:stretch/>
        </p:blipFill>
        <p:spPr>
          <a:xfrm>
            <a:off x="2776905" y="677910"/>
            <a:ext cx="5781309" cy="4089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9886" r="89602" b="40057"/>
          <a:stretch/>
        </p:blipFill>
        <p:spPr>
          <a:xfrm flipH="1">
            <a:off x="2224455" y="2488126"/>
            <a:ext cx="515816" cy="10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77" y="346833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642" y="1183970"/>
            <a:ext cx="3047727" cy="3712186"/>
          </a:xfrm>
          <a:prstGeom prst="rect">
            <a:avLst/>
          </a:prstGeom>
        </p:spPr>
      </p:pic>
      <p:pic>
        <p:nvPicPr>
          <p:cNvPr id="3074" name="Picture 2" descr="http://bitraipur.ac.in/images/ho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29" y="3367232"/>
            <a:ext cx="4254392" cy="14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640521">
            <a:off x="7655053" y="3795700"/>
            <a:ext cx="13935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РАСКОПКИ</a:t>
            </a:r>
            <a:endParaRPr lang="ru-RU" b="1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99034" y="357708"/>
            <a:ext cx="2756644" cy="4253007"/>
            <a:chOff x="4099034" y="357708"/>
            <a:chExt cx="2756644" cy="4253007"/>
          </a:xfrm>
        </p:grpSpPr>
        <p:pic>
          <p:nvPicPr>
            <p:cNvPr id="3076" name="Picture 4" descr="http://www.iceis.pl/papirus/papirus_kartka,600x935px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034" y="357708"/>
              <a:ext cx="2729203" cy="425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365038" y="469852"/>
              <a:ext cx="24631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solidFill>
                    <a:prstClr val="black"/>
                  </a:solidFill>
                  <a:latin typeface="DS Arabic" panose="04000506020000020004" pitchFamily="82" charset="0"/>
                  <a:cs typeface="Arabic Typesetting" panose="03020402040406030203" pitchFamily="66" charset="-78"/>
                </a:rPr>
                <a:t>ПРОДАМ РАБА</a:t>
              </a:r>
              <a:endParaRPr lang="ru-RU" sz="3600" b="1" dirty="0">
                <a:solidFill>
                  <a:prstClr val="black"/>
                </a:solidFill>
                <a:latin typeface="DS Arabic" panose="04000506020000020004" pitchFamily="82" charset="0"/>
                <a:cs typeface="Arabic Typesetting" panose="03020402040406030203" pitchFamily="66" charset="-78"/>
              </a:endParaRPr>
            </a:p>
          </p:txBody>
        </p:sp>
        <p:pic>
          <p:nvPicPr>
            <p:cNvPr id="3080" name="Picture 8" descr="http://squarefaction.ru/files/user/100276/storage/20141002125021_4f5c869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838" y="1183970"/>
              <a:ext cx="1187594" cy="1286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4326120" y="2677361"/>
              <a:ext cx="252955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solidFill>
                    <a:prstClr val="black"/>
                  </a:solidFill>
                  <a:latin typeface="DS Arabic" panose="04000506020000020004" pitchFamily="82" charset="0"/>
                  <a:cs typeface="Arabic Typesetting" panose="03020402040406030203" pitchFamily="66" charset="-78"/>
                </a:rPr>
                <a:t>ЗДОРОВ</a:t>
              </a:r>
            </a:p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solidFill>
                    <a:prstClr val="black"/>
                  </a:solidFill>
                  <a:latin typeface="DS Arabic" panose="04000506020000020004" pitchFamily="82" charset="0"/>
                  <a:cs typeface="Arabic Typesetting" panose="03020402040406030203" pitchFamily="66" charset="-78"/>
                </a:rPr>
                <a:t>ВЫНОСЛИВ</a:t>
              </a:r>
            </a:p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solidFill>
                    <a:prstClr val="black"/>
                  </a:solidFill>
                  <a:latin typeface="DS Arabic" panose="04000506020000020004" pitchFamily="82" charset="0"/>
                  <a:cs typeface="Arabic Typesetting" panose="03020402040406030203" pitchFamily="66" charset="-78"/>
                </a:rPr>
                <a:t>МАЛО ЕСТ</a:t>
              </a:r>
            </a:p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solidFill>
                    <a:prstClr val="black"/>
                  </a:solidFill>
                  <a:latin typeface="DS Arabic" panose="04000506020000020004" pitchFamily="82" charset="0"/>
                  <a:cs typeface="Arabic Typesetting" panose="03020402040406030203" pitchFamily="66" charset="-78"/>
                </a:rPr>
                <a:t>УМЕЕТ ЧИТАТЬ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66" y="110642"/>
            <a:ext cx="1141979" cy="10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Picture 4" descr="http://demiart.ru/forum/uploads9/post-730900-13310674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044" cy="51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70" y="1708170"/>
            <a:ext cx="3750667" cy="2425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0965" y="1005815"/>
            <a:ext cx="3996281" cy="25840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66" y="110642"/>
            <a:ext cx="1141979" cy="1093566"/>
          </a:xfrm>
          <a:prstGeom prst="rect">
            <a:avLst/>
          </a:prstGeom>
        </p:spPr>
      </p:pic>
      <p:pic>
        <p:nvPicPr>
          <p:cNvPr id="18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77" y="346833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640521">
            <a:off x="7655053" y="3714910"/>
            <a:ext cx="139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DS Arabic" panose="04000506020000020004" pitchFamily="82" charset="0"/>
                <a:cs typeface="Arabic Typesetting" panose="03020402040406030203" pitchFamily="66" charset="-78"/>
              </a:rPr>
              <a:t>МЕМФИС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85" y="1204208"/>
            <a:ext cx="3047727" cy="3712186"/>
          </a:xfrm>
          <a:prstGeom prst="rect">
            <a:avLst/>
          </a:prstGeom>
        </p:spPr>
      </p:pic>
      <p:pic>
        <p:nvPicPr>
          <p:cNvPr id="21" name="Picture 2" descr="http://bitraipur.ac.in/images/hol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72" y="3387470"/>
            <a:ext cx="4254392" cy="14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216651" y="1121696"/>
            <a:ext cx="2493926" cy="2852249"/>
            <a:chOff x="3216651" y="1121696"/>
            <a:chExt cx="2493926" cy="2852249"/>
          </a:xfrm>
        </p:grpSpPr>
        <p:pic>
          <p:nvPicPr>
            <p:cNvPr id="1026" name="Picture 2" descr="http://www.cliparthut.com/clip-arts/865/cartoon-rock-clip-art-86522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651" y="1121696"/>
              <a:ext cx="2493926" cy="2852249"/>
            </a:xfrm>
            <a:prstGeom prst="rect">
              <a:avLst/>
            </a:prstGeom>
            <a:noFill/>
            <a:effectLst>
              <a:glow>
                <a:schemeClr val="accent1">
                  <a:alpha val="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621283" y="1913823"/>
              <a:ext cx="14844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DS Arabic" panose="04000506020000020004" pitchFamily="82" charset="0"/>
                  <a:ea typeface="Calibri" panose="020F0502020204030204" pitchFamily="34" charset="0"/>
                </a:rPr>
                <a:t>«Я</a:t>
              </a:r>
              <a:r>
                <a:rPr lang="ru-RU" sz="2000" b="1" dirty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DS Arabic" panose="04000506020000020004" pitchFamily="82" charset="0"/>
                  <a:ea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90500">
                      <a:prstClr val="white"/>
                    </a:glow>
                  </a:effectLst>
                  <a:latin typeface="DS Arabic" panose="04000506020000020004" pitchFamily="82" charset="0"/>
                  <a:ea typeface="Calibri" panose="020F0502020204030204" pitchFamily="34" charset="0"/>
                </a:rPr>
                <a:t>РИНО ПО ПОВЕЛЕНИЮ БОГОВ ТОЛКУЮ СНЫ»</a:t>
              </a:r>
              <a:endParaRPr lang="ru-RU" sz="2000" b="1" dirty="0">
                <a:solidFill>
                  <a:prstClr val="black"/>
                </a:solidFill>
                <a:effectLst>
                  <a:glow rad="190500">
                    <a:prstClr val="white"/>
                  </a:glow>
                </a:effectLst>
                <a:latin typeface="DS Arabic" panose="040005060200000200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1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3" y="2489602"/>
            <a:ext cx="1794052" cy="2345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99" y="2039864"/>
            <a:ext cx="993566" cy="2560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2329" y="1942227"/>
            <a:ext cx="843335" cy="283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54" y="2435148"/>
            <a:ext cx="876862" cy="2454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1035104" y="222340"/>
            <a:ext cx="2357026" cy="1896868"/>
            <a:chOff x="1035104" y="222340"/>
            <a:chExt cx="2357026" cy="1896868"/>
          </a:xfrm>
        </p:grpSpPr>
        <p:sp>
          <p:nvSpPr>
            <p:cNvPr id="27" name="Выноска-облако 26"/>
            <p:cNvSpPr/>
            <p:nvPr/>
          </p:nvSpPr>
          <p:spPr>
            <a:xfrm>
              <a:off x="1035104" y="222340"/>
              <a:ext cx="2357026" cy="1896868"/>
            </a:xfrm>
            <a:prstGeom prst="cloudCallout">
              <a:avLst>
                <a:gd name="adj1" fmla="val -34988"/>
                <a:gd name="adj2" fmla="val 711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50" name="Picture 2" descr="http://ifaq.su/uploads/images/00/00/01/2013/03/22/c2877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833" y="398714"/>
              <a:ext cx="1553567" cy="136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" y="-4762"/>
            <a:ext cx="9172531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77" y="346833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640521">
            <a:off x="7758056" y="3771247"/>
            <a:ext cx="139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РИМ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://i.xn----7sbb4abibs5agf.xn--p1ai/u/ca/faae8282d811e3ab4a5b38f97377ce/-/%D0%BA%D1%80%D0%B0%D1%81%D0%BA%D0%B0%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60" y="3613785"/>
            <a:ext cx="514676" cy="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pre10.deviantart.net/ad7b/th/pre/i/2012/149/6/1/stone_wall_by_agf81-d51huv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95889" cy="32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enagold.narod.ru/fon/clipart/t/trav/trava7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04" y="2238930"/>
            <a:ext cx="2585331" cy="110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lenagold.narod.ru/fon/clipart/t/trav/trava7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66" y="2122544"/>
            <a:ext cx="2858368" cy="12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lenagold.narod.ru/fon/clipart/t/trav/trava7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918" y="2333651"/>
            <a:ext cx="2363117" cy="10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24" y="1751152"/>
            <a:ext cx="953259" cy="2445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02875">
            <a:off x="801407" y="672182"/>
            <a:ext cx="254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СЕГОДНЯ В КОЛИЗЕЕ ГЛАДИАТОРСКИЕ БОИ</a:t>
            </a:r>
            <a:endParaRPr lang="ru-RU" sz="140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DS BroadBrush" panose="0309080204030508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30601" y="546739"/>
            <a:ext cx="2082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КУПИ К СЕЗОНУ НОВОГО РАБА</a:t>
            </a:r>
            <a:endParaRPr lang="ru-RU" sz="140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DS BroadBrush" panose="0309080204030508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968344">
            <a:off x="2766116" y="1675799"/>
            <a:ext cx="187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ПРОДАМ КОЗУ</a:t>
            </a:r>
            <a:endParaRPr lang="ru-RU" sz="140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DS BroadBrush" panose="0309080204030508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0286" y="2256671"/>
            <a:ext cx="1216154" cy="2438405"/>
          </a:xfrm>
          <a:prstGeom prst="rect">
            <a:avLst/>
          </a:prstGeom>
        </p:spPr>
      </p:pic>
      <p:sp>
        <p:nvSpPr>
          <p:cNvPr id="61" name="Выноска-облако 60"/>
          <p:cNvSpPr/>
          <p:nvPr/>
        </p:nvSpPr>
        <p:spPr>
          <a:xfrm>
            <a:off x="6108363" y="361364"/>
            <a:ext cx="2073297" cy="1353617"/>
          </a:xfrm>
          <a:prstGeom prst="cloudCallout">
            <a:avLst>
              <a:gd name="adj1" fmla="val -33399"/>
              <a:gd name="adj2" fmla="val 898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90" name="Picture 18" descr="http://vsenalogi.com/wp-content/uploads/2015/02/%D1%88%D1%82%D1%80%D0%B0%D1%8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09" y="360601"/>
            <a:ext cx="1798204" cy="1227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7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  <p:bldP spid="49" grpId="0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speranto-plus.ru/fraz/l/ro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463" flipH="1">
            <a:off x="5360262" y="1321652"/>
            <a:ext cx="2435160" cy="24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0827" y="617197"/>
            <a:ext cx="3520612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http://lenagold.narod.ru/fon/clipart/d/dosk/dosk4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" y="3298169"/>
            <a:ext cx="1041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79" y="950531"/>
            <a:ext cx="1727192" cy="27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12461" y="3491764"/>
            <a:ext cx="1491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CyrillicGoth" pitchFamily="2" charset="0"/>
              </a:rPr>
              <a:t>Рынок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88036">
            <a:off x="305906" y="1935375"/>
            <a:ext cx="1013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Roboto Slab"/>
              </a:rPr>
              <a:t>СВЕЖИЕ</a:t>
            </a:r>
            <a:br>
              <a:rPr lang="ru-RU" sz="1400" b="1" dirty="0" smtClean="0">
                <a:solidFill>
                  <a:prstClr val="white"/>
                </a:solidFill>
                <a:latin typeface="Roboto Slab"/>
              </a:rPr>
            </a:br>
            <a:r>
              <a:rPr lang="ru-RU" sz="1400" b="1" dirty="0" smtClean="0">
                <a:solidFill>
                  <a:prstClr val="white"/>
                </a:solidFill>
                <a:latin typeface="Roboto Slab"/>
              </a:rPr>
              <a:t>ОВОЩИ</a:t>
            </a:r>
            <a:endParaRPr lang="ru-RU" sz="1400" b="1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16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6365" y="2619655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0815" y="2222656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1892" y="2434731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99" y="1802377"/>
            <a:ext cx="2395792" cy="2395792"/>
          </a:xfrm>
          <a:prstGeom prst="rect">
            <a:avLst/>
          </a:prstGeom>
        </p:spPr>
      </p:pic>
      <p:sp>
        <p:nvSpPr>
          <p:cNvPr id="24" name="Выноска-облако 23"/>
          <p:cNvSpPr/>
          <p:nvPr/>
        </p:nvSpPr>
        <p:spPr>
          <a:xfrm>
            <a:off x="3905429" y="222192"/>
            <a:ext cx="2601256" cy="1405148"/>
          </a:xfrm>
          <a:prstGeom prst="cloudCallout">
            <a:avLst>
              <a:gd name="adj1" fmla="val -22229"/>
              <a:gd name="adj2" fmla="val 849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Только у нас! Самые вкусные и свежие овощи!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5" name="Picture 8" descr="http://lenagold.narod.ru/fon/clipart/t/trav/trava7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26" y="3463679"/>
            <a:ext cx="1194359" cy="50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vksk.ru/img/%D0%90%D0%BA%D1%86%D0%B8%D0%B8/vigodn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69" y="2780963"/>
            <a:ext cx="657052" cy="44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876076" y="1515469"/>
            <a:ext cx="672919" cy="2047525"/>
            <a:chOff x="6876076" y="1515469"/>
            <a:chExt cx="672919" cy="2047525"/>
          </a:xfrm>
        </p:grpSpPr>
        <p:pic>
          <p:nvPicPr>
            <p:cNvPr id="26" name="Picture 4" descr="http://www.iceis.pl/papirus/papirus_kartka,600x935px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076" y="1515469"/>
              <a:ext cx="672919" cy="204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79569" y="1665142"/>
              <a:ext cx="608484" cy="65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gaj.by/wp-content/uploads/2014/10/skidka5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667" y="2474607"/>
              <a:ext cx="563214" cy="56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80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8364" y="3040063"/>
            <a:ext cx="8683172" cy="486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Реклама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(от лат. </a:t>
            </a:r>
            <a:r>
              <a:rPr lang="en-US" sz="2400" dirty="0" err="1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reclamare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выкрикивать.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50" y="1070770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1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26996" y="24644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Теофраст </a:t>
            </a:r>
            <a:r>
              <a:rPr lang="ru-RU" sz="20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Ренодо</a:t>
            </a:r>
            <a:endParaRPr lang="ru-RU" sz="2000" dirty="0" smtClean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586–1653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гг.)</a:t>
            </a:r>
          </a:p>
        </p:txBody>
      </p:sp>
    </p:spTree>
    <p:extLst>
      <p:ext uri="{BB962C8B-B14F-4D97-AF65-F5344CB8AC3E}">
        <p14:creationId xmlns:p14="http://schemas.microsoft.com/office/powerpoint/2010/main" val="41562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3595306"/>
            <a:ext cx="663512" cy="15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1000" r="-9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1000" t="-11000" r="-9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134" name="Picture 14" descr="http://papus666.narod.ru/clipart/l/losh/losh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79" y="1023500"/>
            <a:ext cx="4161336" cy="21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60755" y="3402097"/>
            <a:ext cx="4888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У </a:t>
            </a:r>
            <a:r>
              <a:rPr lang="ru-RU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господина </a:t>
            </a:r>
            <a:r>
              <a:rPr lang="ru-RU" sz="1600" i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Бонасье</a:t>
            </a:r>
            <a:r>
              <a:rPr lang="ru-RU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пропали три лошади</a:t>
            </a:r>
            <a:r>
              <a:rPr lang="ru-RU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. Знающих о месте </a:t>
            </a:r>
            <a:r>
              <a:rPr lang="ru-RU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нахождении </a:t>
            </a:r>
            <a:r>
              <a:rPr lang="ru-RU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или судьбе животинки просьба </a:t>
            </a:r>
            <a:r>
              <a:rPr lang="ru-RU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сообщить лично. Вознаграждение гарантируется. </a:t>
            </a:r>
            <a:endParaRPr lang="ru-RU" sz="1400" i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galerey-room.ru/images/004540_14176431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4" y="962742"/>
            <a:ext cx="3009555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07261">
            <a:off x="2315960" y="1167479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ОБЪЯВЛЕНИ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Я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!</a:t>
            </a:r>
            <a:endParaRPr lang="ru-RU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24" y="1853154"/>
            <a:ext cx="2646364" cy="10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75" y="2322252"/>
            <a:ext cx="4898199" cy="8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29558"/>
            <a:ext cx="1781938" cy="6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831587"/>
            <a:ext cx="907223" cy="3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74" y="224942"/>
            <a:ext cx="1141979" cy="1093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6895197" y="2007053"/>
            <a:ext cx="316698" cy="24852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211895" y="1977462"/>
            <a:ext cx="316698" cy="24852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535971" y="1942199"/>
            <a:ext cx="316698" cy="24852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919854" y="1942198"/>
            <a:ext cx="316698" cy="24852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090827" y="2160658"/>
            <a:ext cx="316698" cy="24852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398032" y="2110722"/>
            <a:ext cx="316698" cy="24852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744718" y="2110722"/>
            <a:ext cx="316698" cy="24852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360294" y="2293918"/>
            <a:ext cx="316698" cy="24852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667499" y="2302915"/>
            <a:ext cx="316698" cy="24852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001068" y="2271052"/>
            <a:ext cx="316698" cy="24852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047597" y="2159453"/>
            <a:ext cx="316698" cy="24852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106004" y="2074202"/>
            <a:ext cx="316698" cy="24852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404001" y="2197990"/>
            <a:ext cx="316698" cy="24852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152640" y="2379366"/>
            <a:ext cx="316698" cy="248525"/>
          </a:xfrm>
          <a:prstGeom prst="rect">
            <a:avLst/>
          </a:prstGeom>
        </p:spPr>
      </p:pic>
      <p:pic>
        <p:nvPicPr>
          <p:cNvPr id="64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09" y="2702773"/>
            <a:ext cx="2242681" cy="196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981254" y="2394483"/>
            <a:ext cx="316698" cy="24852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341098" y="2378635"/>
            <a:ext cx="316698" cy="24852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730944" y="2356257"/>
            <a:ext cx="316698" cy="248525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112749" y="2355615"/>
            <a:ext cx="316698" cy="24852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475203" y="2354973"/>
            <a:ext cx="316698" cy="248525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872523" y="2364987"/>
            <a:ext cx="316698" cy="248525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274326" y="2354972"/>
            <a:ext cx="316698" cy="24852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684289" y="2394482"/>
            <a:ext cx="316698" cy="248525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627603" y="2507373"/>
            <a:ext cx="316698" cy="248525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188908" y="2527650"/>
            <a:ext cx="316698" cy="248525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601072" y="2497348"/>
            <a:ext cx="316698" cy="24852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922226" y="2518744"/>
            <a:ext cx="316698" cy="248525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284978" y="2497348"/>
            <a:ext cx="316698" cy="248525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009494" y="2479234"/>
            <a:ext cx="316698" cy="248525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076165" y="2526639"/>
            <a:ext cx="316698" cy="248525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474351" y="2507373"/>
            <a:ext cx="316698" cy="248525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398693" y="2660817"/>
            <a:ext cx="316698" cy="248525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863993" y="2708525"/>
            <a:ext cx="316698" cy="248525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287474" y="2711695"/>
            <a:ext cx="316698" cy="248525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694925" y="2659773"/>
            <a:ext cx="316698" cy="24852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065598" y="2670586"/>
            <a:ext cx="316698" cy="248525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780003" y="2659773"/>
            <a:ext cx="316698" cy="248525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457338" y="2679040"/>
            <a:ext cx="316698" cy="2485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789667" y="2650901"/>
            <a:ext cx="316698" cy="248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932403" y="2812173"/>
            <a:ext cx="316698" cy="248525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166461" y="2730875"/>
            <a:ext cx="316698" cy="248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15947" y="1752612"/>
            <a:ext cx="316698" cy="248525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38594" y="1756483"/>
            <a:ext cx="316698" cy="24852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172402" y="1787989"/>
            <a:ext cx="316698" cy="24852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33494" y="1899928"/>
            <a:ext cx="316698" cy="24852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677980" y="1899927"/>
            <a:ext cx="316698" cy="24852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990994" y="1907670"/>
            <a:ext cx="316698" cy="248525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133654" y="2546883"/>
            <a:ext cx="316698" cy="24852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323975" y="1907670"/>
            <a:ext cx="316698" cy="24852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112062" y="2032718"/>
            <a:ext cx="316698" cy="24852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90937" y="2015943"/>
            <a:ext cx="316698" cy="24852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286054" y="2699283"/>
            <a:ext cx="316698" cy="24852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72054" y="1985727"/>
            <a:ext cx="316698" cy="24852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185864" y="1792705"/>
            <a:ext cx="316698" cy="248525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438454" y="2851683"/>
            <a:ext cx="316698" cy="248525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475203" y="1803037"/>
            <a:ext cx="316698" cy="248525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391295" y="1821543"/>
            <a:ext cx="316698" cy="248525"/>
          </a:xfrm>
          <a:prstGeom prst="rect">
            <a:avLst/>
          </a:prstGeom>
        </p:spPr>
      </p:pic>
      <p:pic>
        <p:nvPicPr>
          <p:cNvPr id="7170" name="Picture 2" descr="http://www.xn--80aaujbdxeb6af9cg.com/data/images/%D0%94-'-%D0%90%D1%80%D1%82%D0%B0%D0%BD%D1%8C%D1%8F%D0%BD,-%D0%BD%D0%B0%D0%B8%D0%B1%D0%BE%D0%BB%D0%B5%D0%B5-%D0%B8%D0%B7%D0%B2%D0%B5%D1%81%D1%82%D0%BD%D1%8B%D1%85-%D0%9C%D1%83%D1%88%D0%BA%D0%B5%D1%82%D0%B5%D1%80_50fedc01c679a-thum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77" y="1397989"/>
            <a:ext cx="612707" cy="82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xn--80aaujbdxeb6af9cg.com/data/images/%D0%94-'-%D0%90%D1%80%D1%82%D0%B0%D0%BD%D1%8C%D1%8F%D0%BD,-%D0%BD%D0%B0%D0%B8%D0%B1%D0%BE%D0%BB%D0%B5%D0%B5-%D0%B8%D0%B7%D0%B2%D0%B5%D1%81%D1%82%D0%BD%D1%8B%D1%85-%D0%9C%D1%83%D1%88%D0%BA%D0%B5%D1%82%D0%B5%D1%80_50fedc01c679a-thum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199" y="2178426"/>
            <a:ext cx="1713401" cy="23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http://www.xn--80aaujbdxeb6af9cg.com/data/images/%D0%94-'-%D0%90%D1%80%D1%82%D0%B0%D0%BD%D1%8C%D1%8F%D0%BD,-%D0%BD%D0%B0%D0%B8%D0%B1%D0%BE%D0%BB%D0%B5%D0%B5-%D0%B8%D0%B7%D0%B2%D0%B5%D1%81%D1%82%D0%BD%D1%8B%D1%85-%D0%9C%D1%83%D1%88%D0%BA%D0%B5%D1%82%D0%B5%D1%80_50fedc01c679a-thum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8083" y="1570413"/>
            <a:ext cx="334063" cy="4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331550" y="2579886"/>
            <a:ext cx="1468995" cy="2013950"/>
            <a:chOff x="2331550" y="2579886"/>
            <a:chExt cx="1468995" cy="2013950"/>
          </a:xfrm>
        </p:grpSpPr>
        <p:pic>
          <p:nvPicPr>
            <p:cNvPr id="7176" name="Picture 8" descr="http://rezbapro.ru/rezba_po_derevu/tokarnie_elemn/kolonni/reznaya-kolonna-te-0023-4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308" y="3228936"/>
              <a:ext cx="1362667" cy="1362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0" name="Picture 12" descr="http://www.domznak.ru/473/tablichka-chastnaya-sobstvennost-s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550" y="2579886"/>
              <a:ext cx="1468995" cy="1175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8" descr="http://lenagold.narod.ru/fon/clipart/t/trav/trava76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867" y="4084725"/>
              <a:ext cx="1194359" cy="50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017210" y="2830642"/>
            <a:ext cx="1475934" cy="1852616"/>
            <a:chOff x="4017210" y="2830642"/>
            <a:chExt cx="1475934" cy="1852616"/>
          </a:xfrm>
        </p:grpSpPr>
        <p:pic>
          <p:nvPicPr>
            <p:cNvPr id="126" name="Picture 8" descr="http://rezbapro.ru/rezba_po_derevu/tokarnie_elemn/kolonni/reznaya-kolonna-te-0023-40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210" y="3257581"/>
              <a:ext cx="1362667" cy="1362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severpost.ru/docs/upload/1395235264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55" b="25344"/>
            <a:stretch/>
          </p:blipFill>
          <p:spPr bwMode="auto">
            <a:xfrm>
              <a:off x="4105598" y="2830642"/>
              <a:ext cx="1387546" cy="68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8" descr="http://lenagold.narod.ru/fon/clipart/t/trav/trava76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451" y="4174147"/>
              <a:ext cx="1194359" cy="50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5684930" y="2907018"/>
            <a:ext cx="1362667" cy="1797665"/>
            <a:chOff x="5684930" y="2907018"/>
            <a:chExt cx="1362667" cy="179766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684930" y="2907018"/>
              <a:ext cx="1362667" cy="1785555"/>
              <a:chOff x="5684930" y="2907018"/>
              <a:chExt cx="1362667" cy="1785555"/>
            </a:xfrm>
          </p:grpSpPr>
          <p:pic>
            <p:nvPicPr>
              <p:cNvPr id="127" name="Picture 8" descr="http://rezbapro.ru/rezba_po_derevu/tokarnie_elemn/kolonni/reznaya-kolonna-te-0023-400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4930" y="3329906"/>
                <a:ext cx="1362667" cy="13626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8" name="Picture 10" descr="http://wolcha.ru/uploads/posts/2015-06/1434623214_041869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7557" y="2907018"/>
                <a:ext cx="1115624" cy="70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0" name="Picture 8" descr="http://lenagold.narod.ru/fon/clipart/t/trav/trava76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822" y="4195572"/>
              <a:ext cx="1194359" cy="50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11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24" y="1853154"/>
            <a:ext cx="2646364" cy="10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75" y="2322252"/>
            <a:ext cx="4898199" cy="8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29558"/>
            <a:ext cx="1781938" cy="6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831587"/>
            <a:ext cx="907223" cy="3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98678"/>
            <a:ext cx="957963" cy="1093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6895197" y="2007053"/>
            <a:ext cx="316698" cy="24852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211895" y="1977462"/>
            <a:ext cx="316698" cy="24852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535971" y="1942199"/>
            <a:ext cx="316698" cy="24852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919854" y="1942198"/>
            <a:ext cx="316698" cy="24852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090827" y="2160658"/>
            <a:ext cx="316698" cy="24852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398032" y="2110722"/>
            <a:ext cx="316698" cy="24852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744718" y="2110722"/>
            <a:ext cx="316698" cy="24852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360294" y="2293918"/>
            <a:ext cx="316698" cy="24852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667499" y="2302915"/>
            <a:ext cx="316698" cy="24852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001068" y="2271052"/>
            <a:ext cx="316698" cy="24852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047597" y="2159453"/>
            <a:ext cx="316698" cy="24852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106004" y="2074202"/>
            <a:ext cx="316698" cy="24852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404001" y="2197990"/>
            <a:ext cx="316698" cy="24852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152640" y="2379366"/>
            <a:ext cx="316698" cy="248525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981254" y="2394483"/>
            <a:ext cx="316698" cy="24852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341098" y="2378635"/>
            <a:ext cx="316698" cy="24852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730944" y="2356257"/>
            <a:ext cx="316698" cy="248525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112749" y="2355615"/>
            <a:ext cx="316698" cy="24852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475203" y="2354973"/>
            <a:ext cx="316698" cy="248525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872523" y="2364987"/>
            <a:ext cx="316698" cy="248525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274326" y="2354972"/>
            <a:ext cx="316698" cy="24852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684289" y="2394482"/>
            <a:ext cx="316698" cy="248525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627603" y="2507373"/>
            <a:ext cx="316698" cy="248525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188908" y="2527650"/>
            <a:ext cx="316698" cy="248525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601072" y="2497348"/>
            <a:ext cx="316698" cy="24852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922226" y="2518744"/>
            <a:ext cx="316698" cy="248525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284978" y="2497348"/>
            <a:ext cx="316698" cy="248525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009494" y="2479234"/>
            <a:ext cx="316698" cy="248525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076165" y="2526639"/>
            <a:ext cx="316698" cy="248525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474351" y="2507373"/>
            <a:ext cx="316698" cy="248525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398693" y="2660817"/>
            <a:ext cx="316698" cy="248525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863993" y="2708525"/>
            <a:ext cx="316698" cy="248525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287474" y="2711695"/>
            <a:ext cx="316698" cy="248525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694925" y="2659773"/>
            <a:ext cx="316698" cy="24852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065598" y="2670586"/>
            <a:ext cx="316698" cy="248525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780003" y="2659773"/>
            <a:ext cx="316698" cy="248525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457338" y="2679040"/>
            <a:ext cx="316698" cy="2485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4789667" y="2650901"/>
            <a:ext cx="316698" cy="248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932403" y="2812173"/>
            <a:ext cx="316698" cy="248525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166461" y="2730875"/>
            <a:ext cx="316698" cy="248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15947" y="1752612"/>
            <a:ext cx="316698" cy="248525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838594" y="1756483"/>
            <a:ext cx="316698" cy="24852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172402" y="1787989"/>
            <a:ext cx="316698" cy="24852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33494" y="1899928"/>
            <a:ext cx="316698" cy="24852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677980" y="1899927"/>
            <a:ext cx="316698" cy="24852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990994" y="1907670"/>
            <a:ext cx="316698" cy="248525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133654" y="2546883"/>
            <a:ext cx="316698" cy="24852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323975" y="1907670"/>
            <a:ext cx="316698" cy="24852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1112062" y="2032718"/>
            <a:ext cx="316698" cy="24852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790937" y="2015943"/>
            <a:ext cx="316698" cy="24852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286054" y="2699283"/>
            <a:ext cx="316698" cy="24852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572054" y="1985727"/>
            <a:ext cx="316698" cy="24852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185864" y="1792705"/>
            <a:ext cx="316698" cy="248525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2438454" y="2851683"/>
            <a:ext cx="316698" cy="248525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475203" y="1803037"/>
            <a:ext cx="316698" cy="248525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6"/>
          <a:stretch/>
        </p:blipFill>
        <p:spPr>
          <a:xfrm>
            <a:off x="3391295" y="1821543"/>
            <a:ext cx="316698" cy="2485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373631" y="1821543"/>
            <a:ext cx="3780000" cy="3019801"/>
            <a:chOff x="1573363" y="1715884"/>
            <a:chExt cx="3780000" cy="3019801"/>
          </a:xfrm>
        </p:grpSpPr>
        <p:pic>
          <p:nvPicPr>
            <p:cNvPr id="108" name="Picture 4" descr="http://img10.deviantart.net/2cf6/i/2012/052/d/5/thief_by_beachrain-d47s4s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363" y="1715884"/>
              <a:ext cx="3780000" cy="301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://pngimg.com/upload/potato_PNG708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648" y="2008132"/>
              <a:ext cx="945729" cy="59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46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8.64198E-7 L -1.42951 0.04784 " pathEditMode="relative" rAng="0" ptsTypes="AA">
                                      <p:cBhvr>
                                        <p:cTn id="6" dur="9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76" y="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45" y="616227"/>
            <a:ext cx="5468911" cy="3791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" y="258034"/>
            <a:ext cx="2712468" cy="4548416"/>
          </a:xfrm>
          <a:prstGeom prst="rect">
            <a:avLst/>
          </a:prstGeom>
        </p:spPr>
      </p:pic>
      <p:pic>
        <p:nvPicPr>
          <p:cNvPr id="4098" name="Picture 2" descr="http://dilemmaxdotnet.files.wordpress.com/2012/05/auction-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58034"/>
            <a:ext cx="2680630" cy="43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485370" y="38956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Бенджамин Франклин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706–1790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гг.)</a:t>
            </a:r>
          </a:p>
        </p:txBody>
      </p:sp>
      <p:pic>
        <p:nvPicPr>
          <p:cNvPr id="5122" name="Picture 2" descr="File:Benjamin Franklin, Catalogue of Books.djv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3" y="298174"/>
            <a:ext cx="2417333" cy="3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4006/corteho.0/0_1b08f_3594f99f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jplus.ru/img4/z/i/zidanio/1892-niva-yayt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3000" r="-1000" b="-1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25735" y="233217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Волни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Палмер</a:t>
            </a:r>
            <a:endParaRPr lang="ru-RU" sz="2000" dirty="0" smtClean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799–1864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гг.)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8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7000" r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44053" y="2514761"/>
            <a:ext cx="544573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Реклама – двигатель </a:t>
            </a:r>
            <a:r>
              <a:rPr lang="ru-RU" sz="2400" dirty="0" smtClean="0">
                <a:solidFill>
                  <a:prstClr val="black"/>
                </a:solidFill>
              </a:rPr>
              <a:t>торговли.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53158" y="1337214"/>
            <a:ext cx="4414151" cy="3567640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Л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 err="1" smtClean="0">
                <a:solidFill>
                  <a:prstClr val="black"/>
                </a:solidFill>
              </a:rPr>
              <a:t>Метцель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(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1764–1848 </a:t>
            </a:r>
            <a:r>
              <a:rPr lang="ru-RU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14540" r="8092" b="23690"/>
          <a:stretch/>
        </p:blipFill>
        <p:spPr>
          <a:xfrm>
            <a:off x="757658" y="1157018"/>
            <a:ext cx="2882685" cy="31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4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2" descr="http://sevmama.info/reklama/Mesta/mesto_foru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7" y="881650"/>
            <a:ext cx="2877884" cy="2158413"/>
          </a:xfrm>
          <a:prstGeom prst="rect">
            <a:avLst/>
          </a:prstGeom>
          <a:noFill/>
          <a:effectLst>
            <a:glow rad="165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pus666.narod.ru/clipart/d/deng/deng1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14" y="3165822"/>
            <a:ext cx="2786536" cy="17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37567"/>
            <a:ext cx="8683172" cy="3300160"/>
            <a:chOff x="230414" y="937567"/>
            <a:chExt cx="8683172" cy="330016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901464"/>
              <a:ext cx="8683172" cy="13362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Р</a:t>
              </a:r>
              <a:r>
                <a:rPr lang="ru-RU" sz="2400" dirty="0" smtClean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еклама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любая информация о товаре или услуге, способная повысить их привлекательность для потребителей.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37567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Цели рекламы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27" y="1175656"/>
            <a:ext cx="2206795" cy="174050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114304" y="1494642"/>
            <a:ext cx="4421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Распространение информации </a:t>
            </a:r>
          </a:p>
        </p:txBody>
      </p:sp>
      <p:sp>
        <p:nvSpPr>
          <p:cNvPr id="32" name="Овал 31"/>
          <p:cNvSpPr/>
          <p:nvPr/>
        </p:nvSpPr>
        <p:spPr>
          <a:xfrm>
            <a:off x="3669124" y="1492037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1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4254" y="2112391"/>
            <a:ext cx="3607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Формирование предпочтения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4304" y="2781214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Напоминание 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669124" y="2112391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  <a:latin typeface="Roboto Slab"/>
              </a:rPr>
              <a:t>2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69123" y="2759353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  <a:latin typeface="Roboto Slab"/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46986" y="3726011"/>
            <a:ext cx="7474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Подтолкнуть </a:t>
            </a:r>
            <a:r>
              <a:rPr lang="ru-RU" sz="1800" dirty="0">
                <a:solidFill>
                  <a:prstClr val="black"/>
                </a:solidFill>
              </a:rPr>
              <a:t>потребителя к приобретению конкретного товара или </a:t>
            </a:r>
            <a:r>
              <a:rPr lang="ru-RU" sz="1800" dirty="0" smtClean="0">
                <a:solidFill>
                  <a:prstClr val="black"/>
                </a:solidFill>
              </a:rPr>
              <a:t>услуги </a:t>
            </a:r>
            <a:r>
              <a:rPr lang="ru-RU" sz="1800" dirty="0">
                <a:solidFill>
                  <a:prstClr val="black"/>
                </a:solidFill>
              </a:rPr>
              <a:t>из множества </a:t>
            </a:r>
            <a:r>
              <a:rPr lang="ru-RU" sz="1800" dirty="0" smtClean="0">
                <a:solidFill>
                  <a:prstClr val="black"/>
                </a:solidFill>
              </a:rPr>
              <a:t>подобных, </a:t>
            </a:r>
            <a:r>
              <a:rPr lang="ru-RU" sz="1800" dirty="0">
                <a:solidFill>
                  <a:prstClr val="black"/>
                </a:solidFill>
              </a:rPr>
              <a:t>которые присутствуют на рынке.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0795" y="3278610"/>
            <a:ext cx="1934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</a:rPr>
              <a:t>Главная </a:t>
            </a:r>
            <a:r>
              <a:rPr lang="ru-RU" sz="1800" b="1" dirty="0" smtClean="0">
                <a:solidFill>
                  <a:prstClr val="black"/>
                </a:solidFill>
              </a:rPr>
              <a:t>цель: </a:t>
            </a:r>
            <a:endParaRPr lang="ru-RU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2" grpId="0"/>
      <p:bldP spid="3" grpId="0"/>
      <p:bldP spid="37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4" descr="http://img1.liveinternet.ru/images/attach/c/6/90/938/90938841_0_575ee_3f88cdec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61" y="727682"/>
            <a:ext cx="3228079" cy="2860078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lumMod val="65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57206" y="3735440"/>
            <a:ext cx="62295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500 000 000 000 </a:t>
            </a:r>
            <a:r>
              <a:rPr lang="en-US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$</a:t>
            </a:r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1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icfun.ru/wp-content/uploads/7fcOfaMI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49" y="2706485"/>
            <a:ext cx="4464050" cy="243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65"/>
            <a:ext cx="4679949" cy="2766531"/>
          </a:xfrm>
          <a:prstGeom prst="rect">
            <a:avLst/>
          </a:prstGeom>
        </p:spPr>
      </p:pic>
      <p:pic>
        <p:nvPicPr>
          <p:cNvPr id="2056" name="Picture 8" descr="http://www.buro247.ru/images/tanechka/1077621_10151466883096571_156623152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49" y="-152400"/>
            <a:ext cx="4464052" cy="28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denam.ru/upload/medialibrary/6e5/6e590683e6d3d17329590861340dc3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6267"/>
            <a:ext cx="4679951" cy="243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851150" y="656238"/>
            <a:ext cx="3657600" cy="3972232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08816" y="2144281"/>
            <a:ext cx="3742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РЕКЛАМА ДОЛЖНА ПРИВЛЕКАТЬ ВНИМАНИЕ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katyaburg.ru/sites/default/files/pricolnaya_reclama_foto_08_glavn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0" y="0"/>
            <a:ext cx="4568830" cy="51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9" y="2726266"/>
            <a:ext cx="4606433" cy="24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4612783" cy="27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851150" y="656238"/>
            <a:ext cx="3657600" cy="3972232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0769" y="2138386"/>
            <a:ext cx="3498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РЕКЛАМА ДОЛЖНА ВЫЗЫВАТЬ ПОЛОЖИТЕЛЬНЫЕ ЭМОЦИИ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pp.vk.me/c543101/v543101265/7d3a/sA053KZkJM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54" y="-40345"/>
            <a:ext cx="5476946" cy="26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eniseymed.ru/images/elatom/f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39"/>
            <a:ext cx="3723288" cy="26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thomas-muenz.ru/img/blog/action/124/banner.jpg?r=20151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932"/>
            <a:ext cx="9144000" cy="323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851150" y="656238"/>
            <a:ext cx="3657600" cy="3972232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0769" y="2070652"/>
            <a:ext cx="3498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РЕКЛАМА ДОЛЖНА ОБЛАДАТЬ СИЛОЙ ВОЗДЕЙСТВИЯ НА ПОТРЕБИТЕЛЯ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static.seopult.ru/uploads/subscribe/res125/au01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7" y="-1"/>
            <a:ext cx="4697327" cy="29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reklamantor.ru/i_prj/nb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" y="2743201"/>
            <a:ext cx="4751347" cy="260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grashin.ru/wp-content/uploads/2015/03/billboard-4-300x1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-1"/>
            <a:ext cx="446405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orpheusmusic.ru/123/buttons/banner_3kh61_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48" y="2924655"/>
            <a:ext cx="4464051" cy="22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851150" y="656238"/>
            <a:ext cx="3657600" cy="3972232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0769" y="2070652"/>
            <a:ext cx="34983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РЕКЛАМА ДОЛЖНА БЫТЬ ИНФОРМАТИВНА</a:t>
            </a:r>
            <a:endParaRPr lang="ru-RU" sz="2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8194" name="Picture 2" descr="http://static.dnaindia.com/sites/default/files/2015/08/11/364239-nest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84" y="303955"/>
            <a:ext cx="4481233" cy="44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42" name="Picture 2" descr="http://img.freeflagicons.com/thumb/square_flag_pin/switzerland/switzerland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41" y="968145"/>
            <a:ext cx="1432278" cy="10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003568" y="2117035"/>
            <a:ext cx="1740390" cy="1669442"/>
            <a:chOff x="0" y="3040063"/>
            <a:chExt cx="1899353" cy="1899353"/>
          </a:xfrm>
        </p:grpSpPr>
        <p:pic>
          <p:nvPicPr>
            <p:cNvPr id="33" name="Picture 2" descr="http://www.paintin.by/wp-content/uploads/2015/08/dostavka_iz_kitaya_optom.pn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0063"/>
              <a:ext cx="1899353" cy="189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static.dnaindia.com/sites/default/files/2015/08/11/364239-nestl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304" y="3390283"/>
              <a:ext cx="382324" cy="380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static.dnaindia.com/sites/default/files/2015/08/11/364239-nest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304" y="3930900"/>
              <a:ext cx="382324" cy="380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://static.dnaindia.com/sites/default/files/2015/08/11/364239-nest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17" y="3287739"/>
              <a:ext cx="382324" cy="380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static.dnaindia.com/sites/default/files/2015/08/11/364239-nest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28" y="3916210"/>
              <a:ext cx="382324" cy="380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76" y="43017"/>
            <a:ext cx="6566038" cy="525283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60" y="851878"/>
            <a:ext cx="1981477" cy="4096322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400" y="878653"/>
            <a:ext cx="1981477" cy="4096322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1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ceskatelevize.cz/specialy/ceskysen/foto/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4" y="2682905"/>
            <a:ext cx="4621696" cy="24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1266" name="Picture 2" descr="http://www.eastsilver.net/admin/user_img/lucina_movie/prev/301_4701648884a6efd355a4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2304" cy="26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liknutím na obrázek zavřete ok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2905"/>
            <a:ext cx="4522304" cy="24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liknutím na obrázek zavřete ok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4" y="-1"/>
            <a:ext cx="4621696" cy="26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Kliknutím na obrázek zavřete ok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4" y="2682905"/>
            <a:ext cx="4621696" cy="24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2292" name="Picture 4" descr="Kliknutím na obrázek zavřete ok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495"/>
            <a:ext cx="4522304" cy="25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Kliknutím na obrázek zavřete ok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2304" cy="26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liknutím na obrázek zavřete ok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4" y="-20410"/>
            <a:ext cx="4621696" cy="27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Kliknutím na obrázek zavřete ok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087"/>
            <a:ext cx="4343400" cy="27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liknutím na obrázek zavřete ok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28" y="2355574"/>
            <a:ext cx="4815371" cy="27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3314" name="Picture 2" descr="Kliknutím na obrázek zavřete ok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43400" cy="27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eastsilver.net/admin/user_img/lucina_movie/prev/301_11312231764a6efd1935d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41" y="-497078"/>
            <a:ext cx="4823958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4338" name="Picture 2" descr="http://www.taskovskifilms.com/wp-content/gallery/czech-dream/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8" y="2669384"/>
            <a:ext cx="4762500" cy="24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upload.wikimedia.org/wikipedia/commons/thumb/7/79/%C4%8Cesk%C3%BD_sen_davy.jpg/440px-%C4%8Cesk%C3%BD_sen_dav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9384"/>
            <a:ext cx="4404860" cy="24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photos1.blogger.com/blogger/7662/2381/1600/czech-dre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9" y="0"/>
            <a:ext cx="4739142" cy="26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eastsilver.net/admin/user_img/lucina_movie/prev/301_3997139094a6efd1d7af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990"/>
            <a:ext cx="4404857" cy="28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реклама?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48548" y="2474267"/>
            <a:ext cx="826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Реклама </a:t>
            </a:r>
            <a:r>
              <a:rPr lang="ru-RU" sz="2000" dirty="0">
                <a:solidFill>
                  <a:prstClr val="black"/>
                </a:solidFill>
              </a:rPr>
              <a:t>– это любая информация о товаре или услуге, способная повысить их привлекательность для потребителей.</a:t>
            </a:r>
          </a:p>
        </p:txBody>
      </p:sp>
    </p:spTree>
    <p:extLst>
      <p:ext uri="{BB962C8B-B14F-4D97-AF65-F5344CB8AC3E}">
        <p14:creationId xmlns:p14="http://schemas.microsoft.com/office/powerpoint/2010/main" val="22792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301030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Цели рекламы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99" y="1175656"/>
            <a:ext cx="2206795" cy="174050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367876" y="1494642"/>
            <a:ext cx="4421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Распространение информации </a:t>
            </a:r>
          </a:p>
        </p:txBody>
      </p:sp>
      <p:sp>
        <p:nvSpPr>
          <p:cNvPr id="32" name="Овал 31"/>
          <p:cNvSpPr/>
          <p:nvPr/>
        </p:nvSpPr>
        <p:spPr>
          <a:xfrm>
            <a:off x="3922696" y="1492037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1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37826" y="2112391"/>
            <a:ext cx="3607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Формирование предпочтения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67876" y="2781214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Напоминание 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922696" y="2112391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  <a:latin typeface="Roboto Slab"/>
              </a:rPr>
              <a:t>2</a:t>
            </a:r>
          </a:p>
        </p:txBody>
      </p:sp>
      <p:sp>
        <p:nvSpPr>
          <p:cNvPr id="40" name="Овал 39"/>
          <p:cNvSpPr/>
          <p:nvPr/>
        </p:nvSpPr>
        <p:spPr>
          <a:xfrm>
            <a:off x="3922695" y="2759353"/>
            <a:ext cx="388029" cy="371937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  <a:latin typeface="Roboto Slab"/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2462" y="3726011"/>
            <a:ext cx="7474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Подтолкнуть </a:t>
            </a:r>
            <a:r>
              <a:rPr lang="ru-RU" sz="1800" dirty="0">
                <a:solidFill>
                  <a:prstClr val="black"/>
                </a:solidFill>
              </a:rPr>
              <a:t>потребителя к </a:t>
            </a:r>
            <a:r>
              <a:rPr lang="ru-RU" sz="1800" dirty="0" smtClean="0">
                <a:solidFill>
                  <a:prstClr val="black"/>
                </a:solidFill>
              </a:rPr>
              <a:t>приобретению конкретного </a:t>
            </a:r>
            <a:r>
              <a:rPr lang="ru-RU" sz="1800" dirty="0">
                <a:solidFill>
                  <a:prstClr val="black"/>
                </a:solidFill>
              </a:rPr>
              <a:t>товара или </a:t>
            </a:r>
            <a:r>
              <a:rPr lang="ru-RU" sz="1800" dirty="0" smtClean="0">
                <a:solidFill>
                  <a:prstClr val="black"/>
                </a:solidFill>
              </a:rPr>
              <a:t>услуги </a:t>
            </a:r>
            <a:r>
              <a:rPr lang="ru-RU" sz="1800" dirty="0">
                <a:solidFill>
                  <a:prstClr val="black"/>
                </a:solidFill>
              </a:rPr>
              <a:t>из множества </a:t>
            </a:r>
            <a:r>
              <a:rPr lang="ru-RU" sz="1800" dirty="0" smtClean="0">
                <a:solidFill>
                  <a:prstClr val="black"/>
                </a:solidFill>
              </a:rPr>
              <a:t>подобных, </a:t>
            </a:r>
            <a:r>
              <a:rPr lang="ru-RU" sz="1800" dirty="0">
                <a:solidFill>
                  <a:prstClr val="black"/>
                </a:solidFill>
              </a:rPr>
              <a:t>которые присутствуют на рынке.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6271" y="3278610"/>
            <a:ext cx="1934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</a:rPr>
              <a:t>Главная </a:t>
            </a:r>
            <a:r>
              <a:rPr lang="ru-RU" sz="1800" b="1" dirty="0" smtClean="0">
                <a:solidFill>
                  <a:prstClr val="black"/>
                </a:solidFill>
              </a:rPr>
              <a:t>цель: 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2" grpId="0"/>
      <p:bldP spid="3" grpId="0"/>
      <p:bldP spid="37" grpId="0" animBg="1"/>
      <p:bldP spid="40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267</Words>
  <Application>Microsoft Office PowerPoint</Application>
  <PresentationFormat>Экран (16:9)</PresentationFormat>
  <Paragraphs>80</Paragraphs>
  <Slides>59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0" baseType="lpstr">
      <vt:lpstr>Arabic Typesetting</vt:lpstr>
      <vt:lpstr>Times New Roman</vt:lpstr>
      <vt:lpstr>Open Sans</vt:lpstr>
      <vt:lpstr>Calibri</vt:lpstr>
      <vt:lpstr>Roboto Slab</vt:lpstr>
      <vt:lpstr>CyrillicGoth</vt:lpstr>
      <vt:lpstr>DS Arabic</vt:lpstr>
      <vt:lpstr>Arial</vt:lpstr>
      <vt:lpstr>DS BroadBrush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2016-03-04T06:22:38Z</dcterms:modified>
</cp:coreProperties>
</file>