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Open Sans" panose="020B0606030504020204" pitchFamily="34" charset="0"/>
      <p:regular r:id="rId61"/>
      <p:bold r:id="rId62"/>
      <p:italic r:id="rId63"/>
    </p:embeddedFont>
    <p:embeddedFont>
      <p:font typeface="Adobe Naskh Medium" panose="01010101010101010101" pitchFamily="50" charset="-78"/>
      <p:regular r:id="rId64"/>
    </p:embeddedFont>
    <p:embeddedFont>
      <p:font typeface="CyrillicGoth" pitchFamily="2" charset="0"/>
      <p:regular r:id="rId65"/>
    </p:embeddedFont>
    <p:embeddedFont>
      <p:font typeface="Roboto Slab" pitchFamily="2" charset="0"/>
      <p:regular r:id="rId66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2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2958" userDrawn="1">
          <p15:clr>
            <a:srgbClr val="A4A3A4"/>
          </p15:clr>
        </p15:guide>
        <p15:guide id="4" pos="5488" userDrawn="1">
          <p15:clr>
            <a:srgbClr val="A4A3A4"/>
          </p15:clr>
        </p15:guide>
        <p15:guide id="5" pos="3016" userDrawn="1">
          <p15:clr>
            <a:srgbClr val="A4A3A4"/>
          </p15:clr>
        </p15:guide>
        <p15:guide id="6" pos="2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A389"/>
    <a:srgbClr val="3A8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473" autoAdjust="0"/>
    <p:restoredTop sz="94706" autoAdjust="0"/>
  </p:normalViewPr>
  <p:slideViewPr>
    <p:cSldViewPr snapToGrid="0">
      <p:cViewPr varScale="1">
        <p:scale>
          <a:sx n="117" d="100"/>
          <a:sy n="117" d="100"/>
        </p:scale>
        <p:origin x="840" y="96"/>
      </p:cViewPr>
      <p:guideLst>
        <p:guide orient="horz" pos="282"/>
        <p:guide pos="272"/>
        <p:guide orient="horz" pos="2958"/>
        <p:guide pos="5488"/>
        <p:guide pos="3016"/>
        <p:guide pos="2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364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7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4DF0F-9E49-42F7-BACA-058FE8C82293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886DA-ACEA-49C3-A4A8-1E2D9E38F8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716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011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968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39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168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80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39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859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006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869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92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26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78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7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01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2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04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04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1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05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68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3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94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09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6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4.jp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gif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3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36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3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43.png"/><Relationship Id="rId10" Type="http://schemas.openxmlformats.org/officeDocument/2006/relationships/image" Target="../media/image74.png"/><Relationship Id="rId4" Type="http://schemas.openxmlformats.org/officeDocument/2006/relationships/image" Target="../media/image36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13" Type="http://schemas.openxmlformats.org/officeDocument/2006/relationships/image" Target="../media/image90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12" Type="http://schemas.openxmlformats.org/officeDocument/2006/relationships/image" Target="../media/image89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3.pn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82.png"/><Relationship Id="rId9" Type="http://schemas.openxmlformats.org/officeDocument/2006/relationships/image" Target="../media/image86.gif"/><Relationship Id="rId1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0.png"/><Relationship Id="rId3" Type="http://schemas.openxmlformats.org/officeDocument/2006/relationships/image" Target="../media/image93.jpg"/><Relationship Id="rId7" Type="http://schemas.openxmlformats.org/officeDocument/2006/relationships/image" Target="../media/image95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85.gif"/><Relationship Id="rId5" Type="http://schemas.openxmlformats.org/officeDocument/2006/relationships/image" Target="../media/image3.png"/><Relationship Id="rId10" Type="http://schemas.openxmlformats.org/officeDocument/2006/relationships/image" Target="../media/image98.png"/><Relationship Id="rId4" Type="http://schemas.openxmlformats.org/officeDocument/2006/relationships/image" Target="../media/image43.png"/><Relationship Id="rId9" Type="http://schemas.openxmlformats.org/officeDocument/2006/relationships/image" Target="../media/image97.png"/><Relationship Id="rId1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g"/><Relationship Id="rId5" Type="http://schemas.openxmlformats.org/officeDocument/2006/relationships/image" Target="../media/image3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5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3.pn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3.png"/><Relationship Id="rId9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image" Target="../media/image3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17" Type="http://schemas.openxmlformats.org/officeDocument/2006/relationships/image" Target="../media/image132.gif"/><Relationship Id="rId2" Type="http://schemas.openxmlformats.org/officeDocument/2006/relationships/image" Target="../media/image118.jpg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5" Type="http://schemas.openxmlformats.org/officeDocument/2006/relationships/image" Target="../media/image13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Relationship Id="rId14" Type="http://schemas.openxmlformats.org/officeDocument/2006/relationships/image" Target="../media/image12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3" Type="http://schemas.openxmlformats.org/officeDocument/2006/relationships/image" Target="../media/image134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41.gif"/><Relationship Id="rId5" Type="http://schemas.openxmlformats.org/officeDocument/2006/relationships/image" Target="../media/image3.png"/><Relationship Id="rId10" Type="http://schemas.openxmlformats.org/officeDocument/2006/relationships/image" Target="../media/image140.png"/><Relationship Id="rId4" Type="http://schemas.openxmlformats.org/officeDocument/2006/relationships/image" Target="../media/image135.png"/><Relationship Id="rId9" Type="http://schemas.openxmlformats.org/officeDocument/2006/relationships/image" Target="../media/image1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17" Type="http://schemas.openxmlformats.org/officeDocument/2006/relationships/image" Target="../media/image3.png"/><Relationship Id="rId2" Type="http://schemas.openxmlformats.org/officeDocument/2006/relationships/image" Target="../media/image118.jpg"/><Relationship Id="rId16" Type="http://schemas.openxmlformats.org/officeDocument/2006/relationships/image" Target="../media/image13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gif"/><Relationship Id="rId3" Type="http://schemas.openxmlformats.org/officeDocument/2006/relationships/image" Target="../media/image5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52.png"/><Relationship Id="rId18" Type="http://schemas.openxmlformats.org/officeDocument/2006/relationships/image" Target="../media/image157.png"/><Relationship Id="rId3" Type="http://schemas.openxmlformats.org/officeDocument/2006/relationships/image" Target="../media/image146.png"/><Relationship Id="rId21" Type="http://schemas.openxmlformats.org/officeDocument/2006/relationships/image" Target="../media/image109.png"/><Relationship Id="rId7" Type="http://schemas.openxmlformats.org/officeDocument/2006/relationships/image" Target="../media/image150.png"/><Relationship Id="rId12" Type="http://schemas.openxmlformats.org/officeDocument/2006/relationships/image" Target="../media/image151.png"/><Relationship Id="rId17" Type="http://schemas.openxmlformats.org/officeDocument/2006/relationships/image" Target="../media/image156.png"/><Relationship Id="rId2" Type="http://schemas.openxmlformats.org/officeDocument/2006/relationships/image" Target="../media/image145.gif"/><Relationship Id="rId16" Type="http://schemas.openxmlformats.org/officeDocument/2006/relationships/image" Target="../media/image155.png"/><Relationship Id="rId20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71.png"/><Relationship Id="rId5" Type="http://schemas.openxmlformats.org/officeDocument/2006/relationships/image" Target="../media/image148.png"/><Relationship Id="rId15" Type="http://schemas.openxmlformats.org/officeDocument/2006/relationships/image" Target="../media/image154.png"/><Relationship Id="rId23" Type="http://schemas.openxmlformats.org/officeDocument/2006/relationships/image" Target="../media/image161.png"/><Relationship Id="rId10" Type="http://schemas.openxmlformats.org/officeDocument/2006/relationships/image" Target="../media/image108.png"/><Relationship Id="rId19" Type="http://schemas.openxmlformats.org/officeDocument/2006/relationships/image" Target="../media/image158.png"/><Relationship Id="rId4" Type="http://schemas.openxmlformats.org/officeDocument/2006/relationships/image" Target="../media/image147.png"/><Relationship Id="rId9" Type="http://schemas.openxmlformats.org/officeDocument/2006/relationships/image" Target="../media/image107.png"/><Relationship Id="rId14" Type="http://schemas.openxmlformats.org/officeDocument/2006/relationships/image" Target="../media/image153.png"/><Relationship Id="rId22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gif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5.pn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12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9.png"/><Relationship Id="rId5" Type="http://schemas.openxmlformats.org/officeDocument/2006/relationships/image" Target="../media/image10.png"/><Relationship Id="rId10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12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5" Type="http://schemas.openxmlformats.org/officeDocument/2006/relationships/image" Target="../media/image27.png"/><Relationship Id="rId10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12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9.png"/><Relationship Id="rId5" Type="http://schemas.openxmlformats.org/officeDocument/2006/relationships/image" Target="../media/image22.png"/><Relationship Id="rId10" Type="http://schemas.openxmlformats.org/officeDocument/2006/relationships/image" Target="../media/image29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216396" y="940941"/>
            <a:ext cx="6711208" cy="3409950"/>
            <a:chOff x="818001" y="940941"/>
            <a:chExt cx="6711208" cy="3409950"/>
          </a:xfrm>
        </p:grpSpPr>
        <p:sp>
          <p:nvSpPr>
            <p:cNvPr id="4" name="TextBox 3"/>
            <p:cNvSpPr txBox="1"/>
            <p:nvPr/>
          </p:nvSpPr>
          <p:spPr>
            <a:xfrm>
              <a:off x="4971082" y="2107307"/>
              <a:ext cx="2558127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3200" dirty="0">
                  <a:solidFill>
                    <a:prstClr val="white"/>
                  </a:solidFill>
                  <a:latin typeface="Roboto Slab"/>
                  <a:cs typeface="Times New Roman" panose="02020603050405020304" pitchFamily="18" charset="0"/>
                </a:rPr>
                <a:t>Торговля и её </a:t>
              </a:r>
              <a:r>
                <a:rPr lang="ru-RU" sz="3200" dirty="0" smtClean="0">
                  <a:solidFill>
                    <a:prstClr val="white"/>
                  </a:solidFill>
                  <a:latin typeface="Roboto Slab"/>
                  <a:cs typeface="Times New Roman" panose="02020603050405020304" pitchFamily="18" charset="0"/>
                </a:rPr>
                <a:t>формы</a:t>
              </a:r>
              <a:endParaRPr lang="ru-RU" sz="3200" dirty="0">
                <a:solidFill>
                  <a:prstClr val="white"/>
                </a:solidFill>
                <a:latin typeface="Roboto Slab"/>
                <a:cs typeface="Times New Roman" panose="02020603050405020304" pitchFamily="18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01" y="940941"/>
              <a:ext cx="3514725" cy="340995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7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34717" y="2904657"/>
            <a:ext cx="7274567" cy="9417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Бартер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это натуральный обмен одной вещи на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другую. </a:t>
            </a:r>
            <a:endParaRPr lang="ru-RU" sz="2400" dirty="0">
              <a:solidFill>
                <a:prstClr val="black"/>
              </a:solidFill>
              <a:latin typeface="Roboto Slab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935364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8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8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3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721628" y="2170394"/>
            <a:ext cx="544573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prstClr val="black"/>
                </a:solidFill>
                <a:latin typeface="Roboto Slab"/>
              </a:rPr>
              <a:t>Получить товар гораздо легче, чем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деньги.</a:t>
            </a:r>
            <a:endParaRPr lang="en-US" sz="2000" dirty="0" smtClean="0">
              <a:solidFill>
                <a:prstClr val="black"/>
              </a:solidFill>
              <a:latin typeface="Roboto Slab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6146" name="Picture 2" descr="Jeremy Bentham by Henry William Pickersgill deta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59" y="1374443"/>
            <a:ext cx="2232884" cy="2628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16200000">
            <a:off x="-8074" y="1562286"/>
            <a:ext cx="4414151" cy="3690105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1107384"/>
              </a:avLst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ru-RU" sz="2400" dirty="0">
                <a:solidFill>
                  <a:prstClr val="black"/>
                </a:solidFill>
              </a:rPr>
              <a:t>И</a:t>
            </a:r>
            <a:r>
              <a:rPr lang="ru-RU" sz="2400" dirty="0" smtClean="0">
                <a:solidFill>
                  <a:prstClr val="black"/>
                </a:solidFill>
              </a:rPr>
              <a:t>. Бентам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(1748–1832 гг.)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47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04" y="3136650"/>
            <a:ext cx="787854" cy="1838325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2332729" y="709365"/>
            <a:ext cx="3249841" cy="2005013"/>
            <a:chOff x="2176603" y="1229879"/>
            <a:chExt cx="3249841" cy="2005013"/>
          </a:xfrm>
        </p:grpSpPr>
        <p:pic>
          <p:nvPicPr>
            <p:cNvPr id="26" name="Picture 2" descr="http://www.bagb.by/netcat_files/1016_6917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6603" y="1229879"/>
              <a:ext cx="2605524" cy="2005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8" descr="http://lenagold.narod.ru/fon/clipart/d/dosk/dosk115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7294" y="1911927"/>
              <a:ext cx="1039150" cy="1322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http://electroniks.msk.ru/wp-content/uploads/2015/02/banner_arenda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44972">
              <a:off x="4568807" y="2042516"/>
              <a:ext cx="811791" cy="407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8748713" y="1585776"/>
            <a:ext cx="4976510" cy="2551112"/>
            <a:chOff x="8506572" y="608676"/>
            <a:chExt cx="4999119" cy="2551112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6572" y="608676"/>
              <a:ext cx="4999119" cy="255111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006131" y="1567780"/>
              <a:ext cx="1745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prstClr val="black"/>
                  </a:solidFill>
                </a:rPr>
                <a:t>ПРОДУКТЫ</a:t>
              </a:r>
              <a:endParaRPr lang="ru-RU" sz="2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404661" y="2341963"/>
            <a:ext cx="1693856" cy="1950299"/>
            <a:chOff x="1990718" y="2856151"/>
            <a:chExt cx="1693856" cy="1950299"/>
          </a:xfrm>
        </p:grpSpPr>
        <p:pic>
          <p:nvPicPr>
            <p:cNvPr id="3076" name="Picture 4" descr="http://fc02.deviantart.net/fs71/i/2011/346/f/1/vector___table_by_misteraibo-d4iw00f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0718" y="3778855"/>
              <a:ext cx="1024459" cy="1027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1907" y="2856151"/>
              <a:ext cx="1182667" cy="18454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015" y="3637082"/>
              <a:ext cx="623781" cy="572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430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09877E-6 L -0.48889 0.0163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44" y="-3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31800" y="138859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Торговля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16555" y="682187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1332187" y="4579001"/>
            <a:ext cx="29184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Оптовая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801266" y="4579001"/>
            <a:ext cx="12731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Розничная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103546" y="2515743"/>
            <a:ext cx="13756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Внутренняя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885424" y="2515743"/>
            <a:ext cx="11047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Внешняя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7170" name="Picture 2" descr="http://www.paintin.by/wp-content/uploads/2015/08/dostavka_iz_kitaya_optom.p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718" y="2863632"/>
            <a:ext cx="1899353" cy="189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813" y="2949140"/>
            <a:ext cx="2126425" cy="1728336"/>
          </a:xfrm>
          <a:prstGeom prst="rect">
            <a:avLst/>
          </a:prstGeom>
        </p:spPr>
      </p:pic>
      <p:pic>
        <p:nvPicPr>
          <p:cNvPr id="23" name="Picture 2" descr="http://www.bagb.by/netcat_files/1016_691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991" y="908255"/>
            <a:ext cx="2076808" cy="159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499" y="908255"/>
            <a:ext cx="2619054" cy="167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7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7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0414" y="2887405"/>
            <a:ext cx="8683172" cy="9417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Розничная торговля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это продажа единичных или мелких партий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товаров для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личного потребления.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918112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8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0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0" y="-395357"/>
            <a:ext cx="9391014" cy="6094328"/>
            <a:chOff x="-89432" y="-583364"/>
            <a:chExt cx="9391014" cy="609432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9432" y="-583364"/>
              <a:ext cx="9391014" cy="60943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4" descr="http://bezfona.ru/_im/66_original_1399522042_bezfona.ru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8263" y="388238"/>
              <a:ext cx="2328695" cy="23286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62" y="102584"/>
            <a:ext cx="2642586" cy="214786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19007" y="2748390"/>
            <a:ext cx="662553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26 400 000 000 000 </a:t>
            </a:r>
          </a:p>
          <a:p>
            <a:pPr algn="ctr"/>
            <a:r>
              <a:rPr lang="ru-RU" sz="5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рублей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91346" y="1244695"/>
            <a:ext cx="14734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2014</a:t>
            </a:r>
            <a:endParaRPr lang="ru-RU" sz="4000" b="1" dirty="0">
              <a:solidFill>
                <a:prstClr val="black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156" y="94231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1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2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8196" name="Picture 4" descr="http://s019.radikal.ru/i635/1205/74/7d6f8b50a09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521" y="1545211"/>
            <a:ext cx="1054630" cy="191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img-fotki.yandex.ru/get/6701/981986.3f/0_86b52_83c2f881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31993" y="2501308"/>
            <a:ext cx="2488687" cy="130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vse35.ru/upload/iblock/37e/mfnub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492" y="3398710"/>
            <a:ext cx="819160" cy="81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377" y="4974975"/>
            <a:ext cx="6673247" cy="526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6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02622 -0.9904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-4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7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0242" name="Picture 2" descr="http://toplogos.ru/images/logo-magni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714" y="231808"/>
            <a:ext cx="3553641" cy="88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ath.ru/upload/iblock/4e1/4e15c7bc8e71942b0ab02a08e26c308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714" y="1400409"/>
            <a:ext cx="3723539" cy="93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1225968" y="2483508"/>
            <a:ext cx="3561932" cy="1330859"/>
            <a:chOff x="301866" y="2516864"/>
            <a:chExt cx="3561932" cy="1330859"/>
          </a:xfrm>
        </p:grpSpPr>
        <p:pic>
          <p:nvPicPr>
            <p:cNvPr id="10248" name="Picture 8" descr="http://dixy.ru/sites/all/themes/dinidi/i/logo.png?t=144771856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321"/>
            <a:stretch/>
          </p:blipFill>
          <p:spPr bwMode="auto">
            <a:xfrm>
              <a:off x="301866" y="2516864"/>
              <a:ext cx="1909977" cy="1330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0" name="Picture 10" descr="http://dixy.ru/sites/all/themes/dinidi/i/logo.png?t=144771856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387"/>
            <a:stretch/>
          </p:blipFill>
          <p:spPr bwMode="auto">
            <a:xfrm>
              <a:off x="1953822" y="2834509"/>
              <a:ext cx="1909976" cy="565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" name="Прямая соединительная линия 9"/>
          <p:cNvCxnSpPr/>
          <p:nvPr/>
        </p:nvCxnSpPr>
        <p:spPr>
          <a:xfrm flipV="1">
            <a:off x="3135945" y="3983525"/>
            <a:ext cx="5612768" cy="1810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/>
          <p:cNvGrpSpPr/>
          <p:nvPr/>
        </p:nvGrpSpPr>
        <p:grpSpPr>
          <a:xfrm>
            <a:off x="3418463" y="679299"/>
            <a:ext cx="4591101" cy="707886"/>
            <a:chOff x="3418463" y="679299"/>
            <a:chExt cx="4591101" cy="70788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418463" y="679299"/>
              <a:ext cx="43503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700 000 000 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146957" y="945914"/>
              <a:ext cx="86260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рублей</a:t>
              </a:r>
              <a:endParaRPr lang="ru-RU" sz="8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079112" y="1851355"/>
            <a:ext cx="3930453" cy="707886"/>
            <a:chOff x="4079112" y="1851355"/>
            <a:chExt cx="3930453" cy="70788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4079112" y="1851355"/>
              <a:ext cx="322395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40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9</a:t>
              </a:r>
              <a:r>
                <a:rPr lang="ru-RU" sz="4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00 000 000 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7146958" y="2097920"/>
              <a:ext cx="86260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рублей</a:t>
              </a:r>
              <a:endParaRPr lang="ru-RU" sz="8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079110" y="3028054"/>
            <a:ext cx="3930455" cy="707886"/>
            <a:chOff x="4079110" y="3028054"/>
            <a:chExt cx="3930455" cy="707886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4079110" y="3028054"/>
              <a:ext cx="322396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4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270 000 000 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7146958" y="3314446"/>
              <a:ext cx="86260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рублей</a:t>
              </a:r>
              <a:endParaRPr lang="ru-RU" sz="8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3204175" y="4137069"/>
            <a:ext cx="4262650" cy="707886"/>
            <a:chOff x="3204175" y="4137069"/>
            <a:chExt cx="4262650" cy="707886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3204175" y="4137069"/>
              <a:ext cx="365035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40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1 870 000 000 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6604218" y="4441276"/>
              <a:ext cx="86260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рублей</a:t>
              </a:r>
              <a:endParaRPr lang="ru-RU" sz="8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802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2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8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0" y="-395357"/>
            <a:ext cx="9391014" cy="6094328"/>
            <a:chOff x="-89432" y="-583364"/>
            <a:chExt cx="9391014" cy="609432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9432" y="-583364"/>
              <a:ext cx="9391014" cy="60943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4" descr="http://bezfona.ru/_im/66_original_1399522042_bezfona.ru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8263" y="388238"/>
              <a:ext cx="2328695" cy="23286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942" y="921007"/>
            <a:ext cx="2009006" cy="32628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964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35"/>
            <a:ext cx="9144000" cy="4702629"/>
          </a:xfrm>
          <a:prstGeom prst="rect">
            <a:avLst/>
          </a:prstGeom>
        </p:spPr>
      </p:pic>
      <p:pic>
        <p:nvPicPr>
          <p:cNvPr id="11268" name="Picture 4" descr="http://img1.liveinternet.ru/images/attach/c/6/90/938/90938841_0_575ee_3f88cdec_X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961" y="673147"/>
            <a:ext cx="3228079" cy="286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971495" y="3519130"/>
            <a:ext cx="72010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DA389"/>
                </a:solidFill>
                <a:effectLst>
                  <a:glow rad="127000">
                    <a:prstClr val="white"/>
                  </a:glow>
                </a:effectLst>
              </a:rPr>
              <a:t>10 </a:t>
            </a:r>
            <a:r>
              <a:rPr lang="ru-RU" sz="5400" b="1" dirty="0">
                <a:solidFill>
                  <a:srgbClr val="0DA389"/>
                </a:solidFill>
                <a:effectLst>
                  <a:glow rad="127000">
                    <a:prstClr val="white"/>
                  </a:glow>
                </a:effectLst>
              </a:rPr>
              <a:t>0</a:t>
            </a:r>
            <a:r>
              <a:rPr lang="ru-RU" sz="5400" b="1" dirty="0" smtClean="0">
                <a:solidFill>
                  <a:srgbClr val="0DA389"/>
                </a:solidFill>
                <a:effectLst>
                  <a:glow rad="127000">
                    <a:prstClr val="white"/>
                  </a:glow>
                </a:effectLst>
              </a:rPr>
              <a:t>00 000 000 000 </a:t>
            </a:r>
            <a:r>
              <a:rPr lang="en-US" sz="5400" b="1" dirty="0" smtClean="0">
                <a:solidFill>
                  <a:srgbClr val="0DA389"/>
                </a:solidFill>
                <a:effectLst>
                  <a:glow rad="127000">
                    <a:prstClr val="white"/>
                  </a:glow>
                </a:effectLst>
              </a:rPr>
              <a:t>$</a:t>
            </a:r>
            <a:r>
              <a:rPr lang="ru-RU" sz="5400" b="1" dirty="0" smtClean="0">
                <a:solidFill>
                  <a:srgbClr val="0DA389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217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35"/>
            <a:ext cx="9144000" cy="4702629"/>
          </a:xfrm>
          <a:prstGeom prst="rect">
            <a:avLst/>
          </a:prstGeom>
        </p:spPr>
      </p:pic>
      <p:pic>
        <p:nvPicPr>
          <p:cNvPr id="6" name="Picture 4" descr="http://img1.liveinternet.ru/images/attach/c/6/90/938/90938841_0_575ee_3f88cdec_X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961" y="673147"/>
            <a:ext cx="3228079" cy="286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1495" y="3519130"/>
            <a:ext cx="72010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DA389"/>
                </a:solidFill>
                <a:effectLst>
                  <a:glow rad="127000">
                    <a:prstClr val="white"/>
                  </a:glow>
                </a:effectLst>
              </a:rPr>
              <a:t>10 </a:t>
            </a:r>
            <a:r>
              <a:rPr lang="ru-RU" sz="5400" b="1" dirty="0">
                <a:solidFill>
                  <a:srgbClr val="0DA389"/>
                </a:solidFill>
                <a:effectLst>
                  <a:glow rad="127000">
                    <a:prstClr val="white"/>
                  </a:glow>
                </a:effectLst>
              </a:rPr>
              <a:t>0</a:t>
            </a:r>
            <a:r>
              <a:rPr lang="ru-RU" sz="5400" b="1" dirty="0" smtClean="0">
                <a:solidFill>
                  <a:srgbClr val="0DA389"/>
                </a:solidFill>
                <a:effectLst>
                  <a:glow rad="127000">
                    <a:prstClr val="white"/>
                  </a:glow>
                </a:effectLst>
              </a:rPr>
              <a:t>00 000 000 000 </a:t>
            </a:r>
            <a:r>
              <a:rPr lang="en-US" sz="5400" b="1" dirty="0" smtClean="0">
                <a:solidFill>
                  <a:srgbClr val="0DA389"/>
                </a:solidFill>
                <a:effectLst>
                  <a:glow rad="127000">
                    <a:prstClr val="white"/>
                  </a:glow>
                </a:effectLst>
              </a:rPr>
              <a:t>$</a:t>
            </a:r>
            <a:r>
              <a:rPr lang="ru-RU" sz="5400" b="1" dirty="0" smtClean="0">
                <a:solidFill>
                  <a:srgbClr val="0DA389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66225" y="669453"/>
            <a:ext cx="15440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0DA389"/>
                </a:solidFill>
                <a:effectLst>
                  <a:glow rad="127000">
                    <a:prstClr val="white"/>
                  </a:glow>
                </a:effectLst>
              </a:rPr>
              <a:t>2%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57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5134" name="Picture 14" descr="http://www.brasco.com/sites/default/files/bso/file-browser/pdfs/Made-in-the-USA-r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0156">
            <a:off x="6230677" y="296338"/>
            <a:ext cx="2381600" cy="203594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://www.jbmm.fr/wp-content/uploads/2012/02/Made_in_France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165" y="2785151"/>
            <a:ext cx="1978913" cy="190954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http://www.uts-ltd.com/wp-content/uploads/2013/05/UTS_MadeInEnglan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590" y="2578785"/>
            <a:ext cx="2635270" cy="263527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http://news.techportal.ru/upload/iblock/605/sdelano-v-rossii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4335">
            <a:off x="315439" y="647066"/>
            <a:ext cx="5506031" cy="244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9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5" name="Picture 2" descr="http://www.bagb.by/netcat_files/1016_691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37" y="1598354"/>
            <a:ext cx="2226500" cy="171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0172" y="2458391"/>
            <a:ext cx="637081" cy="1486521"/>
          </a:xfrm>
          <a:prstGeom prst="rect">
            <a:avLst/>
          </a:prstGeom>
        </p:spPr>
      </p:pic>
      <p:pic>
        <p:nvPicPr>
          <p:cNvPr id="14338" name="Picture 2" descr="http://rublikcrm.ru/img/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586" y="2043839"/>
            <a:ext cx="1371600" cy="342901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rus-taobao.ru/upload/iblock/8ae/tool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714" y="2895220"/>
            <a:ext cx="1546472" cy="103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348491" y="211109"/>
            <a:ext cx="1324018" cy="1605161"/>
            <a:chOff x="981622" y="211109"/>
            <a:chExt cx="1324018" cy="1605161"/>
          </a:xfrm>
        </p:grpSpPr>
        <p:pic>
          <p:nvPicPr>
            <p:cNvPr id="14364" name="Picture 28" descr="http://econ.com.ru/econ-content/uploads/coal-power-plant-icon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622" y="211109"/>
              <a:ext cx="1324018" cy="1324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8" name="Picture 12" descr="http://img-fotki.yandex.ru/get/9150/981986.48/0_87cd7_d1adb9be_ori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8810" y="328092"/>
              <a:ext cx="393258" cy="1488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365329" y="1728046"/>
            <a:ext cx="1571939" cy="1719351"/>
            <a:chOff x="2364750" y="174192"/>
            <a:chExt cx="1571939" cy="1719351"/>
          </a:xfrm>
        </p:grpSpPr>
        <p:pic>
          <p:nvPicPr>
            <p:cNvPr id="23" name="Picture 28" descr="http://econ.com.ru/econ-content/uploads/coal-power-plant-icon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4750" y="174192"/>
              <a:ext cx="1324018" cy="1324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50" name="Picture 14" descr="http://img1.liveinternet.ru/images/attach/c/7/94/317/94317009_yolka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855" y="283385"/>
              <a:ext cx="1030834" cy="1610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395415" y="3330356"/>
            <a:ext cx="1620527" cy="1750959"/>
            <a:chOff x="3797561" y="196701"/>
            <a:chExt cx="1620527" cy="1750959"/>
          </a:xfrm>
        </p:grpSpPr>
        <p:pic>
          <p:nvPicPr>
            <p:cNvPr id="24" name="Picture 28" descr="http://econ.com.ru/econ-content/uploads/coal-power-plant-icon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561" y="211109"/>
              <a:ext cx="1324018" cy="1324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56" name="Picture 20" descr="http://www.belezzahome.com/upload/iblock/c19/c19da8ff28279695ee7da965e21d03f6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6604" y="196701"/>
              <a:ext cx="1181484" cy="1750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1794116" y="189546"/>
            <a:ext cx="1324018" cy="1565366"/>
            <a:chOff x="5268184" y="211109"/>
            <a:chExt cx="1324018" cy="1565366"/>
          </a:xfrm>
        </p:grpSpPr>
        <p:pic>
          <p:nvPicPr>
            <p:cNvPr id="25" name="Picture 28" descr="http://econ.com.ru/econ-content/uploads/coal-power-plant-icon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8184" y="211109"/>
              <a:ext cx="1324018" cy="1324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4" descr="http://images.ua.prom.st/56397503_w200_h200_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2017" y="283385"/>
              <a:ext cx="500185" cy="1493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1836854" y="1778000"/>
            <a:ext cx="1324018" cy="1621382"/>
            <a:chOff x="6826905" y="312855"/>
            <a:chExt cx="1324018" cy="1621382"/>
          </a:xfrm>
        </p:grpSpPr>
        <p:pic>
          <p:nvPicPr>
            <p:cNvPr id="27" name="Picture 28" descr="http://econ.com.ru/econ-content/uploads/coal-power-plant-icon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6905" y="312855"/>
              <a:ext cx="1324018" cy="1324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6" descr="http://www.velobarnaul.ru/upload/glossaryImages/7c612472d58798b65e303b4049f4121b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237693">
              <a:off x="7062336" y="880771"/>
              <a:ext cx="1502596" cy="604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Стрелка вправо 28"/>
          <p:cNvSpPr/>
          <p:nvPr/>
        </p:nvSpPr>
        <p:spPr>
          <a:xfrm rot="966056">
            <a:off x="3260609" y="880892"/>
            <a:ext cx="3338027" cy="395533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Стрелка вправо 30"/>
          <p:cNvSpPr/>
          <p:nvPr/>
        </p:nvSpPr>
        <p:spPr>
          <a:xfrm>
            <a:off x="3358143" y="2364914"/>
            <a:ext cx="3142958" cy="395533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Стрелка вправо 31"/>
          <p:cNvSpPr/>
          <p:nvPr/>
        </p:nvSpPr>
        <p:spPr>
          <a:xfrm rot="20291104">
            <a:off x="3584774" y="3762484"/>
            <a:ext cx="3061920" cy="395533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965735" y="3412806"/>
            <a:ext cx="1987925" cy="1448450"/>
            <a:chOff x="1965735" y="3412806"/>
            <a:chExt cx="1987925" cy="1448450"/>
          </a:xfrm>
        </p:grpSpPr>
        <p:pic>
          <p:nvPicPr>
            <p:cNvPr id="39" name="Picture 28" descr="http://econ.com.ru/econ-content/uploads/coal-power-plant-icon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5735" y="3412806"/>
              <a:ext cx="1324018" cy="1324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72" name="Picture 36" descr="http://www.floris-info.ru/barrow/Images/6501(2)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61987" flipH="1">
              <a:off x="2340777" y="3783313"/>
              <a:ext cx="1612883" cy="1077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745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0414" y="2887405"/>
            <a:ext cx="8683172" cy="13665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Торговля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это отрасль хозяйства, в которой происходит реализация товаров путём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купли-продажи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918112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2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5" name="Picture 2" descr="http://www.bagb.by/netcat_files/1016_691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37" y="1598354"/>
            <a:ext cx="2226500" cy="171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0172" y="2458391"/>
            <a:ext cx="637081" cy="1486521"/>
          </a:xfrm>
          <a:prstGeom prst="rect">
            <a:avLst/>
          </a:prstGeom>
        </p:spPr>
      </p:pic>
      <p:pic>
        <p:nvPicPr>
          <p:cNvPr id="14338" name="Picture 2" descr="http://rublikcrm.ru/img/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586" y="2043839"/>
            <a:ext cx="1371600" cy="342901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rus-taobao.ru/upload/iblock/8ae/tool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714" y="2895220"/>
            <a:ext cx="1546472" cy="103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348491" y="211109"/>
            <a:ext cx="1324018" cy="1605161"/>
            <a:chOff x="981622" y="211109"/>
            <a:chExt cx="1324018" cy="1605161"/>
          </a:xfrm>
        </p:grpSpPr>
        <p:pic>
          <p:nvPicPr>
            <p:cNvPr id="14364" name="Picture 28" descr="http://econ.com.ru/econ-content/uploads/coal-power-plant-icon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622" y="211109"/>
              <a:ext cx="1324018" cy="1324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8" name="Picture 12" descr="http://img-fotki.yandex.ru/get/9150/981986.48/0_87cd7_d1adb9be_ori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8810" y="328092"/>
              <a:ext cx="393258" cy="1488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365329" y="1728046"/>
            <a:ext cx="1571939" cy="1719351"/>
            <a:chOff x="2364750" y="174192"/>
            <a:chExt cx="1571939" cy="1719351"/>
          </a:xfrm>
        </p:grpSpPr>
        <p:pic>
          <p:nvPicPr>
            <p:cNvPr id="23" name="Picture 28" descr="http://econ.com.ru/econ-content/uploads/coal-power-plant-icon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4750" y="174192"/>
              <a:ext cx="1324018" cy="1324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50" name="Picture 14" descr="http://img1.liveinternet.ru/images/attach/c/7/94/317/94317009_yolka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855" y="283385"/>
              <a:ext cx="1030834" cy="1610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395415" y="3330356"/>
            <a:ext cx="1620527" cy="1750959"/>
            <a:chOff x="3797561" y="196701"/>
            <a:chExt cx="1620527" cy="1750959"/>
          </a:xfrm>
        </p:grpSpPr>
        <p:pic>
          <p:nvPicPr>
            <p:cNvPr id="24" name="Picture 28" descr="http://econ.com.ru/econ-content/uploads/coal-power-plant-icon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561" y="211109"/>
              <a:ext cx="1324018" cy="1324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56" name="Picture 20" descr="http://www.belezzahome.com/upload/iblock/c19/c19da8ff28279695ee7da965e21d03f6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6604" y="196701"/>
              <a:ext cx="1181484" cy="1750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1794116" y="189546"/>
            <a:ext cx="1324018" cy="1565366"/>
            <a:chOff x="5268184" y="211109"/>
            <a:chExt cx="1324018" cy="1565366"/>
          </a:xfrm>
        </p:grpSpPr>
        <p:pic>
          <p:nvPicPr>
            <p:cNvPr id="25" name="Picture 28" descr="http://econ.com.ru/econ-content/uploads/coal-power-plant-icon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8184" y="211109"/>
              <a:ext cx="1324018" cy="1324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4" descr="http://images.ua.prom.st/56397503_w200_h200_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2017" y="283385"/>
              <a:ext cx="500185" cy="1493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1836854" y="1778000"/>
            <a:ext cx="1324018" cy="1621382"/>
            <a:chOff x="6826905" y="312855"/>
            <a:chExt cx="1324018" cy="1621382"/>
          </a:xfrm>
        </p:grpSpPr>
        <p:pic>
          <p:nvPicPr>
            <p:cNvPr id="27" name="Picture 28" descr="http://econ.com.ru/econ-content/uploads/coal-power-plant-icon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6905" y="312855"/>
              <a:ext cx="1324018" cy="1324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6" descr="http://www.velobarnaul.ru/upload/glossaryImages/7c612472d58798b65e303b4049f4121b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237693">
              <a:off x="7062336" y="880771"/>
              <a:ext cx="1502596" cy="604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Стрелка вправо 28"/>
          <p:cNvSpPr/>
          <p:nvPr/>
        </p:nvSpPr>
        <p:spPr>
          <a:xfrm rot="2200915">
            <a:off x="3172058" y="1315797"/>
            <a:ext cx="1324229" cy="395533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Стрелка вправо 30"/>
          <p:cNvSpPr/>
          <p:nvPr/>
        </p:nvSpPr>
        <p:spPr>
          <a:xfrm>
            <a:off x="3308379" y="2542483"/>
            <a:ext cx="733149" cy="395533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Стрелка вправо 31"/>
          <p:cNvSpPr/>
          <p:nvPr/>
        </p:nvSpPr>
        <p:spPr>
          <a:xfrm rot="19666113">
            <a:off x="3484624" y="3854012"/>
            <a:ext cx="1414953" cy="395533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965735" y="3412806"/>
            <a:ext cx="1987925" cy="1448450"/>
            <a:chOff x="1965735" y="3412806"/>
            <a:chExt cx="1987925" cy="1448450"/>
          </a:xfrm>
        </p:grpSpPr>
        <p:pic>
          <p:nvPicPr>
            <p:cNvPr id="39" name="Picture 28" descr="http://econ.com.ru/econ-content/uploads/coal-power-plant-icon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5735" y="3412806"/>
              <a:ext cx="1324018" cy="1324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72" name="Picture 36" descr="http://www.floris-info.ru/barrow/Images/6501(2)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61987" flipH="1">
              <a:off x="2340777" y="3783313"/>
              <a:ext cx="1612883" cy="1077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410" name="Picture 2" descr="http://www.paintin.by/wp-content/uploads/2015/08/dostavka_iz_kitaya_optom.png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034" y="1883361"/>
            <a:ext cx="1789104" cy="178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трелка вправо 29"/>
          <p:cNvSpPr/>
          <p:nvPr/>
        </p:nvSpPr>
        <p:spPr>
          <a:xfrm>
            <a:off x="5858263" y="2499687"/>
            <a:ext cx="733149" cy="395533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1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30414" y="1080037"/>
            <a:ext cx="8683172" cy="2880825"/>
            <a:chOff x="230414" y="918112"/>
            <a:chExt cx="8683172" cy="288082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30414" y="2887405"/>
              <a:ext cx="8683172" cy="9115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2400" dirty="0">
                  <a:solidFill>
                    <a:srgbClr val="0DA389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Оптовая торговля </a:t>
              </a:r>
              <a:r>
                <a:rPr lang="ru-RU" sz="2400" dirty="0">
                  <a:solidFill>
                    <a:prstClr val="black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– это продажа товаров крупными партиями.</a:t>
              </a: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000" y="918112"/>
              <a:ext cx="1440000" cy="1440000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1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4" descr="http://lenagold.narod.ru/fon/clipart/d/dosk/dosk4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3" y="1772876"/>
            <a:ext cx="1389695" cy="198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908"/>
            <a:ext cx="9167358" cy="18375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123" y="2531341"/>
            <a:ext cx="2755901" cy="27171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477897">
            <a:off x="652036" y="2662131"/>
            <a:ext cx="1342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prstClr val="black"/>
                </a:solidFill>
              </a:rPr>
              <a:t>Европа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643705"/>
            <a:ext cx="3684265" cy="3922362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4722300" y="2393765"/>
            <a:ext cx="889987" cy="1022044"/>
            <a:chOff x="4722300" y="2393765"/>
            <a:chExt cx="889987" cy="1022044"/>
          </a:xfrm>
        </p:grpSpPr>
        <p:pic>
          <p:nvPicPr>
            <p:cNvPr id="1046" name="Picture 22" descr="http://via-midgard.info/uploads/posts/2013-06/prichina-preobrazheniya-fm-dostoevskogo-iz_1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2393765"/>
              <a:ext cx="720541" cy="1022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4722300" y="2809230"/>
              <a:ext cx="88998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1000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Выноска-облако 17"/>
          <p:cNvSpPr/>
          <p:nvPr/>
        </p:nvSpPr>
        <p:spPr>
          <a:xfrm>
            <a:off x="600207" y="188218"/>
            <a:ext cx="3858731" cy="1515870"/>
          </a:xfrm>
          <a:prstGeom prst="cloudCallout">
            <a:avLst>
              <a:gd name="adj1" fmla="val 21874"/>
              <a:gd name="adj2" fmla="val 625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836106" y="381263"/>
            <a:ext cx="733003" cy="1022044"/>
            <a:chOff x="4775438" y="2393765"/>
            <a:chExt cx="733003" cy="1022044"/>
          </a:xfrm>
        </p:grpSpPr>
        <p:pic>
          <p:nvPicPr>
            <p:cNvPr id="38" name="Picture 22" descr="http://via-midgard.info/uploads/posts/2013-06/prichina-preobrazheniya-fm-dostoevskogo-iz_1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2393765"/>
              <a:ext cx="720541" cy="1022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Прямоугольник 38"/>
            <p:cNvSpPr/>
            <p:nvPr/>
          </p:nvSpPr>
          <p:spPr>
            <a:xfrm>
              <a:off x="4775438" y="2812063"/>
              <a:ext cx="7136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2</a:t>
              </a:r>
              <a:r>
                <a:rPr lang="ru-RU" sz="2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00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50" name="Picture 26" descr="http://ai-cdr.ucoz.ru/kartinki_4/peso4nie4asi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459" y="425901"/>
            <a:ext cx="346676" cy="4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://www.bagb.by/netcat_files/1016_691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785" y="968370"/>
            <a:ext cx="617191" cy="47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2120771" y="364331"/>
            <a:ext cx="770400" cy="820187"/>
            <a:chOff x="4995290" y="418347"/>
            <a:chExt cx="770400" cy="820187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5290" y="418347"/>
              <a:ext cx="770400" cy="820187"/>
            </a:xfrm>
            <a:prstGeom prst="rect">
              <a:avLst/>
            </a:prstGeom>
          </p:spPr>
        </p:pic>
        <p:sp>
          <p:nvSpPr>
            <p:cNvPr id="43" name="Прямоугольник 42"/>
            <p:cNvSpPr/>
            <p:nvPr/>
          </p:nvSpPr>
          <p:spPr>
            <a:xfrm>
              <a:off x="5126383" y="737853"/>
              <a:ext cx="5774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X</a:t>
              </a:r>
              <a:r>
                <a:rPr lang="en-US" sz="2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 5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52" name="Picture 28" descr="http://www.moluch.ru/conf/econ/archive/57/3102/images/m426b5623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919" y="378524"/>
            <a:ext cx="131785" cy="92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Группа 45"/>
          <p:cNvGrpSpPr/>
          <p:nvPr/>
        </p:nvGrpSpPr>
        <p:grpSpPr>
          <a:xfrm>
            <a:off x="3020658" y="273556"/>
            <a:ext cx="889987" cy="1022044"/>
            <a:chOff x="4722300" y="2393765"/>
            <a:chExt cx="889987" cy="1022044"/>
          </a:xfrm>
        </p:grpSpPr>
        <p:pic>
          <p:nvPicPr>
            <p:cNvPr id="47" name="Picture 22" descr="http://via-midgard.info/uploads/posts/2013-06/prichina-preobrazheniya-fm-dostoevskogo-iz_1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2393765"/>
              <a:ext cx="720541" cy="1022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Прямоугольник 47"/>
            <p:cNvSpPr/>
            <p:nvPr/>
          </p:nvSpPr>
          <p:spPr>
            <a:xfrm>
              <a:off x="4722300" y="2809230"/>
              <a:ext cx="88998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1000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49" name="Выноска-облако 48"/>
          <p:cNvSpPr/>
          <p:nvPr/>
        </p:nvSpPr>
        <p:spPr>
          <a:xfrm>
            <a:off x="4645857" y="210435"/>
            <a:ext cx="3858731" cy="1515870"/>
          </a:xfrm>
          <a:prstGeom prst="cloudCallout">
            <a:avLst>
              <a:gd name="adj1" fmla="val -70050"/>
              <a:gd name="adj2" fmla="val 658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5137102" y="407796"/>
            <a:ext cx="733003" cy="1022044"/>
            <a:chOff x="4775438" y="2393765"/>
            <a:chExt cx="733003" cy="1022044"/>
          </a:xfrm>
        </p:grpSpPr>
        <p:pic>
          <p:nvPicPr>
            <p:cNvPr id="51" name="Picture 22" descr="http://via-midgard.info/uploads/posts/2013-06/prichina-preobrazheniya-fm-dostoevskogo-iz_1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2393765"/>
              <a:ext cx="720541" cy="1022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Прямоугольник 51"/>
            <p:cNvSpPr/>
            <p:nvPr/>
          </p:nvSpPr>
          <p:spPr>
            <a:xfrm>
              <a:off x="4775438" y="2812063"/>
              <a:ext cx="7136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2</a:t>
              </a:r>
              <a:r>
                <a:rPr lang="ru-RU" sz="2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00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6488777" y="418742"/>
            <a:ext cx="884825" cy="820187"/>
            <a:chOff x="4995290" y="418347"/>
            <a:chExt cx="884825" cy="820187"/>
          </a:xfrm>
        </p:grpSpPr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5290" y="418347"/>
              <a:ext cx="770400" cy="820187"/>
            </a:xfrm>
            <a:prstGeom prst="rect">
              <a:avLst/>
            </a:prstGeom>
          </p:spPr>
        </p:pic>
        <p:sp>
          <p:nvSpPr>
            <p:cNvPr id="55" name="Прямоугольник 54"/>
            <p:cNvSpPr/>
            <p:nvPr/>
          </p:nvSpPr>
          <p:spPr>
            <a:xfrm>
              <a:off x="5126383" y="737853"/>
              <a:ext cx="7537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X</a:t>
              </a:r>
              <a:r>
                <a:rPr lang="en-US" sz="2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 10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56" name="Picture 28" descr="http://www.moluch.ru/conf/econ/archive/57/3102/images/m426b5623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218" y="418742"/>
            <a:ext cx="131785" cy="92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Группа 56"/>
          <p:cNvGrpSpPr/>
          <p:nvPr/>
        </p:nvGrpSpPr>
        <p:grpSpPr>
          <a:xfrm>
            <a:off x="7381076" y="258352"/>
            <a:ext cx="889987" cy="1022044"/>
            <a:chOff x="4722300" y="2393765"/>
            <a:chExt cx="889987" cy="1022044"/>
          </a:xfrm>
        </p:grpSpPr>
        <p:pic>
          <p:nvPicPr>
            <p:cNvPr id="58" name="Picture 22" descr="http://via-midgard.info/uploads/posts/2013-06/prichina-preobrazheniya-fm-dostoevskogo-iz_1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2393765"/>
              <a:ext cx="720541" cy="1022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Прямоугольник 58"/>
            <p:cNvSpPr/>
            <p:nvPr/>
          </p:nvSpPr>
          <p:spPr>
            <a:xfrm>
              <a:off x="4722300" y="2809230"/>
              <a:ext cx="88998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2</a:t>
              </a:r>
              <a:r>
                <a:rPr lang="ru-RU" sz="2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000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60" name="Picture 2" descr="http://www.paintin.by/wp-content/uploads/2015/08/dostavka_iz_kitaya_optom.pn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142" y="658111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 rot="21427209">
            <a:off x="732854" y="2136554"/>
            <a:ext cx="1342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prstClr val="black"/>
                </a:solidFill>
              </a:rPr>
              <a:t>Новый</a:t>
            </a:r>
            <a:r>
              <a:rPr lang="ru-RU" sz="1200" b="1" dirty="0" smtClean="0">
                <a:solidFill>
                  <a:prstClr val="white"/>
                </a:solidFill>
              </a:rPr>
              <a:t> </a:t>
            </a:r>
            <a:r>
              <a:rPr lang="ru-RU" sz="900" b="1" dirty="0" smtClean="0">
                <a:solidFill>
                  <a:prstClr val="black"/>
                </a:solidFill>
              </a:rPr>
              <a:t>свет</a:t>
            </a:r>
            <a:endParaRPr lang="ru-RU" b="1" dirty="0">
              <a:solidFill>
                <a:prstClr val="black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317800" y="1767490"/>
            <a:ext cx="667314" cy="1692687"/>
            <a:chOff x="2229474" y="2396650"/>
            <a:chExt cx="723981" cy="1889862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9933" y="2621627"/>
              <a:ext cx="713522" cy="1664885"/>
            </a:xfrm>
            <a:prstGeom prst="rect">
              <a:avLst/>
            </a:prstGeom>
          </p:spPr>
        </p:pic>
        <p:pic>
          <p:nvPicPr>
            <p:cNvPr id="6146" name="Picture 2" descr="http://wiki.garena.ru/poe/images/2/23/Fairgraves'_Tricorne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31845" flipH="1">
              <a:off x="2229474" y="2396650"/>
              <a:ext cx="573048" cy="573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723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83951E-6 L -0.42361 -2.8395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 descr="http://www.daa-it.ru/media/mod_ninja_simple_icon_menu/images/dostavka_iz_kitaya_optom.p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89290" y="2634646"/>
            <a:ext cx="1477675" cy="147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860" y="912785"/>
            <a:ext cx="1727192" cy="2713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Выноска-облако 5"/>
          <p:cNvSpPr/>
          <p:nvPr/>
        </p:nvSpPr>
        <p:spPr>
          <a:xfrm>
            <a:off x="261645" y="945062"/>
            <a:ext cx="2535139" cy="2221133"/>
          </a:xfrm>
          <a:prstGeom prst="cloudCallout">
            <a:avLst>
              <a:gd name="adj1" fmla="val 76403"/>
              <a:gd name="adj2" fmla="val -2263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6129747" y="654505"/>
            <a:ext cx="2535139" cy="1825464"/>
          </a:xfrm>
          <a:prstGeom prst="cloudCallout">
            <a:avLst>
              <a:gd name="adj1" fmla="val -114181"/>
              <a:gd name="adj2" fmla="val -2122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Picture 22" descr="http://lenagold.narod.ru/fon/clipart/d/dosk/dosk4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69" y="3298169"/>
            <a:ext cx="104172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28091" y="3471581"/>
            <a:ext cx="14911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CyrillicGoth" pitchFamily="2" charset="0"/>
              </a:rPr>
              <a:t>Рынок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2056" name="Picture 8" descr="http://landings.su/images/deng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98" y="654505"/>
            <a:ext cx="1916860" cy="17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11628" y="1217302"/>
            <a:ext cx="838326" cy="838326"/>
            <a:chOff x="2276849" y="2863208"/>
            <a:chExt cx="838326" cy="838326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7829" y="2898543"/>
              <a:ext cx="678580" cy="722433"/>
            </a:xfrm>
            <a:prstGeom prst="rect">
              <a:avLst/>
            </a:prstGeom>
          </p:spPr>
        </p:pic>
        <p:pic>
          <p:nvPicPr>
            <p:cNvPr id="7170" name="Picture 2" descr="https://pixabay.com/static/uploads/photo/2013/07/13/01/18/prohibited-155486_640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849" y="2863208"/>
              <a:ext cx="838326" cy="838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1563796" y="1201495"/>
            <a:ext cx="838326" cy="838326"/>
            <a:chOff x="1010385" y="2648179"/>
            <a:chExt cx="838326" cy="838326"/>
          </a:xfrm>
        </p:grpSpPr>
        <p:pic>
          <p:nvPicPr>
            <p:cNvPr id="19" name="Picture 22" descr="http://via-midgard.info/uploads/posts/2013-06/prichina-preobrazheniya-fm-dostoevskogo-iz_1.gif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9634" y="2690797"/>
              <a:ext cx="519829" cy="737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ttps://pixabay.com/static/uploads/photo/2013/07/13/01/18/prohibited-155486_640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385" y="2648179"/>
              <a:ext cx="838326" cy="838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1110051" y="2055628"/>
            <a:ext cx="838326" cy="838326"/>
            <a:chOff x="2224962" y="2666423"/>
            <a:chExt cx="838326" cy="838326"/>
          </a:xfrm>
        </p:grpSpPr>
        <p:pic>
          <p:nvPicPr>
            <p:cNvPr id="2052" name="Picture 4" descr="http://img-fotki.yandex.ru/get/6734/16969765.237/0_90e7d_6319ad58_orig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1228" y="2865758"/>
              <a:ext cx="645794" cy="439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https://pixabay.com/static/uploads/photo/2013/07/13/01/18/prohibited-155486_640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4962" y="2666423"/>
              <a:ext cx="838326" cy="838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4" name="Picture 6" descr="http://www.daa-it.ru/media/mod_ninja_simple_icon_menu/images/dostavka_iz_kitaya_optom.p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187" y="2852016"/>
            <a:ext cx="1477675" cy="147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www.daa-it.ru/media/mod_ninja_simple_icon_menu/images/dostavka_iz_kitaya_optom.pn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317" y="797739"/>
            <a:ext cx="1070521" cy="107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www.daa-it.ru/media/mod_ninja_simple_icon_menu/images/dostavka_iz_kitaya_optom.p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6177" y="2995754"/>
            <a:ext cx="1477675" cy="147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www.daa-it.ru/media/mod_ninja_simple_icon_menu/images/dostavka_iz_kitaya_optom.p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224" y="3250594"/>
            <a:ext cx="1477675" cy="147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salon-artstudio.ru/attachments/Image/%5E2867615F2686F66CEE5AB6800688990174CDBBAC53ED704B47%5Epimgpsh_fullsize_distr.jpg?template=generic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733">
            <a:off x="7544996" y="1028144"/>
            <a:ext cx="620520" cy="60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21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1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88413" y="405937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Алексей Михайлович Тишайший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(</a:t>
            </a:r>
            <a:r>
              <a:rPr lang="en-US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</a:t>
            </a:r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629–1676</a:t>
            </a:r>
            <a:r>
              <a:rPr lang="en-US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  <a:r>
              <a:rPr lang="ru-RU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гг.)</a:t>
            </a:r>
          </a:p>
        </p:txBody>
      </p:sp>
    </p:spTree>
    <p:extLst>
      <p:ext uri="{BB962C8B-B14F-4D97-AF65-F5344CB8AC3E}">
        <p14:creationId xmlns:p14="http://schemas.microsoft.com/office/powerpoint/2010/main" val="23266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4098" name="Picture 2" descr="http://megabook.ru/stream/mediapreview?Key=%D0%A3%D1%81%D1%82%D0%B0%D0%B2%20(%D0%BD%D0%BE%D0%B2%D0%BE%D1%82%D0%BE%D1%80%D0%B3%D0%BE%D0%B2%D1%8B%D0%B9%2017%20%D0%B2.)&amp;Width=654&amp;Height=65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50" b="93750" l="7379" r="974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558" y="95425"/>
            <a:ext cx="4288885" cy="3331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62606" y="3426598"/>
            <a:ext cx="27706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</a:rPr>
              <a:t>Новоторговый устав 1667 г.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1209" y="3774646"/>
            <a:ext cx="7801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prstClr val="black"/>
                </a:solidFill>
              </a:rPr>
              <a:t>Устав </a:t>
            </a:r>
            <a:r>
              <a:rPr lang="ru-RU" sz="1800" dirty="0">
                <a:solidFill>
                  <a:prstClr val="black"/>
                </a:solidFill>
              </a:rPr>
              <a:t>запретил иностранным купцам ввозить свои товары для продажи вглубь страны. </a:t>
            </a:r>
            <a:r>
              <a:rPr lang="ru-RU" sz="1800" dirty="0" smtClean="0">
                <a:solidFill>
                  <a:prstClr val="black"/>
                </a:solidFill>
              </a:rPr>
              <a:t>Поэтому </a:t>
            </a:r>
            <a:r>
              <a:rPr lang="ru-RU" sz="1800" dirty="0">
                <a:solidFill>
                  <a:prstClr val="black"/>
                </a:solidFill>
              </a:rPr>
              <a:t>они вынуждены </a:t>
            </a:r>
            <a:r>
              <a:rPr lang="ru-RU" sz="1800" dirty="0" smtClean="0">
                <a:solidFill>
                  <a:prstClr val="black"/>
                </a:solidFill>
              </a:rPr>
              <a:t>были продавать </a:t>
            </a:r>
            <a:r>
              <a:rPr lang="ru-RU" sz="1800" dirty="0">
                <a:solidFill>
                  <a:prstClr val="black"/>
                </a:solidFill>
              </a:rPr>
              <a:t>свои товары в пограничных городах России оптом русским купцам, которые затем продавали их в розницу по всей стране.</a:t>
            </a:r>
          </a:p>
        </p:txBody>
      </p:sp>
    </p:spTree>
    <p:extLst>
      <p:ext uri="{BB962C8B-B14F-4D97-AF65-F5344CB8AC3E}">
        <p14:creationId xmlns:p14="http://schemas.microsoft.com/office/powerpoint/2010/main" val="275397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-687186"/>
            <a:ext cx="9391014" cy="6094328"/>
            <a:chOff x="-89432" y="-583364"/>
            <a:chExt cx="9391014" cy="6094328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9432" y="-583364"/>
              <a:ext cx="9391014" cy="60943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4" descr="http://bezfona.ru/_im/66_original_1399522042_bezfona.ru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8263" y="388238"/>
              <a:ext cx="2328695" cy="23286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26" y="1351211"/>
            <a:ext cx="5497273" cy="25237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000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0414" y="1866001"/>
            <a:ext cx="8683172" cy="9417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Внутренняя торговля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это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торговля,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осуществляемая в пределах одной страны.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24724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2845341" y="2777533"/>
            <a:ext cx="3453319" cy="2365967"/>
            <a:chOff x="-89432" y="-583364"/>
            <a:chExt cx="9391014" cy="6094328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9432" y="-583364"/>
              <a:ext cx="9391014" cy="60943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4" descr="http://bezfona.ru/_im/66_original_1399522042_bezfona.ru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8263" y="388238"/>
              <a:ext cx="2328695" cy="23286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http://www.masmotors.ru/colors/lada-kalina-2-universal/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330" y="3742376"/>
            <a:ext cx="1224825" cy="63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20874" y="4401541"/>
            <a:ext cx="29184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Оптовая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02913" y="4401541"/>
            <a:ext cx="12731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Розничная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2" name="Picture 2" descr="http://www.paintin.by/wp-content/uploads/2015/08/dostavka_iz_kitaya_optom.pn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45" y="2651656"/>
            <a:ext cx="1899353" cy="189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54" y="2807797"/>
            <a:ext cx="2126425" cy="172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38364" y="2848493"/>
            <a:ext cx="8683172" cy="13665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Внешняя торговля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это торговля с зарубежными странами. Внешняя торговля и сейчас является основной формой мировых хозяйственных связей.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743011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4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право 4"/>
          <p:cNvSpPr/>
          <p:nvPr/>
        </p:nvSpPr>
        <p:spPr>
          <a:xfrm>
            <a:off x="985244" y="353410"/>
            <a:ext cx="7694613" cy="1343858"/>
          </a:xfrm>
          <a:prstGeom prst="rightArrow">
            <a:avLst>
              <a:gd name="adj1" fmla="val 50000"/>
              <a:gd name="adj2" fmla="val 54050"/>
            </a:avLst>
          </a:prstGeom>
          <a:solidFill>
            <a:srgbClr val="0DA389">
              <a:alpha val="37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Picture 8" descr="http://olegoleynik.com/wp-content/uploads/2013/10/biznes-v-intern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141" y="301170"/>
            <a:ext cx="1448338" cy="1448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img.freeflagicons.com/thumb/flag_with_flagpole/japan/japan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115" y="21488"/>
            <a:ext cx="1699200" cy="127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12221" y="856062"/>
            <a:ext cx="24765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Продажа технологии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985243" y="1963041"/>
            <a:ext cx="7694613" cy="1343858"/>
          </a:xfrm>
          <a:prstGeom prst="rightArrow">
            <a:avLst>
              <a:gd name="adj1" fmla="val 50000"/>
              <a:gd name="adj2" fmla="val 54050"/>
            </a:avLst>
          </a:prstGeom>
          <a:solidFill>
            <a:srgbClr val="0DA389">
              <a:alpha val="37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Прямоугольник 7"/>
          <p:cNvSpPr/>
          <p:nvPr/>
        </p:nvSpPr>
        <p:spPr>
          <a:xfrm>
            <a:off x="2926272" y="2496705"/>
            <a:ext cx="3284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Оказание финансовых услуг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985244" y="3549601"/>
            <a:ext cx="7694613" cy="1343858"/>
          </a:xfrm>
          <a:prstGeom prst="rightArrow">
            <a:avLst>
              <a:gd name="adj1" fmla="val 50000"/>
              <a:gd name="adj2" fmla="val 54050"/>
            </a:avLst>
          </a:prstGeom>
          <a:solidFill>
            <a:srgbClr val="0DA389">
              <a:alpha val="37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Прямоугольник 9"/>
          <p:cNvSpPr/>
          <p:nvPr/>
        </p:nvSpPr>
        <p:spPr>
          <a:xfrm>
            <a:off x="2926272" y="4080052"/>
            <a:ext cx="2662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Дешевая рабочая сила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2" name="Picture 8" descr="http://olegoleynik.com/wp-content/uploads/2013/10/biznes-v-intern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141" y="1795343"/>
            <a:ext cx="1448338" cy="1448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olegoleynik.com/wp-content/uploads/2013/10/biznes-v-intern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141" y="3613984"/>
            <a:ext cx="1448338" cy="1448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90" y="426133"/>
            <a:ext cx="1224950" cy="1212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6" descr="http://iconizer.net/files/Vista_Style_GISGPSMAP/orig/Ban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67" y="1730576"/>
            <a:ext cx="1712927" cy="1712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galerey-room.ru/images/004717_141764323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94" y="3610838"/>
            <a:ext cx="1431589" cy="938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img.freeflagicons.com/thumb/flag_with_flagpole/singapore/singapore_64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277" y="67525"/>
            <a:ext cx="1699776" cy="1274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img.freeflagicons.com/thumb/flag_with_flagpole/switzerland/switzerland_64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235" y="1658739"/>
            <a:ext cx="1699200" cy="127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img.freeflagicons.com/thumb/flag_with_flagpole/china/china_64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828" y="3266304"/>
            <a:ext cx="1699200" cy="127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66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" name="Picture 4" descr="http://www.trust.ua/files/photo/4/000000285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532" y="1660633"/>
            <a:ext cx="536781" cy="449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0" descr="http://s017.radikal.ru/i420/1110/78/2e83a2d4985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6868" y="2967989"/>
            <a:ext cx="402232" cy="4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iconizer.net/files/Vista_Style_GISGPSMAP/orig/Ban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266" y="1367942"/>
            <a:ext cx="475514" cy="475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841" y="2259445"/>
            <a:ext cx="319125" cy="315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http://galerey-room.ru/images/004717_141764323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988" y="1526029"/>
            <a:ext cx="582226" cy="381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g-fotki.yandex.ru/get/4604/200418627.25/0_10e08c_abb500f7_ori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883" y="2851707"/>
            <a:ext cx="370484" cy="33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stmach.com/images/stories/catalog/tokar/CDS6232_dr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919" y="1479371"/>
            <a:ext cx="554181" cy="42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s56.radikal.ru/i152/0902/d2/f93de8d5844f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058" y="3018116"/>
            <a:ext cx="438947" cy="53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redprice.by/sites/default/files/images/news-content/2015/06/3347-4575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69" y="1605699"/>
            <a:ext cx="837449" cy="4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peru-coffee.ru/images/1--coffe-in-reru-u400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9649" y="2155659"/>
            <a:ext cx="348818" cy="40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://gostgaz.ru/images/%D0%BE%D0%B3%D0%BE%D0%BD%D1%8C1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62704" y="1390948"/>
            <a:ext cx="452508" cy="45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://img-fotki.yandex.ru/get/4614/116594928.1d/0_6e1b0_3e314d99_L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935" y="3018116"/>
            <a:ext cx="655726" cy="43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http://yoursmileys.ru/ismile/mobile/mobile01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66" y="1679379"/>
            <a:ext cx="431203" cy="43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://kalamburki.narod.ru/images/11-4.gi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162" y="3553902"/>
            <a:ext cx="399767" cy="24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4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3158" y="2038350"/>
            <a:ext cx="782337" cy="2015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2" descr="http://vignette2.wikia.nocookie.net/amnom/images/5/58/%D0%9A%D0%BE%D1%80%D0%BE%D0%B1%D0%BA%D0%B0_%D0%94%D1%80%D0%B5%D0%B2%D0%BD%D1%8F%D1%8F_%D0%93%D1%80%D0%B5%D1%86%D0%B8%D1%8F.png/revision/latest?cb=20130526145930&amp;path-prefix=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654" y="3752452"/>
            <a:ext cx="1331644" cy="139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823" y="2423094"/>
            <a:ext cx="876862" cy="2454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0" descr="http://s017.radikal.ru/i420/1110/78/2e83a2d4985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892" y="3800345"/>
            <a:ext cx="1124450" cy="121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http://s017.radikal.ru/i420/1110/78/2e83a2d4985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0166" y="3800346"/>
            <a:ext cx="1124450" cy="121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1080" y="1960237"/>
            <a:ext cx="3520612" cy="33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2" y="2626986"/>
            <a:ext cx="1565410" cy="2046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Группа 2"/>
          <p:cNvGrpSpPr/>
          <p:nvPr/>
        </p:nvGrpSpPr>
        <p:grpSpPr>
          <a:xfrm>
            <a:off x="0" y="3180375"/>
            <a:ext cx="1903636" cy="1963125"/>
            <a:chOff x="0" y="3180375"/>
            <a:chExt cx="1903636" cy="1963125"/>
          </a:xfrm>
        </p:grpSpPr>
        <p:pic>
          <p:nvPicPr>
            <p:cNvPr id="31" name="Picture 4" descr="http://webtort.ru/graphics/icons/icons/ukazateli/ukazateli13/derevjannyj_ukazatel_s_listom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3180375"/>
              <a:ext cx="1903636" cy="196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Прямоугольник 31"/>
            <p:cNvSpPr/>
            <p:nvPr/>
          </p:nvSpPr>
          <p:spPr>
            <a:xfrm rot="20467748">
              <a:off x="518743" y="3509139"/>
              <a:ext cx="96272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e-BY" sz="2000" dirty="0" smtClean="0">
                  <a:solidFill>
                    <a:prstClr val="black"/>
                  </a:solidFill>
                  <a:latin typeface="DS Greece" panose="03030000000000000000" pitchFamily="66" charset="-52"/>
                  <a:ea typeface="Calibri" panose="020F0502020204030204" pitchFamily="34" charset="0"/>
                  <a:cs typeface="Adobe Naskh Medium" panose="01010101010101010101" pitchFamily="50" charset="-78"/>
                </a:rPr>
                <a:t>РЫНОК</a:t>
              </a:r>
              <a:endParaRPr lang="ru-RU" sz="2000" dirty="0">
                <a:solidFill>
                  <a:prstClr val="black"/>
                </a:solidFill>
                <a:latin typeface="DS Greece" panose="03030000000000000000" pitchFamily="66" charset="-52"/>
                <a:cs typeface="Adobe Naskh Medium" panose="01010101010101010101" pitchFamily="50" charset="-78"/>
              </a:endParaRPr>
            </a:p>
          </p:txBody>
        </p:sp>
      </p:grpSp>
      <p:pic>
        <p:nvPicPr>
          <p:cNvPr id="5126" name="Picture 6" descr="http://doc4web.ru/uploads/files/46/45643/hello_html_66d9c6fe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824" y="3932837"/>
            <a:ext cx="689000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player.myshared.ru/843046/data/images/img2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36" y="4054186"/>
            <a:ext cx="582388" cy="90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player.myshared.ru/843046/data/images/img3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177" y="4270629"/>
            <a:ext cx="930805" cy="87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0" descr="http://s017.radikal.ru/i420/1110/78/2e83a2d4985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50355" y="3932837"/>
            <a:ext cx="1124450" cy="121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04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106886" y="2380166"/>
            <a:ext cx="2930229" cy="5170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Мировой рынок</a:t>
            </a:r>
            <a:endParaRPr lang="ru-RU" sz="2400" dirty="0">
              <a:solidFill>
                <a:prstClr val="black"/>
              </a:solidFill>
              <a:latin typeface="Roboto Slab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47675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30414" y="2897231"/>
            <a:ext cx="8683172" cy="1760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система устойчивых товарно-денежных отношений между государствами, предпринимателями, коммерческими организациями, фирмами разных государств. </a:t>
            </a:r>
            <a:endParaRPr lang="ru-RU" sz="2400" dirty="0">
              <a:solidFill>
                <a:prstClr val="black"/>
              </a:solidFill>
              <a:latin typeface="Roboto Slab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30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trust.ua/files/photo/4/00000028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532" y="1660633"/>
            <a:ext cx="536781" cy="449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http://s017.radikal.ru/i420/1110/78/2e83a2d4985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6868" y="2967989"/>
            <a:ext cx="402232" cy="4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iconizer.net/files/Vista_Style_GISGPSMAP/orig/Ban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266" y="1367942"/>
            <a:ext cx="475514" cy="475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841" y="2259445"/>
            <a:ext cx="319125" cy="315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http://galerey-room.ru/images/004717_141764323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988" y="1526029"/>
            <a:ext cx="582226" cy="381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g-fotki.yandex.ru/get/4604/200418627.25/0_10e08c_abb500f7_ori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883" y="2851707"/>
            <a:ext cx="370484" cy="33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stmach.com/images/stories/catalog/tokar/CDS6232_dr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919" y="1479371"/>
            <a:ext cx="554181" cy="42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s56.radikal.ru/i152/0902/d2/f93de8d5844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058" y="3018116"/>
            <a:ext cx="438947" cy="53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redprice.by/sites/default/files/images/news-content/2015/06/3347-457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69" y="1605699"/>
            <a:ext cx="837449" cy="4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peru-coffee.ru/images/1--coffe-in-reru-u4006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9649" y="2155659"/>
            <a:ext cx="348818" cy="40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://gostgaz.ru/images/%D0%BE%D0%B3%D0%BE%D0%BD%D1%8C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62704" y="1390948"/>
            <a:ext cx="452508" cy="45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ttp://img-fotki.yandex.ru/get/4614/116594928.1d/0_6e1b0_3e314d99_L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935" y="3018116"/>
            <a:ext cx="655726" cy="43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ttp://yoursmileys.ru/ismile/mobile/mobile01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66" y="1679379"/>
            <a:ext cx="431203" cy="43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http://kalamburki.narod.ru/images/11-4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162" y="3553902"/>
            <a:ext cx="399767" cy="24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8575" y="297523"/>
            <a:ext cx="7702750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7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80%</a:t>
            </a:r>
            <a:endParaRPr lang="ru-RU" sz="28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74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4921180" y="379604"/>
            <a:ext cx="3453319" cy="2365967"/>
            <a:chOff x="-89432" y="-583364"/>
            <a:chExt cx="9391014" cy="6094328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9432" y="-583364"/>
              <a:ext cx="9391014" cy="60943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" name="Picture 4" descr="http://bezfona.ru/_im/66_original_1399522042_bezfona.ru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8263" y="388238"/>
              <a:ext cx="2328695" cy="23286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Стрелка вправо 35"/>
          <p:cNvSpPr/>
          <p:nvPr/>
        </p:nvSpPr>
        <p:spPr>
          <a:xfrm rot="10800000">
            <a:off x="4877451" y="1111712"/>
            <a:ext cx="1434027" cy="1123811"/>
          </a:xfrm>
          <a:prstGeom prst="rightArrow">
            <a:avLst>
              <a:gd name="adj1" fmla="val 50000"/>
              <a:gd name="adj2" fmla="val 54050"/>
            </a:avLst>
          </a:prstGeom>
          <a:solidFill>
            <a:srgbClr val="0DA389"/>
          </a:solidFill>
          <a:effectLst>
            <a:glow rad="63500">
              <a:schemeClr val="bg1"/>
            </a:glow>
          </a:effectLst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Группа 16"/>
          <p:cNvGrpSpPr/>
          <p:nvPr/>
        </p:nvGrpSpPr>
        <p:grpSpPr>
          <a:xfrm>
            <a:off x="814465" y="423831"/>
            <a:ext cx="3453319" cy="2365967"/>
            <a:chOff x="-89432" y="-583364"/>
            <a:chExt cx="9391014" cy="6094328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9432" y="-583364"/>
              <a:ext cx="9391014" cy="60943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Picture 4" descr="http://bezfona.ru/_im/66_original_1399522042_bezfona.ru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8263" y="388238"/>
              <a:ext cx="2328695" cy="23286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Стрелка вправо 34"/>
          <p:cNvSpPr/>
          <p:nvPr/>
        </p:nvSpPr>
        <p:spPr>
          <a:xfrm>
            <a:off x="1759334" y="1105437"/>
            <a:ext cx="1434027" cy="1123811"/>
          </a:xfrm>
          <a:prstGeom prst="rightArrow">
            <a:avLst>
              <a:gd name="adj1" fmla="val 50000"/>
              <a:gd name="adj2" fmla="val 54050"/>
            </a:avLst>
          </a:prstGeom>
          <a:solidFill>
            <a:srgbClr val="0DA389"/>
          </a:solidFill>
          <a:effectLst>
            <a:glow rad="63500">
              <a:schemeClr val="bg1"/>
            </a:glow>
          </a:effectLst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31800" y="138859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Внешняя торговля 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19277" y="682187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2031033" y="2554105"/>
            <a:ext cx="17985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Импорт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07356" y="2967307"/>
            <a:ext cx="32041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ввоз </a:t>
            </a:r>
            <a:r>
              <a:rPr lang="ru-RU" sz="1400" dirty="0">
                <a:solidFill>
                  <a:prstClr val="black"/>
                </a:solidFill>
              </a:rPr>
              <a:t>в страну иностранных товаров из других государств.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243335" y="2554883"/>
            <a:ext cx="17985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Экспорт</a:t>
            </a:r>
            <a:endParaRPr lang="ru-RU" sz="1400" b="1" dirty="0">
              <a:solidFill>
                <a:prstClr val="black"/>
              </a:solidFill>
            </a:endParaRPr>
          </a:p>
        </p:txBody>
      </p:sp>
      <p:pic>
        <p:nvPicPr>
          <p:cNvPr id="33" name="Picture 10" descr="http://rus-taobao.ru/upload/iblock/8ae/tool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08" y="980387"/>
            <a:ext cx="1546472" cy="103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http://rus-taobao.ru/upload/iblock/8ae/tool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717" y="1022564"/>
            <a:ext cx="1546472" cy="103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19735" y="2963113"/>
            <a:ext cx="3305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вывоз товаров из страны для продажи </a:t>
            </a:r>
            <a:r>
              <a:rPr lang="ru-RU" sz="1400" dirty="0" smtClean="0">
                <a:solidFill>
                  <a:prstClr val="black"/>
                </a:solidFill>
              </a:rPr>
              <a:t>в </a:t>
            </a:r>
            <a:r>
              <a:rPr lang="ru-RU" sz="1400" dirty="0">
                <a:solidFill>
                  <a:prstClr val="black"/>
                </a:solidFill>
              </a:rPr>
              <a:t>других государствах.</a:t>
            </a:r>
          </a:p>
        </p:txBody>
      </p:sp>
      <p:pic>
        <p:nvPicPr>
          <p:cNvPr id="7170" name="Picture 2" descr="https://upload.wikimedia.org/wikipedia/ru/e/ef/%D0%A4%D0%A2%D0%A1.%D0%AD%D0%BC%D0%B1%D0%BB%D0%B5%D0%BC%D0%B0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92" y="3606671"/>
            <a:ext cx="1149835" cy="13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81646" y="4346036"/>
            <a:ext cx="68732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ea typeface="Calibri" panose="020F0502020204030204" pitchFamily="34" charset="0"/>
              </a:rPr>
              <a:t>В</a:t>
            </a:r>
            <a:r>
              <a:rPr lang="ru-RU" sz="1400" dirty="0" smtClean="0">
                <a:solidFill>
                  <a:prstClr val="black"/>
                </a:solidFill>
                <a:ea typeface="Calibri" panose="020F0502020204030204" pitchFamily="34" charset="0"/>
              </a:rPr>
              <a:t>нешнеторговый </a:t>
            </a:r>
            <a:r>
              <a:rPr lang="ru-RU" sz="1400" dirty="0">
                <a:solidFill>
                  <a:prstClr val="black"/>
                </a:solidFill>
                <a:ea typeface="Calibri" panose="020F0502020204030204" pitchFamily="34" charset="0"/>
              </a:rPr>
              <a:t>оборот России составил </a:t>
            </a:r>
            <a:r>
              <a:rPr lang="ru-RU" sz="1400" b="1" dirty="0" smtClean="0">
                <a:solidFill>
                  <a:srgbClr val="0DA389"/>
                </a:solidFill>
                <a:ea typeface="Calibri" panose="020F0502020204030204" pitchFamily="34" charset="0"/>
              </a:rPr>
              <a:t>314,1</a:t>
            </a:r>
            <a:r>
              <a:rPr lang="ru-RU" sz="1400" dirty="0" smtClean="0">
                <a:solidFill>
                  <a:srgbClr val="0DA389"/>
                </a:solidFill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ea typeface="Calibri" panose="020F0502020204030204" pitchFamily="34" charset="0"/>
              </a:rPr>
              <a:t>миллиарда долларов </a:t>
            </a:r>
            <a:r>
              <a:rPr lang="ru-RU" sz="1400" dirty="0" smtClean="0">
                <a:solidFill>
                  <a:prstClr val="black"/>
                </a:solidFill>
                <a:ea typeface="Calibri" panose="020F0502020204030204" pitchFamily="34" charset="0"/>
              </a:rPr>
              <a:t>США</a:t>
            </a:r>
            <a:r>
              <a:rPr lang="ru-RU" sz="1400" dirty="0">
                <a:solidFill>
                  <a:prstClr val="black"/>
                </a:solidFill>
                <a:ea typeface="Calibri" panose="020F0502020204030204" pitchFamily="34" charset="0"/>
              </a:rPr>
              <a:t>. 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333843" y="1945981"/>
            <a:ext cx="1202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103,6 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322472" y="1926620"/>
            <a:ext cx="1202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210,5 </a:t>
            </a:r>
            <a:endParaRPr lang="ru-R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47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/>
      <p:bldP spid="31" grpId="0"/>
      <p:bldP spid="4" grpId="0"/>
      <p:bldP spid="6" grpId="0"/>
      <p:bldP spid="3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31800" y="138859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Внешняя торговля 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416555" y="682187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8" name="Picture 10" descr="http://obkom.com/mir/tema/images/oil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323" y="2890724"/>
            <a:ext cx="735123" cy="84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://gostgaz.ru/images/%D0%BE%D0%B3%D0%BE%D0%BD%D1%8C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516" y="2938713"/>
            <a:ext cx="790580" cy="79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rdmetall.ru/images/sortovoy-prokat-ssylka-vniz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372" y="2945203"/>
            <a:ext cx="1140920" cy="85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scrapmetall.ru/m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798" y="2923904"/>
            <a:ext cx="1312319" cy="92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centrcoal.com/upload/dynamic/2014-09/18/antracit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252" y="2844538"/>
            <a:ext cx="1102437" cy="90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www.treasures-of-time.fr/42-home_default/blue-barit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65" y="3922435"/>
            <a:ext cx="611381" cy="6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grpSp>
        <p:nvGrpSpPr>
          <p:cNvPr id="51" name="Группа 50"/>
          <p:cNvGrpSpPr/>
          <p:nvPr/>
        </p:nvGrpSpPr>
        <p:grpSpPr>
          <a:xfrm>
            <a:off x="4921180" y="379604"/>
            <a:ext cx="3453319" cy="2365967"/>
            <a:chOff x="-89432" y="-583364"/>
            <a:chExt cx="9391014" cy="6094328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9432" y="-583364"/>
              <a:ext cx="9391014" cy="60943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3" name="Picture 4" descr="http://bezfona.ru/_im/66_original_1399522042_bezfona.ru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8263" y="388238"/>
              <a:ext cx="2328695" cy="23286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Стрелка вправо 53"/>
          <p:cNvSpPr/>
          <p:nvPr/>
        </p:nvSpPr>
        <p:spPr>
          <a:xfrm rot="10800000">
            <a:off x="4877451" y="1111712"/>
            <a:ext cx="1434027" cy="1123811"/>
          </a:xfrm>
          <a:prstGeom prst="rightArrow">
            <a:avLst>
              <a:gd name="adj1" fmla="val 50000"/>
              <a:gd name="adj2" fmla="val 54050"/>
            </a:avLst>
          </a:prstGeom>
          <a:solidFill>
            <a:srgbClr val="0DA389"/>
          </a:solidFill>
          <a:effectLst>
            <a:glow rad="63500">
              <a:schemeClr val="bg1"/>
            </a:glow>
          </a:effectLst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5" name="Группа 54"/>
          <p:cNvGrpSpPr/>
          <p:nvPr/>
        </p:nvGrpSpPr>
        <p:grpSpPr>
          <a:xfrm>
            <a:off x="814465" y="423831"/>
            <a:ext cx="3453319" cy="2365967"/>
            <a:chOff x="-89432" y="-583364"/>
            <a:chExt cx="9391014" cy="6094328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9432" y="-583364"/>
              <a:ext cx="9391014" cy="60943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7" name="Picture 4" descr="http://bezfona.ru/_im/66_original_1399522042_bezfona.ru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8263" y="388238"/>
              <a:ext cx="2328695" cy="23286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8" name="Стрелка вправо 57"/>
          <p:cNvSpPr/>
          <p:nvPr/>
        </p:nvSpPr>
        <p:spPr>
          <a:xfrm>
            <a:off x="1759334" y="1105437"/>
            <a:ext cx="1434027" cy="1123811"/>
          </a:xfrm>
          <a:prstGeom prst="rightArrow">
            <a:avLst>
              <a:gd name="adj1" fmla="val 50000"/>
              <a:gd name="adj2" fmla="val 54050"/>
            </a:avLst>
          </a:prstGeom>
          <a:solidFill>
            <a:srgbClr val="0DA389"/>
          </a:solidFill>
          <a:effectLst>
            <a:glow rad="63500">
              <a:schemeClr val="bg1"/>
            </a:glow>
          </a:effectLst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9" name="Прямоугольник 58"/>
          <p:cNvSpPr/>
          <p:nvPr/>
        </p:nvSpPr>
        <p:spPr>
          <a:xfrm>
            <a:off x="2031033" y="2554105"/>
            <a:ext cx="17985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Импорт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6243335" y="2554883"/>
            <a:ext cx="17985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Экспорт</a:t>
            </a:r>
            <a:endParaRPr lang="ru-RU" sz="1400" b="1" dirty="0">
              <a:solidFill>
                <a:prstClr val="black"/>
              </a:solidFill>
            </a:endParaRPr>
          </a:p>
        </p:txBody>
      </p:sp>
      <p:pic>
        <p:nvPicPr>
          <p:cNvPr id="61" name="Picture 10" descr="http://rus-taobao.ru/upload/iblock/8ae/tools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08" y="980387"/>
            <a:ext cx="1546472" cy="103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http://rus-taobao.ru/upload/iblock/8ae/tools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717" y="1022564"/>
            <a:ext cx="1546472" cy="103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Прямоугольник 62"/>
          <p:cNvSpPr/>
          <p:nvPr/>
        </p:nvSpPr>
        <p:spPr>
          <a:xfrm>
            <a:off x="3333843" y="1945981"/>
            <a:ext cx="1202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103,6 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7322472" y="1926620"/>
            <a:ext cx="1202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210,5 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8206" name="Picture 14" descr="http://ekostroy44.ru/images/brevn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004" y="3898337"/>
            <a:ext cx="1120466" cy="77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http://rybinsk.akson-quick.ru/upload/resize_cache/ctpi/b6/b66479783fe67143136c0ca7fda20663/1000x100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47" y="3753691"/>
            <a:ext cx="997680" cy="9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http://karfidovlab.ru/wp-content/uploads/2014/10/AK74_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3977">
            <a:off x="7285525" y="3936534"/>
            <a:ext cx="1172780" cy="58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http://www.allstanko.ru/1018/HBM_7H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975" y="3864570"/>
            <a:ext cx="737643" cy="77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357707" y="2822346"/>
            <a:ext cx="1211052" cy="1042224"/>
            <a:chOff x="-2016117" y="1997017"/>
            <a:chExt cx="1998699" cy="1698913"/>
          </a:xfrm>
        </p:grpSpPr>
        <p:pic>
          <p:nvPicPr>
            <p:cNvPr id="12308" name="Picture 20" descr="http://s019.radikal.ru/i635/1205/74/7d6f8b50a09b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52333" y="1997017"/>
              <a:ext cx="614499" cy="1114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10" name="Picture 22" descr="http://s019.radikal.ru/i614/1203/c5/967f3548e746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43212" y="2339639"/>
              <a:ext cx="1505815" cy="1065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4" name="Picture 16" descr="http://i017.radikal.ru/1109/fd/bebe3599276c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6117" y="2939001"/>
              <a:ext cx="1200361" cy="745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6" name="Picture 18" descr="http://www.picshare.ru/uploads/141106/Kp5G1I0p07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29877" y="2911279"/>
              <a:ext cx="1012459" cy="784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5" name="Picture 22" descr="http://www.allstanko.ru/1018/HBM_7H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79" y="2910563"/>
            <a:ext cx="937461" cy="98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www.masmotors.ru/colors/lada-kalina-2-universal/1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589" y="3068939"/>
            <a:ext cx="1556277" cy="80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http://i2.posuda-krasnodar23.ru/1/4232/42317817/a35910/hoz-tovary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31" y="3659091"/>
            <a:ext cx="1563936" cy="156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0" name="Picture 28" descr="http://slavoil.com/img/design/current/snh-group-5-img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260" y="4031391"/>
            <a:ext cx="1141654" cy="95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43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0219" y="2277875"/>
            <a:ext cx="952862" cy="20123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" name="Picture 10" descr="https://upload.wikimedia.org/wikipedia/commons/1/14/Cycladic_idol_large_sin_fond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294" y="1516576"/>
            <a:ext cx="1117255" cy="184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ttps://upload.wikimedia.org/wikipedia/commons/1/14/Cycladic_idol_large_sin_fond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1618" y="1769507"/>
            <a:ext cx="970802" cy="159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upload.wikimedia.org/wikipedia/commons/1/14/Cycladic_idol_large_sin_fond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2116" y="1816876"/>
            <a:ext cx="970802" cy="159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s4.pic4you.ru/y2015/04-02/24687/4981585-thum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10" y="3603372"/>
            <a:ext cx="774204" cy="12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228" y="2399315"/>
            <a:ext cx="2037600" cy="2037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1898" y="2967038"/>
            <a:ext cx="2037600" cy="20376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1428" y="2338595"/>
            <a:ext cx="2037600" cy="2037600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172116" y="379509"/>
            <a:ext cx="3644847" cy="1959032"/>
            <a:chOff x="657517" y="379563"/>
            <a:chExt cx="3644847" cy="1959032"/>
          </a:xfrm>
        </p:grpSpPr>
        <p:sp>
          <p:nvSpPr>
            <p:cNvPr id="21" name="Выноска-облако 20"/>
            <p:cNvSpPr/>
            <p:nvPr/>
          </p:nvSpPr>
          <p:spPr>
            <a:xfrm>
              <a:off x="657517" y="379563"/>
              <a:ext cx="3644847" cy="1896868"/>
            </a:xfrm>
            <a:prstGeom prst="cloudCallout">
              <a:avLst>
                <a:gd name="adj1" fmla="val 6602"/>
                <a:gd name="adj2" fmla="val 8149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320" y="599460"/>
              <a:ext cx="2555462" cy="17391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8" descr="http://static.wixstatic.com/media/f9fa8d_e3ca56e8b6934d38bfb9ff8091aada9e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7572" y="1461208"/>
              <a:ext cx="647747" cy="5918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766511" y="636466"/>
              <a:ext cx="1329028" cy="7877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Выноска-облако 1"/>
          <p:cNvSpPr/>
          <p:nvPr/>
        </p:nvSpPr>
        <p:spPr>
          <a:xfrm>
            <a:off x="3871352" y="379509"/>
            <a:ext cx="1725283" cy="1217416"/>
          </a:xfrm>
          <a:prstGeom prst="cloudCallout">
            <a:avLst>
              <a:gd name="adj1" fmla="val 45461"/>
              <a:gd name="adj2" fmla="val 10188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Выноска-облако 16"/>
          <p:cNvSpPr/>
          <p:nvPr/>
        </p:nvSpPr>
        <p:spPr>
          <a:xfrm>
            <a:off x="7508868" y="736580"/>
            <a:ext cx="1366775" cy="1010676"/>
          </a:xfrm>
          <a:prstGeom prst="cloudCallout">
            <a:avLst>
              <a:gd name="adj1" fmla="val -29907"/>
              <a:gd name="adj2" fmla="val 9872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Выноска-облако 17"/>
          <p:cNvSpPr/>
          <p:nvPr/>
        </p:nvSpPr>
        <p:spPr>
          <a:xfrm rot="1191809">
            <a:off x="5687755" y="421572"/>
            <a:ext cx="1725283" cy="1217416"/>
          </a:xfrm>
          <a:prstGeom prst="cloudCallout">
            <a:avLst>
              <a:gd name="adj1" fmla="val 30449"/>
              <a:gd name="adj2" fmla="val 8859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34" name="Picture 10" descr="http://img-fotki.yandex.ru/get/4604/200418627.25/0_10e08c_abb500f7_orig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081" y="593710"/>
            <a:ext cx="859340" cy="771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s://rust-wiki.com/images/d/d6/Stone_Hatchet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733" y="582219"/>
            <a:ext cx="726433" cy="72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 rot="19737585">
            <a:off x="7855243" y="824442"/>
            <a:ext cx="718355" cy="786862"/>
            <a:chOff x="1982286" y="3691481"/>
            <a:chExt cx="861341" cy="903074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1993">
              <a:off x="2053981" y="3838555"/>
              <a:ext cx="756000" cy="756000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9353">
              <a:off x="2035177" y="3761457"/>
              <a:ext cx="756000" cy="756000"/>
            </a:xfrm>
            <a:prstGeom prst="rect">
              <a:avLst/>
            </a:prstGeom>
          </p:spPr>
        </p:pic>
        <p:grpSp>
          <p:nvGrpSpPr>
            <p:cNvPr id="27" name="Группа 26"/>
            <p:cNvGrpSpPr/>
            <p:nvPr/>
          </p:nvGrpSpPr>
          <p:grpSpPr>
            <a:xfrm>
              <a:off x="1982286" y="3691481"/>
              <a:ext cx="861341" cy="850871"/>
              <a:chOff x="1479071" y="3914466"/>
              <a:chExt cx="861341" cy="850871"/>
            </a:xfrm>
          </p:grpSpPr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8419" y="4009337"/>
                <a:ext cx="756000" cy="756000"/>
              </a:xfrm>
              <a:prstGeom prst="rect">
                <a:avLst/>
              </a:prstGeom>
            </p:spPr>
          </p:pic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2714" y="3962978"/>
                <a:ext cx="756000" cy="756000"/>
              </a:xfrm>
              <a:prstGeom prst="rect">
                <a:avLst/>
              </a:prstGeom>
            </p:spPr>
          </p:pic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4412" y="3916619"/>
                <a:ext cx="756000" cy="756000"/>
              </a:xfrm>
              <a:prstGeom prst="rect">
                <a:avLst/>
              </a:prstGeom>
            </p:spPr>
          </p:pic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9071" y="4009337"/>
                <a:ext cx="756000" cy="756000"/>
              </a:xfrm>
              <a:prstGeom prst="rect">
                <a:avLst/>
              </a:prstGeom>
            </p:spPr>
          </p:pic>
          <p:pic>
            <p:nvPicPr>
              <p:cNvPr id="32" name="Рисунок 31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0129" y="3914466"/>
                <a:ext cx="756000" cy="756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2707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торговля?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044423" y="2258397"/>
            <a:ext cx="82609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DA389"/>
                </a:solidFill>
              </a:rPr>
              <a:t>Торговля </a:t>
            </a:r>
            <a:r>
              <a:rPr lang="ru-RU" sz="2000" dirty="0">
                <a:solidFill>
                  <a:prstClr val="black"/>
                </a:solidFill>
              </a:rPr>
              <a:t>– это отрасль хозяйства, в которой происходит реализация товаров путём </a:t>
            </a:r>
            <a:r>
              <a:rPr lang="ru-RU" sz="2000" dirty="0" smtClean="0">
                <a:solidFill>
                  <a:prstClr val="black"/>
                </a:solidFill>
              </a:rPr>
              <a:t>купли-продажи</a:t>
            </a:r>
            <a:r>
              <a:rPr lang="ru-RU" sz="200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92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розничная торговля?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solidFill>
                  <a:prstClr val="white"/>
                </a:solidFill>
                <a:latin typeface="Roboto Slab"/>
              </a:rPr>
              <a:t>2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23865" y="2089216"/>
            <a:ext cx="7673093" cy="1728336"/>
            <a:chOff x="1213913" y="1982212"/>
            <a:chExt cx="7673093" cy="1728336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567498" y="2338548"/>
              <a:ext cx="531950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srgbClr val="0DA389"/>
                  </a:solidFill>
                </a:rPr>
                <a:t>Розничная торговля </a:t>
              </a:r>
              <a:r>
                <a:rPr lang="ru-RU" sz="2000" dirty="0">
                  <a:solidFill>
                    <a:prstClr val="black"/>
                  </a:solidFill>
                </a:rPr>
                <a:t>– это продажа единичных или мелких партий </a:t>
              </a:r>
              <a:r>
                <a:rPr lang="ru-RU" sz="2000" dirty="0" smtClean="0">
                  <a:solidFill>
                    <a:prstClr val="black"/>
                  </a:solidFill>
                </a:rPr>
                <a:t>товаров </a:t>
              </a:r>
              <a:r>
                <a:rPr lang="ru-RU" sz="2000" dirty="0">
                  <a:solidFill>
                    <a:prstClr val="black"/>
                  </a:solidFill>
                </a:rPr>
                <a:t>для личного потребления. </a:t>
              </a: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913" y="1982212"/>
              <a:ext cx="2126425" cy="1728336"/>
            </a:xfrm>
            <a:prstGeom prst="rect">
              <a:avLst/>
            </a:prstGeom>
          </p:spPr>
        </p:pic>
      </p:grpSp>
      <p:cxnSp>
        <p:nvCxnSpPr>
          <p:cNvPr id="8" name="Прямая соединительная линия 7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23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оптовая торговля?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solidFill>
                  <a:prstClr val="white"/>
                </a:solidFill>
                <a:latin typeface="Roboto Slab"/>
              </a:rPr>
              <a:t>3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95746" y="1897963"/>
            <a:ext cx="6952509" cy="1899353"/>
            <a:chOff x="1570323" y="1897963"/>
            <a:chExt cx="6952509" cy="1899353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27251" y="2493696"/>
              <a:ext cx="44955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srgbClr val="0DA389"/>
                  </a:solidFill>
                </a:rPr>
                <a:t>Оптовая торговля </a:t>
              </a:r>
              <a:r>
                <a:rPr lang="ru-RU" sz="2000" dirty="0">
                  <a:solidFill>
                    <a:prstClr val="black"/>
                  </a:solidFill>
                </a:rPr>
                <a:t>– это продажа товаров крупными партиями.</a:t>
              </a:r>
            </a:p>
          </p:txBody>
        </p:sp>
        <p:pic>
          <p:nvPicPr>
            <p:cNvPr id="7" name="Picture 2" descr="http://www.paintin.by/wp-content/uploads/2015/08/dostavka_iz_kitaya_optom.pn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0323" y="1897963"/>
              <a:ext cx="2221951" cy="1899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" name="Прямая соединительная линия 7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50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внутренняя торговля?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4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70626" y="1691133"/>
            <a:ext cx="7402749" cy="2365967"/>
            <a:chOff x="870626" y="1691133"/>
            <a:chExt cx="7402749" cy="2365967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870626" y="1691133"/>
              <a:ext cx="7402749" cy="2365967"/>
              <a:chOff x="1118681" y="1691133"/>
              <a:chExt cx="7402749" cy="2365967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4869305" y="2366284"/>
                <a:ext cx="3652125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dirty="0">
                    <a:solidFill>
                      <a:srgbClr val="0DA389"/>
                    </a:solidFill>
                  </a:rPr>
                  <a:t>Внутренняя торговля </a:t>
                </a:r>
                <a:r>
                  <a:rPr lang="ru-RU" sz="2000" dirty="0">
                    <a:solidFill>
                      <a:prstClr val="black"/>
                    </a:solidFill>
                  </a:rPr>
                  <a:t>– это торговля, осуществляемая в пределах одной страны.</a:t>
                </a:r>
              </a:p>
            </p:txBody>
          </p:sp>
          <p:grpSp>
            <p:nvGrpSpPr>
              <p:cNvPr id="25" name="Группа 24"/>
              <p:cNvGrpSpPr/>
              <p:nvPr/>
            </p:nvGrpSpPr>
            <p:grpSpPr>
              <a:xfrm>
                <a:off x="1118681" y="1691133"/>
                <a:ext cx="3541305" cy="2365967"/>
                <a:chOff x="-89432" y="-583364"/>
                <a:chExt cx="9391014" cy="6094328"/>
              </a:xfrm>
            </p:grpSpPr>
            <p:pic>
              <p:nvPicPr>
                <p:cNvPr id="26" name="Рисунок 25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89432" y="-583364"/>
                  <a:ext cx="9391014" cy="6094328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27" name="Picture 4" descr="http://bezfona.ru/_im/66_original_1399522042_bezfona.ru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68263" y="388238"/>
                  <a:ext cx="2328695" cy="2328695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28" name="Picture 2" descr="http://www.masmotors.ru/colors/lada-kalina-2-universal/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1760" y="2655976"/>
              <a:ext cx="1224825" cy="632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1" name="Прямая соединительная линия 10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16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внешняя торговля?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prstClr val="white"/>
                </a:solidFill>
                <a:latin typeface="Roboto Slab"/>
              </a:rPr>
              <a:t>5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31463" y="1140267"/>
            <a:ext cx="76810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DA389"/>
                </a:solidFill>
              </a:rPr>
              <a:t>Внешняя торговля </a:t>
            </a:r>
            <a:r>
              <a:rPr lang="ru-RU" sz="2000" dirty="0">
                <a:solidFill>
                  <a:prstClr val="black"/>
                </a:solidFill>
              </a:rPr>
              <a:t>– это торговля с зарубежными странами.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Группа 39"/>
          <p:cNvGrpSpPr/>
          <p:nvPr/>
        </p:nvGrpSpPr>
        <p:grpSpPr>
          <a:xfrm>
            <a:off x="4911452" y="1413945"/>
            <a:ext cx="3453319" cy="2365967"/>
            <a:chOff x="-89432" y="-583364"/>
            <a:chExt cx="9391014" cy="6094328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9432" y="-583364"/>
              <a:ext cx="9391014" cy="60943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Picture 4" descr="http://bezfona.ru/_im/66_original_1399522042_bezfona.ru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8263" y="388238"/>
              <a:ext cx="2328695" cy="23286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Стрелка вправо 42"/>
          <p:cNvSpPr/>
          <p:nvPr/>
        </p:nvSpPr>
        <p:spPr>
          <a:xfrm rot="10800000">
            <a:off x="4867723" y="2146053"/>
            <a:ext cx="1434027" cy="1123811"/>
          </a:xfrm>
          <a:prstGeom prst="rightArrow">
            <a:avLst>
              <a:gd name="adj1" fmla="val 50000"/>
              <a:gd name="adj2" fmla="val 54050"/>
            </a:avLst>
          </a:prstGeom>
          <a:solidFill>
            <a:srgbClr val="0DA389"/>
          </a:solidFill>
          <a:effectLst>
            <a:glow rad="63500">
              <a:schemeClr val="bg1"/>
            </a:glow>
          </a:effectLst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4" name="Группа 43"/>
          <p:cNvGrpSpPr/>
          <p:nvPr/>
        </p:nvGrpSpPr>
        <p:grpSpPr>
          <a:xfrm>
            <a:off x="804737" y="1458172"/>
            <a:ext cx="3453319" cy="2365967"/>
            <a:chOff x="-89432" y="-583364"/>
            <a:chExt cx="9391014" cy="6094328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9432" y="-583364"/>
              <a:ext cx="9391014" cy="60943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Picture 4" descr="http://bezfona.ru/_im/66_original_1399522042_bezfona.ru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8263" y="388238"/>
              <a:ext cx="2328695" cy="23286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Стрелка вправо 46"/>
          <p:cNvSpPr/>
          <p:nvPr/>
        </p:nvSpPr>
        <p:spPr>
          <a:xfrm>
            <a:off x="1749606" y="2139778"/>
            <a:ext cx="1434027" cy="1123811"/>
          </a:xfrm>
          <a:prstGeom prst="rightArrow">
            <a:avLst>
              <a:gd name="adj1" fmla="val 50000"/>
              <a:gd name="adj2" fmla="val 54050"/>
            </a:avLst>
          </a:prstGeom>
          <a:solidFill>
            <a:srgbClr val="0DA389"/>
          </a:solidFill>
          <a:effectLst>
            <a:glow rad="63500">
              <a:schemeClr val="bg1"/>
            </a:glow>
          </a:effectLst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8" name="Прямоугольник 47"/>
          <p:cNvSpPr/>
          <p:nvPr/>
        </p:nvSpPr>
        <p:spPr>
          <a:xfrm>
            <a:off x="2021305" y="3588446"/>
            <a:ext cx="17985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Импорт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097628" y="4001648"/>
            <a:ext cx="32041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ввоз </a:t>
            </a:r>
            <a:r>
              <a:rPr lang="ru-RU" sz="1400" dirty="0">
                <a:solidFill>
                  <a:prstClr val="black"/>
                </a:solidFill>
              </a:rPr>
              <a:t>в страну иностранных товаров из других государств.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6233607" y="3589224"/>
            <a:ext cx="17985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Экспорт</a:t>
            </a:r>
            <a:endParaRPr lang="ru-RU" sz="1400" b="1" dirty="0">
              <a:solidFill>
                <a:prstClr val="black"/>
              </a:solidFill>
            </a:endParaRPr>
          </a:p>
        </p:txBody>
      </p:sp>
      <p:pic>
        <p:nvPicPr>
          <p:cNvPr id="51" name="Picture 10" descr="http://rus-taobao.ru/upload/iblock/8ae/tool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80" y="2014728"/>
            <a:ext cx="1546472" cy="103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http://rus-taobao.ru/upload/iblock/8ae/tool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989" y="2056905"/>
            <a:ext cx="1546472" cy="103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Прямоугольник 52"/>
          <p:cNvSpPr/>
          <p:nvPr/>
        </p:nvSpPr>
        <p:spPr>
          <a:xfrm>
            <a:off x="4985456" y="3997447"/>
            <a:ext cx="3305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вывоз товаров из страны для продажи </a:t>
            </a:r>
            <a:r>
              <a:rPr lang="ru-RU" sz="1400" dirty="0" smtClean="0">
                <a:solidFill>
                  <a:prstClr val="black"/>
                </a:solidFill>
              </a:rPr>
              <a:t>в </a:t>
            </a:r>
            <a:r>
              <a:rPr lang="ru-RU" sz="1400" dirty="0">
                <a:solidFill>
                  <a:prstClr val="black"/>
                </a:solidFill>
              </a:rPr>
              <a:t>других государствах.</a:t>
            </a:r>
          </a:p>
        </p:txBody>
      </p:sp>
    </p:spTree>
    <p:extLst>
      <p:ext uri="{BB962C8B-B14F-4D97-AF65-F5344CB8AC3E}">
        <p14:creationId xmlns:p14="http://schemas.microsoft.com/office/powerpoint/2010/main" val="78950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8" grpId="0"/>
      <p:bldP spid="49" grpId="0"/>
      <p:bldP spid="50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29" y="1892259"/>
            <a:ext cx="2037600" cy="2037600"/>
          </a:xfrm>
          <a:prstGeom prst="rect">
            <a:avLst/>
          </a:prstGeom>
        </p:spPr>
      </p:pic>
      <p:pic>
        <p:nvPicPr>
          <p:cNvPr id="5" name="Picture 10" descr="https://upload.wikimedia.org/wikipedia/commons/1/14/Cycladic_idol_large_sin_fond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2116" y="1816876"/>
            <a:ext cx="970802" cy="159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ttps://upload.wikimedia.org/wikipedia/commons/1/14/Cycladic_idol_large_sin_fond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1618" y="1769507"/>
            <a:ext cx="970802" cy="159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https://upload.wikimedia.org/wikipedia/commons/1/14/Cycladic_idol_large_sin_fond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294" y="1516576"/>
            <a:ext cx="1117255" cy="184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9" y="2303331"/>
            <a:ext cx="1767129" cy="17671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33" y="2722698"/>
            <a:ext cx="2037600" cy="2037600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 flipH="1" flipV="1">
            <a:off x="4353339" y="2852530"/>
            <a:ext cx="12511" cy="2290971"/>
          </a:xfrm>
          <a:prstGeom prst="line">
            <a:avLst/>
          </a:prstGeom>
          <a:ln w="76200">
            <a:solidFill>
              <a:schemeClr val="tx1"/>
            </a:solidFill>
            <a:prstDash val="dashDot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www.voentorga.ru/upload/iblock/960/96098715a02e0ecbccd648ec5190e659.png"/>
          <p:cNvPicPr>
            <a:picLocks noChangeAspect="1" noChangeArrowheads="1"/>
          </p:cNvPicPr>
          <p:nvPr/>
        </p:nvPicPr>
        <p:blipFill>
          <a:blip r:embed="rId9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754" y="1516576"/>
            <a:ext cx="2000250" cy="1743076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4749508" y="3788517"/>
            <a:ext cx="1019030" cy="1089873"/>
            <a:chOff x="5486689" y="3677390"/>
            <a:chExt cx="1019030" cy="1089873"/>
          </a:xfrm>
        </p:grpSpPr>
        <p:pic>
          <p:nvPicPr>
            <p:cNvPr id="25" name="Picture 18" descr="http://www.picshare.ru/uploads/141106/Kp5G1I0p07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9761" y="4083164"/>
              <a:ext cx="881100" cy="684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8" descr="http://www.picshare.ru/uploads/141106/Kp5G1I0p07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4619" y="3677390"/>
              <a:ext cx="881100" cy="684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8" descr="http://www.picshare.ru/uploads/141106/Kp5G1I0p07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86689" y="3866252"/>
              <a:ext cx="881100" cy="684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526" y="2649098"/>
            <a:ext cx="952862" cy="201238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29" y="2722698"/>
            <a:ext cx="2037600" cy="2037600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2370098" y="2958361"/>
            <a:ext cx="1791412" cy="1219735"/>
            <a:chOff x="2314194" y="3149458"/>
            <a:chExt cx="1791412" cy="1219735"/>
          </a:xfrm>
        </p:grpSpPr>
        <p:pic>
          <p:nvPicPr>
            <p:cNvPr id="1034" name="Picture 10" descr="http://www.shampurok.ru/wp-content/uploads/2014/11/kak-vibrat-shashlik-iz-goviadiny.png.pagespeed.ce.hLv1_FGA0R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7202" y="3149458"/>
              <a:ext cx="1472250" cy="92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 descr="http://www.shampurok.ru/wp-content/uploads/2014/11/kak-vibrat-shashlik-iz-goviadiny.png.pagespeed.ce.hLv1_FGA0R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356" y="3449037"/>
              <a:ext cx="1472250" cy="92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0" descr="http://www.shampurok.ru/wp-content/uploads/2014/11/kak-vibrat-shashlik-iz-goviadiny.png.pagespeed.ce.hLv1_FGA0R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14194" y="3299248"/>
              <a:ext cx="1472250" cy="92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2438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27031 0.111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8" y="55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ttps://upload.wikimedia.org/wikipedia/commons/1/14/Cycladic_idol_large_sin_fond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2116" y="1816876"/>
            <a:ext cx="970802" cy="159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ttps://upload.wikimedia.org/wikipedia/commons/1/14/Cycladic_idol_large_sin_fond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1618" y="1769507"/>
            <a:ext cx="970802" cy="159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https://upload.wikimedia.org/wikipedia/commons/1/14/Cycladic_idol_large_sin_fond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294" y="1516576"/>
            <a:ext cx="1117255" cy="184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 flipH="1" flipV="1">
            <a:off x="4353339" y="2852530"/>
            <a:ext cx="12511" cy="2290971"/>
          </a:xfrm>
          <a:prstGeom prst="line">
            <a:avLst/>
          </a:prstGeom>
          <a:ln w="76200">
            <a:solidFill>
              <a:schemeClr val="tx1"/>
            </a:solidFill>
            <a:prstDash val="dashDot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www.voentorga.ru/upload/iblock/960/96098715a02e0ecbccd648ec5190e659.png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754" y="1516576"/>
            <a:ext cx="2000250" cy="1743076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5210539" y="3998015"/>
            <a:ext cx="1019030" cy="1089873"/>
            <a:chOff x="5486689" y="3677390"/>
            <a:chExt cx="1019030" cy="1089873"/>
          </a:xfrm>
        </p:grpSpPr>
        <p:pic>
          <p:nvPicPr>
            <p:cNvPr id="25" name="Picture 18" descr="http://www.picshare.ru/uploads/141106/Kp5G1I0p07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9761" y="4083164"/>
              <a:ext cx="881100" cy="684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8" descr="http://www.picshare.ru/uploads/141106/Kp5G1I0p07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4619" y="3677390"/>
              <a:ext cx="881100" cy="684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8" descr="http://www.picshare.ru/uploads/141106/Kp5G1I0p07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86689" y="3866252"/>
              <a:ext cx="881100" cy="684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2370098" y="2958361"/>
            <a:ext cx="1791412" cy="1219735"/>
            <a:chOff x="2314194" y="3149458"/>
            <a:chExt cx="1791412" cy="1219735"/>
          </a:xfrm>
        </p:grpSpPr>
        <p:pic>
          <p:nvPicPr>
            <p:cNvPr id="1034" name="Picture 10" descr="http://www.shampurok.ru/wp-content/uploads/2014/11/kak-vibrat-shashlik-iz-goviadiny.png.pagespeed.ce.hLv1_FGA0R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7202" y="3149458"/>
              <a:ext cx="1472250" cy="92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 descr="http://www.shampurok.ru/wp-content/uploads/2014/11/kak-vibrat-shashlik-iz-goviadiny.png.pagespeed.ce.hLv1_FGA0R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356" y="3449037"/>
              <a:ext cx="1472250" cy="92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0" descr="http://www.shampurok.ru/wp-content/uploads/2014/11/kak-vibrat-shashlik-iz-goviadiny.png.pagespeed.ce.hLv1_FGA0R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14194" y="3299248"/>
              <a:ext cx="1472250" cy="920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Группа 1"/>
          <p:cNvGrpSpPr/>
          <p:nvPr/>
        </p:nvGrpSpPr>
        <p:grpSpPr>
          <a:xfrm>
            <a:off x="5108429" y="1892259"/>
            <a:ext cx="4075200" cy="2868039"/>
            <a:chOff x="5108429" y="1892259"/>
            <a:chExt cx="4075200" cy="2868039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429" y="1892259"/>
              <a:ext cx="2037600" cy="2037600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6526" y="2649098"/>
              <a:ext cx="952862" cy="2012380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029" y="2722698"/>
              <a:ext cx="2037600" cy="2037600"/>
            </a:xfrm>
            <a:prstGeom prst="rect">
              <a:avLst/>
            </a:prstGeom>
          </p:spPr>
        </p:pic>
      </p:grpSp>
      <p:pic>
        <p:nvPicPr>
          <p:cNvPr id="31" name="Рисунок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9" y="2303331"/>
            <a:ext cx="1767129" cy="176712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33" y="2722698"/>
            <a:ext cx="2037600" cy="20376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66390" y="1096813"/>
            <a:ext cx="4494078" cy="3959524"/>
            <a:chOff x="19201" y="1391921"/>
            <a:chExt cx="3688057" cy="2915870"/>
          </a:xfrm>
        </p:grpSpPr>
        <p:pic>
          <p:nvPicPr>
            <p:cNvPr id="2050" name="Picture 2" descr="http://pixabay.com/static/uploads/photo/2013/07/12/14/27/burst-148240_640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1" y="1391921"/>
              <a:ext cx="3688057" cy="2915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021" y="1922189"/>
              <a:ext cx="2103886" cy="18017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50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93827E-6 L -0.4243 0.047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41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" name="Picture 10" descr="https://upload.wikimedia.org/wikipedia/commons/1/14/Cycladic_idol_large_sin_fond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294" y="1516576"/>
            <a:ext cx="1117255" cy="184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ttps://upload.wikimedia.org/wikipedia/commons/1/14/Cycladic_idol_large_sin_fond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1618" y="1769507"/>
            <a:ext cx="970802" cy="159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upload.wikimedia.org/wikipedia/commons/1/14/Cycladic_idol_large_sin_fond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2116" y="1816876"/>
            <a:ext cx="970802" cy="159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5131" y="2350226"/>
            <a:ext cx="2037600" cy="20376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9575" y="2288274"/>
            <a:ext cx="952862" cy="2012380"/>
          </a:xfrm>
          <a:prstGeom prst="rect">
            <a:avLst/>
          </a:prstGeom>
        </p:spPr>
      </p:pic>
      <p:pic>
        <p:nvPicPr>
          <p:cNvPr id="41" name="Picture 2" descr="http://s4.pic4you.ru/y2015/04-02/24687/4981585-thumb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10" y="3729271"/>
            <a:ext cx="774204" cy="127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Выноска-облако 17"/>
          <p:cNvSpPr/>
          <p:nvPr/>
        </p:nvSpPr>
        <p:spPr>
          <a:xfrm>
            <a:off x="1240660" y="581296"/>
            <a:ext cx="1638123" cy="1061746"/>
          </a:xfrm>
          <a:prstGeom prst="cloudCallout">
            <a:avLst>
              <a:gd name="adj1" fmla="val 18209"/>
              <a:gd name="adj2" fmla="val 10369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 Хочу есть!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Выноска-облако 19"/>
          <p:cNvSpPr/>
          <p:nvPr/>
        </p:nvSpPr>
        <p:spPr>
          <a:xfrm>
            <a:off x="6245525" y="764848"/>
            <a:ext cx="1800045" cy="1061746"/>
          </a:xfrm>
          <a:prstGeom prst="cloudCallout">
            <a:avLst>
              <a:gd name="adj1" fmla="val -17600"/>
              <a:gd name="adj2" fmla="val 9394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Мне нужны стрелы!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61" y="1692166"/>
            <a:ext cx="1767129" cy="1767129"/>
          </a:xfrm>
          <a:prstGeom prst="rect">
            <a:avLst/>
          </a:prstGeom>
        </p:spPr>
      </p:pic>
      <p:sp>
        <p:nvSpPr>
          <p:cNvPr id="25" name="Выноска-облако 24"/>
          <p:cNvSpPr/>
          <p:nvPr/>
        </p:nvSpPr>
        <p:spPr>
          <a:xfrm>
            <a:off x="4196365" y="215494"/>
            <a:ext cx="1597163" cy="1061746"/>
          </a:xfrm>
          <a:prstGeom prst="cloudCallout">
            <a:avLst>
              <a:gd name="adj1" fmla="val -23919"/>
              <a:gd name="adj2" fmla="val 9151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Давайте меняться.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43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https://upload.wikimedia.org/wikipedia/commons/1/14/Cycladic_idol_large_sin_fond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294" y="1516576"/>
            <a:ext cx="1117255" cy="184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ttps://upload.wikimedia.org/wikipedia/commons/1/14/Cycladic_idol_large_sin_fond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1618" y="1769507"/>
            <a:ext cx="970802" cy="159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upload.wikimedia.org/wikipedia/commons/1/14/Cycladic_idol_large_sin_fond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2116" y="1816876"/>
            <a:ext cx="970802" cy="159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60" y="2336306"/>
            <a:ext cx="1767129" cy="176712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91" y="1730244"/>
            <a:ext cx="2037600" cy="20376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596413" y="3463880"/>
            <a:ext cx="861341" cy="903074"/>
            <a:chOff x="1982286" y="3691481"/>
            <a:chExt cx="861341" cy="903074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1993">
              <a:off x="2053981" y="3838555"/>
              <a:ext cx="756000" cy="756000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9353">
              <a:off x="2035177" y="3761457"/>
              <a:ext cx="756000" cy="756000"/>
            </a:xfrm>
            <a:prstGeom prst="rect">
              <a:avLst/>
            </a:prstGeom>
          </p:spPr>
        </p:pic>
        <p:grpSp>
          <p:nvGrpSpPr>
            <p:cNvPr id="7" name="Группа 6"/>
            <p:cNvGrpSpPr/>
            <p:nvPr/>
          </p:nvGrpSpPr>
          <p:grpSpPr>
            <a:xfrm>
              <a:off x="1982286" y="3691481"/>
              <a:ext cx="861341" cy="850871"/>
              <a:chOff x="1479071" y="3914466"/>
              <a:chExt cx="861341" cy="850871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8419" y="4009337"/>
                <a:ext cx="756000" cy="756000"/>
              </a:xfrm>
              <a:prstGeom prst="rect">
                <a:avLst/>
              </a:prstGeom>
            </p:spPr>
          </p:pic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2714" y="3962978"/>
                <a:ext cx="756000" cy="756000"/>
              </a:xfrm>
              <a:prstGeom prst="rect">
                <a:avLst/>
              </a:prstGeom>
            </p:spPr>
          </p:pic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4412" y="3916619"/>
                <a:ext cx="756000" cy="756000"/>
              </a:xfrm>
              <a:prstGeom prst="rect">
                <a:avLst/>
              </a:prstGeom>
            </p:spPr>
          </p:pic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9071" y="4009337"/>
                <a:ext cx="756000" cy="756000"/>
              </a:xfrm>
              <a:prstGeom prst="rect">
                <a:avLst/>
              </a:prstGeom>
            </p:spPr>
          </p:pic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0129" y="3914466"/>
                <a:ext cx="756000" cy="756000"/>
              </a:xfrm>
              <a:prstGeom prst="rect">
                <a:avLst/>
              </a:prstGeom>
            </p:spPr>
          </p:pic>
        </p:grpSp>
      </p:grp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4353339" y="2852530"/>
            <a:ext cx="12511" cy="2290971"/>
          </a:xfrm>
          <a:prstGeom prst="line">
            <a:avLst/>
          </a:prstGeom>
          <a:ln w="76200">
            <a:solidFill>
              <a:schemeClr val="tx1"/>
            </a:solidFill>
            <a:prstDash val="dashDot"/>
          </a:ln>
          <a:effectLst>
            <a:glow rad="635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http://www.voentorga.ru/upload/iblock/960/96098715a02e0ecbccd648ec5190e659.png"/>
          <p:cNvPicPr>
            <a:picLocks noChangeAspect="1" noChangeArrowheads="1"/>
          </p:cNvPicPr>
          <p:nvPr/>
        </p:nvPicPr>
        <p:blipFill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754" y="1516576"/>
            <a:ext cx="2000250" cy="1743076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98" y="1830798"/>
            <a:ext cx="2037600" cy="2037600"/>
          </a:xfrm>
          <a:prstGeom prst="rect">
            <a:avLst/>
          </a:prstGeom>
        </p:spPr>
      </p:pic>
      <p:pic>
        <p:nvPicPr>
          <p:cNvPr id="3074" name="Picture 2" descr="http://s019.radikal.ru/i611/1504/9b/f4b220a3e48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157" y="1187234"/>
            <a:ext cx="3445868" cy="344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54" y="2863775"/>
            <a:ext cx="952862" cy="201238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857" y="2937375"/>
            <a:ext cx="2037600" cy="2037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74690" y="246110"/>
            <a:ext cx="399462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БАРТЕР</a:t>
            </a:r>
            <a:endParaRPr lang="ru-RU" sz="4400" b="1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0.3684 0.080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20" y="40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-0.51371 0.1666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4" y="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1681</TotalTime>
  <Words>410</Words>
  <Application>Microsoft Office PowerPoint</Application>
  <PresentationFormat>Экран (16:9)</PresentationFormat>
  <Paragraphs>100</Paragraphs>
  <Slides>54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3" baseType="lpstr">
      <vt:lpstr>Calibri</vt:lpstr>
      <vt:lpstr>DS Greece</vt:lpstr>
      <vt:lpstr>Open Sans</vt:lpstr>
      <vt:lpstr>Adobe Naskh Medium</vt:lpstr>
      <vt:lpstr>CyrillicGoth</vt:lpstr>
      <vt:lpstr>Arial</vt:lpstr>
      <vt:lpstr>Roboto Slab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130</cp:revision>
  <dcterms:created xsi:type="dcterms:W3CDTF">2015-07-21T12:19:15Z</dcterms:created>
  <dcterms:modified xsi:type="dcterms:W3CDTF">2016-03-04T06:23:29Z</dcterms:modified>
</cp:coreProperties>
</file>