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6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</p:sldIdLst>
  <p:sldSz cx="9144000" cy="5143500" type="screen16x9"/>
  <p:notesSz cx="6858000" cy="9144000"/>
  <p:embeddedFontLst>
    <p:embeddedFont>
      <p:font typeface="Roboto Slab" pitchFamily="2" charset="0"/>
      <p:regular r:id="rId67"/>
    </p:embeddedFont>
    <p:embeddedFont>
      <p:font typeface="Calibri" panose="020F0502020204030204" pitchFamily="34" charset="0"/>
      <p:regular r:id="rId68"/>
      <p:bold r:id="rId69"/>
      <p:italic r:id="rId70"/>
      <p:boldItalic r:id="rId71"/>
    </p:embeddedFont>
    <p:embeddedFont>
      <p:font typeface="Open Sans" panose="020B0606030504020204" pitchFamily="34" charset="0"/>
      <p:regular r:id="rId72"/>
      <p:bold r:id="rId73"/>
      <p:italic r:id="rId74"/>
    </p:embeddedFont>
    <p:embeddedFont>
      <p:font typeface="Monotype Corsiva" panose="03010101010201010101" pitchFamily="66" charset="0"/>
      <p:italic r:id="rId75"/>
    </p:embeddedFont>
  </p:embeddedFontLst>
  <p:defaultTextStyle>
    <a:defPPr>
      <a:defRPr lang="ru-RU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2" userDrawn="1">
          <p15:clr>
            <a:srgbClr val="A4A3A4"/>
          </p15:clr>
        </p15:guide>
        <p15:guide id="2" pos="272" userDrawn="1">
          <p15:clr>
            <a:srgbClr val="A4A3A4"/>
          </p15:clr>
        </p15:guide>
        <p15:guide id="3" orient="horz" pos="2958" userDrawn="1">
          <p15:clr>
            <a:srgbClr val="A4A3A4"/>
          </p15:clr>
        </p15:guide>
        <p15:guide id="4" pos="5488" userDrawn="1">
          <p15:clr>
            <a:srgbClr val="A4A3A4"/>
          </p15:clr>
        </p15:guide>
        <p15:guide id="5" pos="3016" userDrawn="1">
          <p15:clr>
            <a:srgbClr val="A4A3A4"/>
          </p15:clr>
        </p15:guide>
        <p15:guide id="6" pos="274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DA389"/>
    <a:srgbClr val="3A866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9473" autoAdjust="0"/>
    <p:restoredTop sz="94706" autoAdjust="0"/>
  </p:normalViewPr>
  <p:slideViewPr>
    <p:cSldViewPr snapToGrid="0">
      <p:cViewPr varScale="1">
        <p:scale>
          <a:sx n="117" d="100"/>
          <a:sy n="117" d="100"/>
        </p:scale>
        <p:origin x="840" y="96"/>
      </p:cViewPr>
      <p:guideLst>
        <p:guide orient="horz" pos="282"/>
        <p:guide pos="272"/>
        <p:guide orient="horz" pos="2958"/>
        <p:guide pos="5488"/>
        <p:guide pos="3016"/>
        <p:guide pos="274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0620"/>
    </p:cViewPr>
  </p:sorterViewPr>
  <p:gridSpacing cx="360000" cy="3600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font" Target="fonts/font2.fntdata"/><Relationship Id="rId76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notesMaster" Target="notesMasters/notesMaster1.xml"/><Relationship Id="rId74" Type="http://schemas.openxmlformats.org/officeDocument/2006/relationships/font" Target="fonts/font8.fntdata"/><Relationship Id="rId79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font" Target="fonts/font7.fntdata"/><Relationship Id="rId78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font" Target="fonts/font3.fntdata"/><Relationship Id="rId77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font" Target="fonts/font6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font" Target="fonts/font1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font" Target="fonts/font4.fntdata"/><Relationship Id="rId75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6181A8-47B6-476B-8206-6ADB300B6958}" type="datetimeFigureOut">
              <a:rPr lang="ru-RU" smtClean="0"/>
              <a:t>04.03.2016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98A712-2508-42C5-9157-810C3FD44A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60894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07CD45-43C2-43ED-B05B-4F448B272608}" type="slidenum">
              <a:rPr lang="ru-RU" smtClean="0">
                <a:solidFill>
                  <a:prstClr val="black"/>
                </a:solidFill>
              </a:rPr>
              <a:pPr/>
              <a:t>6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85895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07CD45-43C2-43ED-B05B-4F448B272608}" type="slidenum">
              <a:rPr lang="ru-RU" smtClean="0">
                <a:solidFill>
                  <a:prstClr val="black"/>
                </a:solidFill>
              </a:rPr>
              <a:pPr/>
              <a:t>23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08369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07CD45-43C2-43ED-B05B-4F448B272608}" type="slidenum">
              <a:rPr lang="ru-RU" smtClean="0">
                <a:solidFill>
                  <a:prstClr val="black"/>
                </a:solidFill>
              </a:rPr>
              <a:pPr/>
              <a:t>43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56696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07CD45-43C2-43ED-B05B-4F448B272608}" type="slidenum">
              <a:rPr lang="ru-RU" smtClean="0">
                <a:solidFill>
                  <a:prstClr val="black"/>
                </a:solidFill>
              </a:rPr>
              <a:pPr/>
              <a:t>47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88846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07CD45-43C2-43ED-B05B-4F448B272608}" type="slidenum">
              <a:rPr lang="ru-RU" smtClean="0">
                <a:solidFill>
                  <a:prstClr val="black"/>
                </a:solidFill>
              </a:rPr>
              <a:pPr/>
              <a:t>48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90868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07CD45-43C2-43ED-B05B-4F448B272608}" type="slidenum">
              <a:rPr lang="ru-RU" smtClean="0">
                <a:solidFill>
                  <a:prstClr val="black"/>
                </a:solidFill>
              </a:rPr>
              <a:pPr/>
              <a:t>51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32857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07CD45-43C2-43ED-B05B-4F448B272608}" type="slidenum">
              <a:rPr lang="ru-RU" smtClean="0">
                <a:solidFill>
                  <a:prstClr val="black"/>
                </a:solidFill>
              </a:rPr>
              <a:pPr/>
              <a:t>58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69991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07CD45-43C2-43ED-B05B-4F448B272608}" type="slidenum">
              <a:rPr lang="ru-RU" smtClean="0">
                <a:solidFill>
                  <a:prstClr val="black"/>
                </a:solidFill>
              </a:rPr>
              <a:pPr/>
              <a:t>59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58949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07CD45-43C2-43ED-B05B-4F448B272608}" type="slidenum">
              <a:rPr lang="ru-RU" smtClean="0">
                <a:solidFill>
                  <a:prstClr val="black"/>
                </a:solidFill>
              </a:rPr>
              <a:pPr/>
              <a:t>60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75608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317D5-9F8B-4CE2-A8D2-BA4B821C575C}" type="datetimeFigureOut">
              <a:rPr lang="ru-RU" smtClean="0"/>
              <a:t>04.03.2016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FBF47-6035-4F1A-8ADC-D4AE782FFE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73749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317D5-9F8B-4CE2-A8D2-BA4B821C575C}" type="datetimeFigureOut">
              <a:rPr lang="ru-RU" smtClean="0"/>
              <a:t>04.03.2016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FBF47-6035-4F1A-8ADC-D4AE782FFE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40195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317D5-9F8B-4CE2-A8D2-BA4B821C575C}" type="datetimeFigureOut">
              <a:rPr lang="ru-RU" smtClean="0"/>
              <a:t>04.03.2016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FBF47-6035-4F1A-8ADC-D4AE782FFE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87278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317D5-9F8B-4CE2-A8D2-BA4B821C575C}" type="datetimeFigureOut">
              <a:rPr lang="ru-RU" smtClean="0"/>
              <a:t>04.03.2016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FBF47-6035-4F1A-8ADC-D4AE782FFE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10473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317D5-9F8B-4CE2-A8D2-BA4B821C575C}" type="datetimeFigureOut">
              <a:rPr lang="ru-RU" smtClean="0"/>
              <a:t>04.03.2016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FBF47-6035-4F1A-8ADC-D4AE782FFE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50440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317D5-9F8B-4CE2-A8D2-BA4B821C575C}" type="datetimeFigureOut">
              <a:rPr lang="ru-RU" smtClean="0"/>
              <a:t>04.03.2016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FBF47-6035-4F1A-8ADC-D4AE782FFE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26177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317D5-9F8B-4CE2-A8D2-BA4B821C575C}" type="datetimeFigureOut">
              <a:rPr lang="ru-RU" smtClean="0"/>
              <a:t>04.03.2016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FBF47-6035-4F1A-8ADC-D4AE782FFE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10598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317D5-9F8B-4CE2-A8D2-BA4B821C575C}" type="datetimeFigureOut">
              <a:rPr lang="ru-RU" smtClean="0"/>
              <a:t>04.03.2016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FBF47-6035-4F1A-8ADC-D4AE782FFE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36853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317D5-9F8B-4CE2-A8D2-BA4B821C575C}" type="datetimeFigureOut">
              <a:rPr lang="ru-RU" smtClean="0"/>
              <a:t>04.03.2016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FBF47-6035-4F1A-8ADC-D4AE782FFE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42372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317D5-9F8B-4CE2-A8D2-BA4B821C575C}" type="datetimeFigureOut">
              <a:rPr lang="ru-RU" smtClean="0"/>
              <a:t>04.03.2016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FBF47-6035-4F1A-8ADC-D4AE782FFE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99460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317D5-9F8B-4CE2-A8D2-BA4B821C575C}" type="datetimeFigureOut">
              <a:rPr lang="ru-RU" smtClean="0"/>
              <a:t>04.03.2016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FBF47-6035-4F1A-8ADC-D4AE782FFE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90955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B317D5-9F8B-4CE2-A8D2-BA4B821C575C}" type="datetimeFigureOut">
              <a:rPr lang="ru-RU" smtClean="0"/>
              <a:t>04.03.2016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EFBF47-6035-4F1A-8ADC-D4AE782FFE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861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gif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7.png"/><Relationship Id="rId7" Type="http://schemas.openxmlformats.org/officeDocument/2006/relationships/image" Target="../media/image4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.png"/><Relationship Id="rId9" Type="http://schemas.openxmlformats.org/officeDocument/2006/relationships/image" Target="../media/image4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jpg"/><Relationship Id="rId4" Type="http://schemas.openxmlformats.org/officeDocument/2006/relationships/image" Target="../media/image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6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64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gif"/><Relationship Id="rId3" Type="http://schemas.openxmlformats.org/officeDocument/2006/relationships/image" Target="../media/image7.png"/><Relationship Id="rId7" Type="http://schemas.openxmlformats.org/officeDocument/2006/relationships/image" Target="../media/image70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9.png"/><Relationship Id="rId5" Type="http://schemas.openxmlformats.org/officeDocument/2006/relationships/image" Target="../media/image3.png"/><Relationship Id="rId4" Type="http://schemas.openxmlformats.org/officeDocument/2006/relationships/image" Target="../media/image68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7.png"/><Relationship Id="rId7" Type="http://schemas.openxmlformats.org/officeDocument/2006/relationships/image" Target="../media/image7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3.png"/><Relationship Id="rId9" Type="http://schemas.openxmlformats.org/officeDocument/2006/relationships/image" Target="../media/image78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13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6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3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9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1.jpeg"/><Relationship Id="rId5" Type="http://schemas.openxmlformats.org/officeDocument/2006/relationships/image" Target="../media/image90.jpg"/><Relationship Id="rId4" Type="http://schemas.openxmlformats.org/officeDocument/2006/relationships/image" Target="../media/image3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95.jpeg"/><Relationship Id="rId4" Type="http://schemas.openxmlformats.org/officeDocument/2006/relationships/image" Target="../media/image94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96.pn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.png"/><Relationship Id="rId7" Type="http://schemas.openxmlformats.org/officeDocument/2006/relationships/image" Target="../media/image41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8.jpeg"/><Relationship Id="rId5" Type="http://schemas.openxmlformats.org/officeDocument/2006/relationships/image" Target="../media/image97.jpeg"/><Relationship Id="rId4" Type="http://schemas.openxmlformats.org/officeDocument/2006/relationships/image" Target="../media/image9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17.gif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1028125" y="940941"/>
            <a:ext cx="7087750" cy="3409950"/>
            <a:chOff x="818001" y="940941"/>
            <a:chExt cx="7087750" cy="3409950"/>
          </a:xfrm>
        </p:grpSpPr>
        <p:sp>
          <p:nvSpPr>
            <p:cNvPr id="4" name="TextBox 3"/>
            <p:cNvSpPr txBox="1"/>
            <p:nvPr/>
          </p:nvSpPr>
          <p:spPr>
            <a:xfrm>
              <a:off x="4586451" y="2107307"/>
              <a:ext cx="3319300" cy="107721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ru-RU" sz="3200" dirty="0">
                  <a:solidFill>
                    <a:prstClr val="white"/>
                  </a:solidFill>
                  <a:latin typeface="Roboto Slab"/>
                  <a:cs typeface="Times New Roman" panose="02020603050405020304" pitchFamily="18" charset="0"/>
                </a:rPr>
                <a:t>Виды и формы </a:t>
              </a:r>
              <a:r>
                <a:rPr lang="ru-RU" sz="3200" dirty="0" smtClean="0">
                  <a:solidFill>
                    <a:prstClr val="white"/>
                  </a:solidFill>
                  <a:latin typeface="Roboto Slab"/>
                  <a:cs typeface="Times New Roman" panose="02020603050405020304" pitchFamily="18" charset="0"/>
                </a:rPr>
                <a:t>бизнеса</a:t>
              </a:r>
              <a:endParaRPr lang="ru-RU" sz="3200" dirty="0">
                <a:solidFill>
                  <a:prstClr val="white"/>
                </a:solidFill>
                <a:latin typeface="Roboto Slab"/>
                <a:cs typeface="Times New Roman" panose="02020603050405020304" pitchFamily="18" charset="0"/>
              </a:endParaRPr>
            </a:p>
          </p:txBody>
        </p:sp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8001" y="940941"/>
              <a:ext cx="3514725" cy="3409950"/>
            </a:xfrm>
            <a:prstGeom prst="rect">
              <a:avLst/>
            </a:prstGeom>
          </p:spPr>
        </p:pic>
      </p:grp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918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529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-98551" y="-583364"/>
            <a:ext cx="9391014" cy="6094328"/>
            <a:chOff x="-89432" y="-583364"/>
            <a:chExt cx="9391014" cy="6094328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89432" y="-583364"/>
              <a:ext cx="9391014" cy="609432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5" name="Picture 4" descr="http://bezfona.ru/_im/66_original_1399522042_bezfona.ru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68263" y="388238"/>
              <a:ext cx="2328695" cy="232869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" name="Прямоугольник 5"/>
          <p:cNvSpPr/>
          <p:nvPr/>
        </p:nvSpPr>
        <p:spPr>
          <a:xfrm>
            <a:off x="327589" y="242263"/>
            <a:ext cx="5740674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9600" b="1" dirty="0" smtClean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4 000 000</a:t>
            </a:r>
            <a:endParaRPr lang="ru-RU" sz="8800" b="1" dirty="0">
              <a:solidFill>
                <a:prstClr val="black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32981" y="1552585"/>
            <a:ext cx="609263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b="1" dirty="0" smtClean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предпринимателей</a:t>
            </a:r>
            <a:endParaRPr lang="ru-RU" sz="4000" b="1" dirty="0">
              <a:solidFill>
                <a:prstClr val="black"/>
              </a:solidFill>
            </a:endParaRPr>
          </a:p>
        </p:txBody>
      </p:sp>
      <p:grpSp>
        <p:nvGrpSpPr>
          <p:cNvPr id="8" name="Группа 7"/>
          <p:cNvGrpSpPr/>
          <p:nvPr/>
        </p:nvGrpSpPr>
        <p:grpSpPr>
          <a:xfrm>
            <a:off x="-2421421" y="2463800"/>
            <a:ext cx="8209825" cy="2287575"/>
            <a:chOff x="-1870671" y="922233"/>
            <a:chExt cx="8280400" cy="2287575"/>
          </a:xfrm>
        </p:grpSpPr>
        <p:pic>
          <p:nvPicPr>
            <p:cNvPr id="9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012494" y="922233"/>
              <a:ext cx="2766990" cy="2248180"/>
            </a:xfrm>
            <a:prstGeom prst="rect">
              <a:avLst/>
            </a:prstGeom>
            <a:noFill/>
            <a:effectLst>
              <a:glow rad="63500">
                <a:schemeClr val="bg1">
                  <a:alpha val="84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Прямоугольник 9"/>
            <p:cNvSpPr/>
            <p:nvPr/>
          </p:nvSpPr>
          <p:spPr>
            <a:xfrm>
              <a:off x="-1870671" y="1597059"/>
              <a:ext cx="8280400" cy="1612749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600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800" b="1" dirty="0" smtClean="0">
                  <a:solidFill>
                    <a:prstClr val="black"/>
                  </a:solidFill>
                  <a:effectLst>
                    <a:glow rad="127000">
                      <a:prstClr val="white"/>
                    </a:glow>
                  </a:effectLst>
                </a:rPr>
                <a:t>1000</a:t>
              </a:r>
              <a:endParaRPr lang="ru-RU" sz="2400" b="1" dirty="0">
                <a:solidFill>
                  <a:prstClr val="black"/>
                </a:solidFill>
              </a:endParaRPr>
            </a:p>
            <a:p>
              <a:pPr algn="ctr" defTabSz="1600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2800" b="1" dirty="0">
                <a:solidFill>
                  <a:prstClr val="black"/>
                </a:solidFill>
              </a:endParaRPr>
            </a:p>
            <a:p>
              <a:pPr algn="ctr" defTabSz="1600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3200" b="1" dirty="0">
                <a:solidFill>
                  <a:prstClr val="white"/>
                </a:solidFill>
                <a:latin typeface="Roboto Slab"/>
                <a:cs typeface="Times New Roman" panose="02020603050405020304" pitchFamily="18" charset="0"/>
              </a:endParaRPr>
            </a:p>
          </p:txBody>
        </p:sp>
      </p:grp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55523" y="2463800"/>
            <a:ext cx="2766990" cy="2248180"/>
          </a:xfrm>
          <a:prstGeom prst="rect">
            <a:avLst/>
          </a:prstGeom>
          <a:noFill/>
          <a:effectLst>
            <a:glow rad="63500">
              <a:schemeClr val="bg1">
                <a:alpha val="84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5499111" y="3075012"/>
            <a:ext cx="8280400" cy="58477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3200" b="1" dirty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37</a:t>
            </a:r>
            <a:endParaRPr lang="ru-RU" sz="2800" b="1" dirty="0">
              <a:solidFill>
                <a:prstClr val="black"/>
              </a:solidFill>
            </a:endParaRPr>
          </a:p>
        </p:txBody>
      </p:sp>
      <p:sp>
        <p:nvSpPr>
          <p:cNvPr id="16" name="Стрелка вправо 15"/>
          <p:cNvSpPr/>
          <p:nvPr/>
        </p:nvSpPr>
        <p:spPr>
          <a:xfrm>
            <a:off x="3221243" y="3284605"/>
            <a:ext cx="1234279" cy="395533"/>
          </a:xfrm>
          <a:prstGeom prst="rightArrow">
            <a:avLst/>
          </a:prstGeom>
          <a:solidFill>
            <a:schemeClr val="accent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208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4" grpId="0"/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407" y="1078438"/>
            <a:ext cx="1805420" cy="31005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9093" y="1149612"/>
            <a:ext cx="1930302" cy="32144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Прямоугольник 1"/>
          <p:cNvSpPr/>
          <p:nvPr/>
        </p:nvSpPr>
        <p:spPr>
          <a:xfrm>
            <a:off x="2311192" y="564837"/>
            <a:ext cx="491397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solidFill>
                  <a:prstClr val="black"/>
                </a:solidFill>
              </a:rPr>
              <a:t>До </a:t>
            </a:r>
            <a:r>
              <a:rPr lang="ru-RU" sz="1600" dirty="0" smtClean="0">
                <a:solidFill>
                  <a:srgbClr val="0DA389"/>
                </a:solidFill>
              </a:rPr>
              <a:t>4%</a:t>
            </a:r>
            <a:r>
              <a:rPr lang="ru-RU" sz="1600" dirty="0" smtClean="0">
                <a:solidFill>
                  <a:prstClr val="black"/>
                </a:solidFill>
              </a:rPr>
              <a:t> населения страны способно заниматься предпринимательской деятельностью.</a:t>
            </a:r>
            <a:endParaRPr lang="ru-RU" sz="1600" dirty="0">
              <a:solidFill>
                <a:prstClr val="black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364060" y="2768219"/>
            <a:ext cx="493592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solidFill>
                  <a:prstClr val="black"/>
                </a:solidFill>
              </a:rPr>
              <a:t>Из </a:t>
            </a:r>
            <a:r>
              <a:rPr lang="ru-RU" sz="1600" dirty="0" smtClean="0">
                <a:solidFill>
                  <a:srgbClr val="0DA389"/>
                </a:solidFill>
              </a:rPr>
              <a:t>десяти</a:t>
            </a:r>
            <a:r>
              <a:rPr lang="ru-RU" sz="1600" dirty="0" smtClean="0">
                <a:solidFill>
                  <a:prstClr val="black"/>
                </a:solidFill>
              </a:rPr>
              <a:t> </a:t>
            </a:r>
            <a:r>
              <a:rPr lang="ru-RU" sz="1600" dirty="0">
                <a:solidFill>
                  <a:prstClr val="black"/>
                </a:solidFill>
              </a:rPr>
              <a:t>вновь созданных фирм к концу первого года их существования остаётся всего лишь </a:t>
            </a:r>
            <a:r>
              <a:rPr lang="ru-RU" sz="1600" dirty="0">
                <a:solidFill>
                  <a:srgbClr val="0DA389"/>
                </a:solidFill>
              </a:rPr>
              <a:t>две</a:t>
            </a:r>
            <a:r>
              <a:rPr lang="ru-RU" sz="1600" dirty="0">
                <a:solidFill>
                  <a:prstClr val="black"/>
                </a:solidFill>
              </a:rPr>
              <a:t>. </a:t>
            </a:r>
          </a:p>
        </p:txBody>
      </p:sp>
      <p:sp>
        <p:nvSpPr>
          <p:cNvPr id="15" name="Овал 14"/>
          <p:cNvSpPr/>
          <p:nvPr/>
        </p:nvSpPr>
        <p:spPr>
          <a:xfrm>
            <a:off x="2221192" y="673448"/>
            <a:ext cx="90000" cy="90000"/>
          </a:xfrm>
          <a:prstGeom prst="ellipse">
            <a:avLst/>
          </a:prstGeom>
          <a:solidFill>
            <a:srgbClr val="0DA3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6" name="Овал 15"/>
          <p:cNvSpPr/>
          <p:nvPr/>
        </p:nvSpPr>
        <p:spPr>
          <a:xfrm>
            <a:off x="2266192" y="2896830"/>
            <a:ext cx="90000" cy="90000"/>
          </a:xfrm>
          <a:prstGeom prst="ellipse">
            <a:avLst/>
          </a:prstGeom>
          <a:solidFill>
            <a:srgbClr val="0DA3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17" name="Picture 4" descr="http://kite-kbsu.ru/assets/images/presentation_b_256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7386" y="1186934"/>
            <a:ext cx="1543963" cy="1543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8393" y="3342389"/>
            <a:ext cx="1581285" cy="1581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102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15" grpId="0" animBg="1"/>
      <p:bldP spid="1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2127828" y="1078438"/>
            <a:ext cx="6620886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1800" dirty="0" smtClean="0">
                <a:solidFill>
                  <a:prstClr val="black"/>
                </a:solidFill>
              </a:rPr>
              <a:t>Способность </a:t>
            </a:r>
            <a:r>
              <a:rPr lang="ru-RU" sz="1800" dirty="0">
                <a:solidFill>
                  <a:prstClr val="black"/>
                </a:solidFill>
              </a:rPr>
              <a:t>творчески мыслить</a:t>
            </a:r>
            <a:r>
              <a:rPr lang="ru-RU" sz="1800" dirty="0" smtClean="0">
                <a:solidFill>
                  <a:prstClr val="black"/>
                </a:solidFill>
              </a:rPr>
              <a:t>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1800" dirty="0" smtClean="0">
                <a:solidFill>
                  <a:prstClr val="black"/>
                </a:solidFill>
              </a:rPr>
              <a:t>Умение </a:t>
            </a:r>
            <a:r>
              <a:rPr lang="ru-RU" sz="1800" dirty="0">
                <a:solidFill>
                  <a:prstClr val="black"/>
                </a:solidFill>
              </a:rPr>
              <a:t>принимать нестандартные решения</a:t>
            </a:r>
            <a:r>
              <a:rPr lang="ru-RU" sz="1800" dirty="0" smtClean="0">
                <a:solidFill>
                  <a:prstClr val="black"/>
                </a:solidFill>
              </a:rPr>
              <a:t>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1800" dirty="0" smtClean="0">
                <a:solidFill>
                  <a:prstClr val="black"/>
                </a:solidFill>
              </a:rPr>
              <a:t>Знание </a:t>
            </a:r>
            <a:r>
              <a:rPr lang="ru-RU" sz="1800" dirty="0">
                <a:solidFill>
                  <a:prstClr val="black"/>
                </a:solidFill>
              </a:rPr>
              <a:t>своего дела</a:t>
            </a:r>
            <a:r>
              <a:rPr lang="ru-RU" sz="1800" dirty="0" smtClean="0">
                <a:solidFill>
                  <a:prstClr val="black"/>
                </a:solidFill>
              </a:rPr>
              <a:t>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1800" dirty="0">
                <a:solidFill>
                  <a:prstClr val="black"/>
                </a:solidFill>
              </a:rPr>
              <a:t>Правильная постановка целей.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1800" dirty="0">
                <a:solidFill>
                  <a:prstClr val="black"/>
                </a:solidFill>
              </a:rPr>
              <a:t>Инициативность.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1800" dirty="0">
                <a:solidFill>
                  <a:prstClr val="black"/>
                </a:solidFill>
              </a:rPr>
              <a:t>Смелость.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1800" dirty="0">
                <a:solidFill>
                  <a:prstClr val="black"/>
                </a:solidFill>
              </a:rPr>
              <a:t>Стремление создавать что-то новое.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1800" dirty="0">
                <a:solidFill>
                  <a:prstClr val="black"/>
                </a:solidFill>
              </a:rPr>
              <a:t>Готовность рисковать, неся при этом убытки.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1800" dirty="0">
                <a:solidFill>
                  <a:prstClr val="black"/>
                </a:solidFill>
              </a:rPr>
              <a:t>Умение видеть перспективу и </a:t>
            </a:r>
            <a:r>
              <a:rPr lang="ru-RU" sz="1800" dirty="0" smtClean="0">
                <a:solidFill>
                  <a:prstClr val="black"/>
                </a:solidFill>
              </a:rPr>
              <a:t>рассчитывать</a:t>
            </a:r>
            <a:r>
              <a:rPr lang="en-US" sz="1800" dirty="0" smtClean="0">
                <a:solidFill>
                  <a:prstClr val="black"/>
                </a:solidFill>
              </a:rPr>
              <a:t> </a:t>
            </a:r>
            <a:r>
              <a:rPr lang="ru-RU" sz="1800" dirty="0" smtClean="0">
                <a:solidFill>
                  <a:prstClr val="black"/>
                </a:solidFill>
              </a:rPr>
              <a:t>возможные </a:t>
            </a:r>
            <a:r>
              <a:rPr lang="ru-RU" sz="1800" dirty="0">
                <a:solidFill>
                  <a:prstClr val="black"/>
                </a:solidFill>
              </a:rPr>
              <a:t>риски.</a:t>
            </a:r>
          </a:p>
          <a:p>
            <a:endParaRPr lang="en-US" sz="2000" dirty="0" smtClean="0">
              <a:solidFill>
                <a:prstClr val="black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109499" y="273171"/>
            <a:ext cx="6925002" cy="42473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600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400" dirty="0">
                <a:solidFill>
                  <a:srgbClr val="0DA389"/>
                </a:solidFill>
                <a:latin typeface="Roboto Slab"/>
                <a:cs typeface="Times New Roman" panose="02020603050405020304" pitchFamily="18" charset="0"/>
              </a:rPr>
              <a:t>Качества предпринимателя</a:t>
            </a:r>
          </a:p>
        </p:txBody>
      </p:sp>
      <p:cxnSp>
        <p:nvCxnSpPr>
          <p:cNvPr id="19" name="Прямая соединительная линия 18"/>
          <p:cNvCxnSpPr/>
          <p:nvPr/>
        </p:nvCxnSpPr>
        <p:spPr>
          <a:xfrm>
            <a:off x="468313" y="849970"/>
            <a:ext cx="8280400" cy="0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407" y="1078438"/>
            <a:ext cx="1805420" cy="31005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8" name="Picture 6" descr="http://linoit.com/entry/image/872450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5533" y="3605471"/>
            <a:ext cx="1895474" cy="1440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4724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479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4071152" y="2166371"/>
            <a:ext cx="4955612" cy="120032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400" dirty="0">
                <a:solidFill>
                  <a:prstClr val="black"/>
                </a:solidFill>
                <a:latin typeface="Roboto Slab"/>
              </a:rPr>
              <a:t>Бизнес без </a:t>
            </a:r>
            <a:r>
              <a:rPr lang="ru-RU" sz="2400" dirty="0" smtClean="0">
                <a:solidFill>
                  <a:prstClr val="black"/>
                </a:solidFill>
                <a:latin typeface="Roboto Slab"/>
              </a:rPr>
              <a:t>прибыли – такой </a:t>
            </a:r>
            <a:r>
              <a:rPr lang="ru-RU" sz="2400" dirty="0">
                <a:solidFill>
                  <a:prstClr val="black"/>
                </a:solidFill>
                <a:latin typeface="Roboto Slab"/>
              </a:rPr>
              <a:t>же бизнес, как солёный огурец – конфета.</a:t>
            </a:r>
            <a:endParaRPr lang="en-US" sz="2000" dirty="0" smtClean="0">
              <a:solidFill>
                <a:prstClr val="black"/>
              </a:solidFill>
              <a:latin typeface="Roboto Slab"/>
              <a:cs typeface="Times New Roman" panose="02020603050405020304" pitchFamily="18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 rot="16200000">
            <a:off x="34087" y="2293634"/>
            <a:ext cx="4414151" cy="3329132"/>
          </a:xfrm>
          <a:prstGeom prst="rect">
            <a:avLst/>
          </a:prstGeom>
        </p:spPr>
        <p:txBody>
          <a:bodyPr wrap="none">
            <a:prstTxWarp prst="textCircle">
              <a:avLst>
                <a:gd name="adj" fmla="val 11107384"/>
              </a:avLst>
            </a:prstTxWarp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/>
            <a:r>
              <a:rPr lang="ru-RU" sz="2400" dirty="0">
                <a:solidFill>
                  <a:prstClr val="black"/>
                </a:solidFill>
              </a:rPr>
              <a:t>Ч</a:t>
            </a:r>
            <a:r>
              <a:rPr lang="ru-RU" sz="2400" dirty="0" smtClean="0">
                <a:solidFill>
                  <a:prstClr val="black"/>
                </a:solidFill>
              </a:rPr>
              <a:t>. </a:t>
            </a:r>
            <a:r>
              <a:rPr lang="ru-RU" sz="2400" dirty="0" err="1" smtClean="0">
                <a:solidFill>
                  <a:prstClr val="black"/>
                </a:solidFill>
              </a:rPr>
              <a:t>Абботт</a:t>
            </a:r>
            <a:r>
              <a:rPr lang="ru-RU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 </a:t>
            </a:r>
            <a:r>
              <a:rPr lang="ru-RU" dirty="0">
                <a:solidFill>
                  <a:prstClr val="black">
                    <a:lumMod val="65000"/>
                    <a:lumOff val="35000"/>
                  </a:prstClr>
                </a:solidFill>
              </a:rPr>
              <a:t>(</a:t>
            </a:r>
            <a:r>
              <a:rPr lang="ru-RU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1872–1973 гг</a:t>
            </a:r>
            <a:r>
              <a:rPr lang="ru-RU" dirty="0">
                <a:solidFill>
                  <a:prstClr val="black">
                    <a:lumMod val="65000"/>
                    <a:lumOff val="35000"/>
                  </a:prstClr>
                </a:solidFill>
              </a:rPr>
              <a:t>.)</a:t>
            </a:r>
          </a:p>
          <a:p>
            <a:pPr algn="ctr" defTabSz="685800"/>
            <a:r>
              <a:rPr lang="ru-RU" dirty="0">
                <a:solidFill>
                  <a:prstClr val="black">
                    <a:lumMod val="65000"/>
                    <a:lumOff val="35000"/>
                  </a:prstClr>
                </a:solidFill>
              </a:rPr>
              <a:t> </a:t>
            </a:r>
          </a:p>
          <a:p>
            <a:pPr algn="ctr" defTabSz="685800"/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606"/>
          <a:stretch/>
        </p:blipFill>
        <p:spPr>
          <a:xfrm>
            <a:off x="783527" y="1361447"/>
            <a:ext cx="2915269" cy="300352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65634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4000" b="-2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139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-433908" y="3165191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000" dirty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Стив Джобс</a:t>
            </a:r>
            <a:br>
              <a:rPr lang="ru-RU" sz="2000" dirty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</a:br>
            <a:r>
              <a:rPr lang="ru-RU" sz="2000" dirty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(</a:t>
            </a:r>
            <a:r>
              <a:rPr lang="en-US" sz="2000" dirty="0" smtClean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1</a:t>
            </a:r>
            <a:r>
              <a:rPr lang="ru-RU" sz="2000" dirty="0" smtClean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955–2011</a:t>
            </a:r>
            <a:r>
              <a:rPr lang="en-US" sz="2000" dirty="0" smtClean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 </a:t>
            </a:r>
            <a:r>
              <a:rPr lang="ru-RU" sz="2000" dirty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гг.)</a:t>
            </a:r>
          </a:p>
        </p:txBody>
      </p:sp>
    </p:spTree>
    <p:extLst>
      <p:ext uri="{BB962C8B-B14F-4D97-AF65-F5344CB8AC3E}">
        <p14:creationId xmlns:p14="http://schemas.microsoft.com/office/powerpoint/2010/main" val="248118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155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6051890" y="444222"/>
            <a:ext cx="263565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«Apple» </a:t>
            </a:r>
            <a:endParaRPr lang="ru-RU" sz="4000" b="1" dirty="0">
              <a:solidFill>
                <a:prstClr val="black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69651" y="2325966"/>
            <a:ext cx="7715574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7200" b="1" dirty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42 </a:t>
            </a:r>
            <a:r>
              <a:rPr lang="ru-RU" sz="7200" b="1" dirty="0" smtClean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270 000 000</a:t>
            </a:r>
            <a:r>
              <a:rPr lang="en-US" sz="7200" b="1" dirty="0" smtClean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 $</a:t>
            </a:r>
            <a:r>
              <a:rPr lang="ru-RU" sz="7200" b="1" dirty="0" smtClean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 </a:t>
            </a:r>
            <a:endParaRPr lang="ru-RU" sz="66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0207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754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382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69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pic>
        <p:nvPicPr>
          <p:cNvPr id="3" name="Picture 6" descr="http://www.opt-hoztorg.ru/templates/cms/i/tools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981" y="1705764"/>
            <a:ext cx="2536297" cy="16977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chemeClr val="tx1">
                <a:alpha val="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http://homebusinessaz.ru/wp-content/uploads/2014/07/odejda-dlya-semii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9094" y="1803635"/>
            <a:ext cx="2644151" cy="1537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Выгнутая вверх стрелка 4"/>
          <p:cNvSpPr/>
          <p:nvPr/>
        </p:nvSpPr>
        <p:spPr>
          <a:xfrm rot="10800000">
            <a:off x="2561361" y="3770391"/>
            <a:ext cx="3923561" cy="942109"/>
          </a:xfrm>
          <a:prstGeom prst="curvedDownArrow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Выгнутая вверх стрелка 5"/>
          <p:cNvSpPr/>
          <p:nvPr/>
        </p:nvSpPr>
        <p:spPr>
          <a:xfrm>
            <a:off x="2632994" y="498559"/>
            <a:ext cx="3923561" cy="942109"/>
          </a:xfrm>
          <a:prstGeom prst="curvedDownArrow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pic>
        <p:nvPicPr>
          <p:cNvPr id="7" name="Picture 8" descr="http://dinastiya58.ru/media/lathe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4061" y="1297842"/>
            <a:ext cx="1855879" cy="15854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2985102" y="2941837"/>
            <a:ext cx="319048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Предприниматель</a:t>
            </a:r>
            <a:endParaRPr lang="ru-RU" sz="20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8787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431800" y="138859"/>
            <a:ext cx="8280400" cy="42473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600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400" dirty="0" smtClean="0">
                <a:solidFill>
                  <a:srgbClr val="0DA389"/>
                </a:solidFill>
                <a:latin typeface="Roboto Slab"/>
                <a:cs typeface="Times New Roman" panose="02020603050405020304" pitchFamily="18" charset="0"/>
              </a:rPr>
              <a:t>Виды бизнеса</a:t>
            </a:r>
            <a:endParaRPr lang="ru-RU" sz="2400" dirty="0">
              <a:solidFill>
                <a:srgbClr val="0DA389"/>
              </a:solidFill>
              <a:latin typeface="Roboto Slab"/>
              <a:cs typeface="Times New Roman" panose="02020603050405020304" pitchFamily="18" charset="0"/>
            </a:endParaRPr>
          </a:p>
        </p:txBody>
      </p:sp>
      <p:cxnSp>
        <p:nvCxnSpPr>
          <p:cNvPr id="20" name="Прямая соединительная линия 19"/>
          <p:cNvCxnSpPr/>
          <p:nvPr/>
        </p:nvCxnSpPr>
        <p:spPr>
          <a:xfrm>
            <a:off x="416555" y="682187"/>
            <a:ext cx="8280400" cy="0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Овал 15"/>
          <p:cNvSpPr/>
          <p:nvPr/>
        </p:nvSpPr>
        <p:spPr>
          <a:xfrm>
            <a:off x="1251266" y="837894"/>
            <a:ext cx="540000" cy="540000"/>
          </a:xfrm>
          <a:prstGeom prst="ellipse">
            <a:avLst/>
          </a:prstGeom>
          <a:solidFill>
            <a:srgbClr val="0DA3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e-BY" sz="2800" dirty="0" smtClean="0">
                <a:solidFill>
                  <a:prstClr val="white"/>
                </a:solidFill>
                <a:latin typeface="Roboto Slab"/>
              </a:rPr>
              <a:t>1</a:t>
            </a:r>
            <a:endParaRPr lang="ru-RU" sz="2800" dirty="0">
              <a:solidFill>
                <a:prstClr val="white"/>
              </a:solidFill>
              <a:latin typeface="Roboto Slab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1825480" y="2282182"/>
            <a:ext cx="221516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prstClr val="black"/>
                </a:solidFill>
              </a:rPr>
              <a:t>П</a:t>
            </a:r>
            <a:r>
              <a:rPr lang="ru-RU" sz="1600" dirty="0" smtClean="0">
                <a:solidFill>
                  <a:prstClr val="black"/>
                </a:solidFill>
              </a:rPr>
              <a:t>роизводственный</a:t>
            </a:r>
            <a:endParaRPr lang="ru-RU" sz="1400" dirty="0">
              <a:solidFill>
                <a:prstClr val="black"/>
              </a:solidFill>
            </a:endParaRPr>
          </a:p>
        </p:txBody>
      </p:sp>
      <p:sp>
        <p:nvSpPr>
          <p:cNvPr id="22" name="Овал 21"/>
          <p:cNvSpPr/>
          <p:nvPr/>
        </p:nvSpPr>
        <p:spPr>
          <a:xfrm>
            <a:off x="4806825" y="837894"/>
            <a:ext cx="540000" cy="540000"/>
          </a:xfrm>
          <a:prstGeom prst="ellipse">
            <a:avLst/>
          </a:prstGeom>
          <a:solidFill>
            <a:srgbClr val="0DA3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e-BY" sz="2800" dirty="0">
                <a:solidFill>
                  <a:prstClr val="white"/>
                </a:solidFill>
                <a:latin typeface="Roboto Slab"/>
              </a:rPr>
              <a:t>2</a:t>
            </a:r>
            <a:endParaRPr lang="ru-RU" sz="2800" dirty="0">
              <a:solidFill>
                <a:prstClr val="white"/>
              </a:solidFill>
              <a:latin typeface="Roboto Slab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5896476" y="2285420"/>
            <a:ext cx="114781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 smtClean="0">
                <a:solidFill>
                  <a:prstClr val="black"/>
                </a:solidFill>
              </a:rPr>
              <a:t>Торговый</a:t>
            </a:r>
            <a:endParaRPr lang="ru-RU" sz="1600" dirty="0">
              <a:solidFill>
                <a:prstClr val="black"/>
              </a:solidFill>
            </a:endParaRPr>
          </a:p>
        </p:txBody>
      </p:sp>
      <p:sp>
        <p:nvSpPr>
          <p:cNvPr id="25" name="Овал 24"/>
          <p:cNvSpPr/>
          <p:nvPr/>
        </p:nvSpPr>
        <p:spPr>
          <a:xfrm>
            <a:off x="275549" y="3052304"/>
            <a:ext cx="540000" cy="540000"/>
          </a:xfrm>
          <a:prstGeom prst="ellipse">
            <a:avLst/>
          </a:prstGeom>
          <a:solidFill>
            <a:srgbClr val="0DA3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e-BY" sz="2800" dirty="0">
                <a:solidFill>
                  <a:prstClr val="white"/>
                </a:solidFill>
                <a:latin typeface="Roboto Slab"/>
              </a:rPr>
              <a:t>3</a:t>
            </a:r>
            <a:endParaRPr lang="ru-RU" sz="2800" dirty="0">
              <a:solidFill>
                <a:prstClr val="white"/>
              </a:solidFill>
              <a:latin typeface="Roboto Slab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1187980" y="4469451"/>
            <a:ext cx="147829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 smtClean="0">
                <a:solidFill>
                  <a:prstClr val="black"/>
                </a:solidFill>
              </a:rPr>
              <a:t>Финансовый</a:t>
            </a:r>
            <a:endParaRPr lang="ru-RU" sz="1400" dirty="0">
              <a:solidFill>
                <a:prstClr val="black"/>
              </a:solidFill>
            </a:endParaRPr>
          </a:p>
        </p:txBody>
      </p:sp>
      <p:pic>
        <p:nvPicPr>
          <p:cNvPr id="4098" name="Picture 2" descr="http://victorborisov.ru/livejournal/2012_december_06/photo_4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4460" y="837894"/>
            <a:ext cx="1897200" cy="130716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www.islam.ru/sites/default/files/img/economica/2012/12/torgovlya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9272" y="857246"/>
            <a:ext cx="1922224" cy="13068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://credit-vsem.org/wp-content/uploads/2014/05/otlichie_deneg_ot_finansov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525" y="3052304"/>
            <a:ext cx="1897200" cy="129091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ttp://www.kr-news.ru/sites/default/files/title_image/2015-05/otzyv-strah-komp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8225" y="3038968"/>
            <a:ext cx="1897200" cy="130424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Прямоугольник 29"/>
          <p:cNvSpPr/>
          <p:nvPr/>
        </p:nvSpPr>
        <p:spPr>
          <a:xfrm>
            <a:off x="4183545" y="4442790"/>
            <a:ext cx="124656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 smtClean="0">
                <a:solidFill>
                  <a:prstClr val="black"/>
                </a:solidFill>
              </a:rPr>
              <a:t>Страховой</a:t>
            </a:r>
            <a:endParaRPr lang="ru-RU" sz="1400" dirty="0">
              <a:solidFill>
                <a:prstClr val="black"/>
              </a:solidFill>
            </a:endParaRPr>
          </a:p>
        </p:txBody>
      </p:sp>
      <p:pic>
        <p:nvPicPr>
          <p:cNvPr id="4106" name="Picture 10" descr="http://rus-imperia.info/wp-content/uploads/2013/12/Statiy2881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7924" y="3051693"/>
            <a:ext cx="1970716" cy="1332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6737925" y="4442790"/>
            <a:ext cx="187583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 smtClean="0">
                <a:solidFill>
                  <a:prstClr val="black"/>
                </a:solidFill>
              </a:rPr>
              <a:t>Посреднический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34" name="Овал 33"/>
          <p:cNvSpPr/>
          <p:nvPr/>
        </p:nvSpPr>
        <p:spPr>
          <a:xfrm>
            <a:off x="3141117" y="3052304"/>
            <a:ext cx="540000" cy="540000"/>
          </a:xfrm>
          <a:prstGeom prst="ellipse">
            <a:avLst/>
          </a:prstGeom>
          <a:solidFill>
            <a:srgbClr val="0DA3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e-BY" sz="2800" dirty="0" smtClean="0">
                <a:solidFill>
                  <a:prstClr val="white"/>
                </a:solidFill>
                <a:latin typeface="Roboto Slab"/>
              </a:rPr>
              <a:t>4</a:t>
            </a:r>
            <a:endParaRPr lang="ru-RU" sz="2800" dirty="0">
              <a:solidFill>
                <a:prstClr val="white"/>
              </a:solidFill>
              <a:latin typeface="Roboto Slab"/>
            </a:endParaRPr>
          </a:p>
        </p:txBody>
      </p:sp>
      <p:sp>
        <p:nvSpPr>
          <p:cNvPr id="35" name="Овал 34"/>
          <p:cNvSpPr/>
          <p:nvPr/>
        </p:nvSpPr>
        <p:spPr>
          <a:xfrm>
            <a:off x="5989622" y="3052304"/>
            <a:ext cx="540000" cy="540000"/>
          </a:xfrm>
          <a:prstGeom prst="ellipse">
            <a:avLst/>
          </a:prstGeom>
          <a:solidFill>
            <a:srgbClr val="0DA3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prstClr val="white"/>
                </a:solidFill>
                <a:latin typeface="Roboto Slab"/>
              </a:rPr>
              <a:t>5</a:t>
            </a:r>
            <a:endParaRPr lang="ru-RU" sz="2800" dirty="0">
              <a:solidFill>
                <a:prstClr val="white"/>
              </a:solidFill>
              <a:latin typeface="Roboto Slab"/>
            </a:endParaRPr>
          </a:p>
        </p:txBody>
      </p:sp>
    </p:spTree>
    <p:extLst>
      <p:ext uri="{BB962C8B-B14F-4D97-AF65-F5344CB8AC3E}">
        <p14:creationId xmlns:p14="http://schemas.microsoft.com/office/powerpoint/2010/main" val="310028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9" grpId="0"/>
      <p:bldP spid="22" grpId="0" animBg="1"/>
      <p:bldP spid="24" grpId="0"/>
      <p:bldP spid="25" grpId="0" animBg="1"/>
      <p:bldP spid="27" grpId="0"/>
      <p:bldP spid="30" grpId="0"/>
      <p:bldP spid="6" grpId="0"/>
      <p:bldP spid="34" grpId="0" animBg="1"/>
      <p:bldP spid="3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-162268" y="4060691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000" dirty="0" smtClean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Производственный бизнес</a:t>
            </a:r>
            <a:endParaRPr lang="ru-RU" sz="2000" dirty="0">
              <a:solidFill>
                <a:prstClr val="black"/>
              </a:solidFill>
              <a:effectLst>
                <a:glow rad="127000">
                  <a:prstClr val="white"/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13030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1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752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923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7000" t="-10000" r="-6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349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t="-2000" r="-4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454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56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1000" r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783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-580557" y="4260746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000" dirty="0" smtClean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Торговый бизнес</a:t>
            </a:r>
            <a:endParaRPr lang="ru-RU" sz="2000" dirty="0">
              <a:solidFill>
                <a:prstClr val="black"/>
              </a:solidFill>
              <a:effectLst>
                <a:glow rad="127000">
                  <a:prstClr val="white"/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04455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8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859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204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7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44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268" y="240735"/>
            <a:ext cx="4436532" cy="434040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97545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451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3" t="1647" r="515" b="1399"/>
          <a:stretch/>
        </p:blipFill>
        <p:spPr>
          <a:xfrm>
            <a:off x="4631266" y="-11892"/>
            <a:ext cx="4536092" cy="515539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631267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024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51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-335023" y="335357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000" dirty="0" smtClean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Финансовый бизнес</a:t>
            </a:r>
            <a:endParaRPr lang="ru-RU" sz="2000" dirty="0">
              <a:solidFill>
                <a:prstClr val="black"/>
              </a:solidFill>
              <a:effectLst>
                <a:glow rad="127000">
                  <a:prstClr val="white"/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68421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045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737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370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pic>
        <p:nvPicPr>
          <p:cNvPr id="4098" name="Picture 2" descr="http://buhonline24.ru/wp-content/uploads/2014/11/%D0%90%D0%BA%D1%86%D0%B8%D1%8F-%D0%BE%D0%B1%D1%80%D0%B0%D0%B7%D0%B5%D1%8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9746" y="974770"/>
            <a:ext cx="4744509" cy="3360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90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25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25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25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230414" y="2918971"/>
            <a:ext cx="8683172" cy="191950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400" dirty="0">
                <a:solidFill>
                  <a:srgbClr val="0DA389"/>
                </a:solidFill>
                <a:latin typeface="Roboto Slab"/>
                <a:ea typeface="Calibri" panose="020F0502020204030204" pitchFamily="34" charset="0"/>
                <a:cs typeface="Times New Roman" panose="02020603050405020304" pitchFamily="18" charset="0"/>
              </a:rPr>
              <a:t>Акция </a:t>
            </a:r>
            <a:r>
              <a:rPr lang="ru-RU" sz="2400" dirty="0" smtClean="0">
                <a:solidFill>
                  <a:prstClr val="black"/>
                </a:solidFill>
                <a:latin typeface="Roboto Slab"/>
                <a:ea typeface="Calibri" panose="020F0502020204030204" pitchFamily="34" charset="0"/>
                <a:cs typeface="Times New Roman" panose="02020603050405020304" pitchFamily="18" charset="0"/>
              </a:rPr>
              <a:t>– это </a:t>
            </a:r>
            <a:r>
              <a:rPr lang="ru-RU" sz="2400" dirty="0">
                <a:solidFill>
                  <a:prstClr val="black"/>
                </a:solidFill>
                <a:latin typeface="Roboto Slab"/>
                <a:ea typeface="Calibri" panose="020F0502020204030204" pitchFamily="34" charset="0"/>
                <a:cs typeface="Times New Roman" panose="02020603050405020304" pitchFamily="18" charset="0"/>
              </a:rPr>
              <a:t>ценная бумага, предоставляющая её владельцу право на участие в управлении акционерным обществом.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ru-RU" sz="2400" dirty="0">
              <a:solidFill>
                <a:srgbClr val="0DA389"/>
              </a:solidFill>
              <a:latin typeface="Roboto Slab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000" y="959097"/>
            <a:ext cx="1440000" cy="1440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276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1000" t="2000" r="1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370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76200" y="4145357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000" dirty="0" smtClean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Страховой бизнес</a:t>
            </a:r>
            <a:endParaRPr lang="ru-RU" sz="2000" dirty="0">
              <a:solidFill>
                <a:prstClr val="black"/>
              </a:solidFill>
              <a:effectLst>
                <a:glow rad="127000">
                  <a:prstClr val="white"/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79044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961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230414" y="2681895"/>
            <a:ext cx="8683172" cy="176099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400" dirty="0">
                <a:solidFill>
                  <a:srgbClr val="0DA389"/>
                </a:solidFill>
                <a:latin typeface="Roboto Slab"/>
                <a:ea typeface="Calibri" panose="020F0502020204030204" pitchFamily="34" charset="0"/>
                <a:cs typeface="Times New Roman" panose="02020603050405020304" pitchFamily="18" charset="0"/>
              </a:rPr>
              <a:t>Страхование </a:t>
            </a:r>
            <a:r>
              <a:rPr lang="ru-RU" sz="2400" dirty="0">
                <a:solidFill>
                  <a:prstClr val="black"/>
                </a:solidFill>
                <a:latin typeface="Roboto Slab"/>
                <a:ea typeface="Calibri" panose="020F0502020204030204" pitchFamily="34" charset="0"/>
                <a:cs typeface="Times New Roman" panose="02020603050405020304" pitchFamily="18" charset="0"/>
              </a:rPr>
              <a:t>– это особый вид экономических отношений, призванный обеспечить страховую защиту людей (или организаций) и их интересов от различного рода опасностей.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000" y="722021"/>
            <a:ext cx="1440000" cy="1440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704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2437359" y="250953"/>
            <a:ext cx="4269282" cy="4810639"/>
            <a:chOff x="2437359" y="250953"/>
            <a:chExt cx="4269282" cy="4810639"/>
          </a:xfrm>
        </p:grpSpPr>
        <p:pic>
          <p:nvPicPr>
            <p:cNvPr id="5126" name="Picture 6" descr="http://pngimg.com/upload/shield_PNG1276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37359" y="250953"/>
              <a:ext cx="4269282" cy="48106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Прямоугольник 2"/>
            <p:cNvSpPr/>
            <p:nvPr/>
          </p:nvSpPr>
          <p:spPr>
            <a:xfrm>
              <a:off x="3563070" y="647608"/>
              <a:ext cx="2017860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2400" b="1" dirty="0" smtClean="0">
                  <a:solidFill>
                    <a:prstClr val="white"/>
                  </a:solidFill>
                </a:rPr>
                <a:t>СТРАХОВКА</a:t>
              </a:r>
              <a:endParaRPr lang="ru-RU" b="1" dirty="0">
                <a:solidFill>
                  <a:prstClr val="white"/>
                </a:solidFill>
              </a:endParaRPr>
            </a:p>
          </p:txBody>
        </p:sp>
      </p:grpSp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pic>
        <p:nvPicPr>
          <p:cNvPr id="5122" name="Picture 2" descr="http://www.bagb.by/netcat_files/1016_6917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5489" y="1647826"/>
            <a:ext cx="1993024" cy="1533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http://www.bagb.by/netcat_files/1016_6917.png"/>
          <p:cNvPicPr>
            <a:picLocks noChangeAspect="1" noChangeArrowheads="1"/>
          </p:cNvPicPr>
          <p:nvPr/>
        </p:nvPicPr>
        <p:blipFill>
          <a:blip r:embed="rId6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5488" y="1647826"/>
            <a:ext cx="1993024" cy="1533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6" name="Picture 16" descr="http://31.media.tumblr.com/1baaa739774dc7f2e7abcdec3e9140d9/tumblr_nbb6hl78uq1qbadm4o1_250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5160" y="1647826"/>
            <a:ext cx="1533680" cy="1533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44" name="Picture 24" descr="http://img1.liveinternet.ru/images/attach/c/2/74/629/74629701_man_swimming_money_hb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0444" y="2730402"/>
            <a:ext cx="1823112" cy="1284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0542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3" dur="500"/>
                                        <p:tgtEl>
                                          <p:spTgt spid="51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-399288" y="3962554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000" dirty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Посреднический </a:t>
            </a:r>
            <a:r>
              <a:rPr lang="ru-RU" sz="2000" dirty="0" smtClean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бизнес</a:t>
            </a:r>
            <a:endParaRPr lang="ru-RU" sz="2000" dirty="0">
              <a:solidFill>
                <a:prstClr val="black"/>
              </a:solidFill>
              <a:effectLst>
                <a:glow rad="127000">
                  <a:prstClr val="white"/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79373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pic>
        <p:nvPicPr>
          <p:cNvPr id="1026" name="Picture 2" descr="http://amurzaym.ru/img/rubli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637" y="1935650"/>
            <a:ext cx="1641891" cy="1105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люс 1"/>
          <p:cNvSpPr/>
          <p:nvPr/>
        </p:nvSpPr>
        <p:spPr>
          <a:xfrm>
            <a:off x="2486784" y="2182077"/>
            <a:ext cx="762098" cy="724619"/>
          </a:xfrm>
          <a:prstGeom prst="mathPlus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1028" name="Picture 4" descr="http://kite-kbsu.ru/assets/images/presentation_b_256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4876" y="1537054"/>
            <a:ext cx="1983491" cy="1983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Равно 5"/>
          <p:cNvSpPr/>
          <p:nvPr/>
        </p:nvSpPr>
        <p:spPr>
          <a:xfrm>
            <a:off x="5422448" y="2195334"/>
            <a:ext cx="948905" cy="586190"/>
          </a:xfrm>
          <a:prstGeom prst="mathEqual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pic>
        <p:nvPicPr>
          <p:cNvPr id="23" name="Picture 2" descr="http://amurzaym.ru/img/rubli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8159" y="2252094"/>
            <a:ext cx="1641891" cy="1105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http://amurzaym.ru/img/rubli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1612" y="1508282"/>
            <a:ext cx="1641891" cy="1105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http://amurzaym.ru/img/rubli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8417" y="1773362"/>
            <a:ext cx="1641891" cy="1105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613308" y="3501017"/>
            <a:ext cx="1582296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prstClr val="black"/>
                </a:solidFill>
              </a:rPr>
              <a:t>Вложение денег в </a:t>
            </a:r>
            <a:r>
              <a:rPr lang="ru-RU" dirty="0" smtClean="0">
                <a:solidFill>
                  <a:prstClr val="black"/>
                </a:solidFill>
              </a:rPr>
              <a:t>проект 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414876" y="3520545"/>
            <a:ext cx="2082908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prstClr val="black"/>
                </a:solidFill>
              </a:rPr>
              <a:t>Успешная </a:t>
            </a:r>
            <a:r>
              <a:rPr lang="ru-RU" dirty="0">
                <a:solidFill>
                  <a:prstClr val="black"/>
                </a:solidFill>
              </a:rPr>
              <a:t>реализация </a:t>
            </a:r>
            <a:r>
              <a:rPr lang="ru-RU" dirty="0" smtClean="0">
                <a:solidFill>
                  <a:prstClr val="black"/>
                </a:solidFill>
              </a:rPr>
              <a:t>проекта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466368" y="3520377"/>
            <a:ext cx="2083940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prstClr val="black"/>
                </a:solidFill>
              </a:rPr>
              <a:t>Возврат </a:t>
            </a:r>
            <a:r>
              <a:rPr lang="ru-RU" dirty="0">
                <a:solidFill>
                  <a:prstClr val="black"/>
                </a:solidFill>
              </a:rPr>
              <a:t>вложенных денег </a:t>
            </a:r>
            <a:r>
              <a:rPr lang="ru-RU" dirty="0" smtClean="0">
                <a:solidFill>
                  <a:prstClr val="black"/>
                </a:solidFill>
              </a:rPr>
              <a:t>и прибыль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399101" y="273171"/>
            <a:ext cx="5547717" cy="42473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600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400" dirty="0" smtClean="0">
                <a:solidFill>
                  <a:srgbClr val="0DA389"/>
                </a:solidFill>
                <a:latin typeface="Roboto Slab"/>
                <a:cs typeface="Times New Roman" panose="02020603050405020304" pitchFamily="18" charset="0"/>
              </a:rPr>
              <a:t> («дело» или «предприятие») </a:t>
            </a:r>
            <a:endParaRPr lang="ru-RU" sz="2400" dirty="0">
              <a:solidFill>
                <a:srgbClr val="0DA389"/>
              </a:solidFill>
              <a:latin typeface="Roboto Slab"/>
              <a:cs typeface="Times New Roman" panose="02020603050405020304" pitchFamily="18" charset="0"/>
            </a:endParaRPr>
          </a:p>
        </p:txBody>
      </p:sp>
      <p:cxnSp>
        <p:nvCxnSpPr>
          <p:cNvPr id="14" name="Прямая соединительная линия 13"/>
          <p:cNvCxnSpPr/>
          <p:nvPr/>
        </p:nvCxnSpPr>
        <p:spPr>
          <a:xfrm>
            <a:off x="468313" y="849970"/>
            <a:ext cx="8280400" cy="0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Прямоугольник 6"/>
          <p:cNvSpPr/>
          <p:nvPr/>
        </p:nvSpPr>
        <p:spPr>
          <a:xfrm>
            <a:off x="1750527" y="236238"/>
            <a:ext cx="12971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solidFill>
                  <a:srgbClr val="0DA389"/>
                </a:solidFill>
                <a:latin typeface="Roboto Slab"/>
                <a:cs typeface="Times New Roman" panose="02020603050405020304" pitchFamily="18" charset="0"/>
              </a:rPr>
              <a:t>Бизнес</a:t>
            </a:r>
            <a:endParaRPr lang="ru-RU" dirty="0">
              <a:solidFill>
                <a:prstClr val="black"/>
              </a:solidFill>
              <a:latin typeface="Roboto Slab"/>
            </a:endParaRPr>
          </a:p>
        </p:txBody>
      </p:sp>
    </p:spTree>
    <p:extLst>
      <p:ext uri="{BB962C8B-B14F-4D97-AF65-F5344CB8AC3E}">
        <p14:creationId xmlns:p14="http://schemas.microsoft.com/office/powerpoint/2010/main" val="4096467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8" grpId="0"/>
      <p:bldP spid="9" grpId="0"/>
      <p:bldP spid="10" grpId="0"/>
      <p:bldP spid="13" grpId="0"/>
      <p:bldP spid="7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29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Выноска-облако 20"/>
          <p:cNvSpPr/>
          <p:nvPr/>
        </p:nvSpPr>
        <p:spPr>
          <a:xfrm>
            <a:off x="5769760" y="341041"/>
            <a:ext cx="2446770" cy="1468408"/>
          </a:xfrm>
          <a:prstGeom prst="cloudCallout">
            <a:avLst>
              <a:gd name="adj1" fmla="val -88903"/>
              <a:gd name="adj2" fmla="val -27958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pic>
        <p:nvPicPr>
          <p:cNvPr id="6150" name="Picture 6" descr="http://www.orenupak.ru/img/boxes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2167" y="2615439"/>
            <a:ext cx="3887493" cy="2259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http://s007.radikal.ru/i301/1109/6b/f3c5113eee4c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6999" y="240649"/>
            <a:ext cx="2355787" cy="1826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://www.picshare.ru/uploads/150125/DKa2brg10j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6349053" y="2235671"/>
            <a:ext cx="1111792" cy="2639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http://www.picshare.ru/uploads/150125/DKa2brg10j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 bwMode="auto">
          <a:xfrm flipH="1">
            <a:off x="1742004" y="2167041"/>
            <a:ext cx="1111792" cy="2639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Выноска-облако 5"/>
          <p:cNvSpPr/>
          <p:nvPr/>
        </p:nvSpPr>
        <p:spPr>
          <a:xfrm>
            <a:off x="740229" y="240649"/>
            <a:ext cx="2446770" cy="1468408"/>
          </a:xfrm>
          <a:prstGeom prst="cloudCallout">
            <a:avLst>
              <a:gd name="adj1" fmla="val 76600"/>
              <a:gd name="adj2" fmla="val -1906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6154" name="Picture 10" descr="http://landings.su/images/dengi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9001" y="319079"/>
            <a:ext cx="1441834" cy="1311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6" name="Picture 12" descr="http://radugi.net/files/styles/type_main/public/type/interest_mediator_img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7363" y="428528"/>
            <a:ext cx="1551563" cy="109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2708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6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964506" y="2637930"/>
            <a:ext cx="224221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 </a:t>
            </a:r>
            <a:r>
              <a:rPr lang="en-US" sz="3200" b="1" dirty="0" smtClean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BUSINESS</a:t>
            </a:r>
            <a:endParaRPr lang="en-US" sz="2800" b="1" dirty="0">
              <a:solidFill>
                <a:prstClr val="black"/>
              </a:solidFill>
              <a:effectLst>
                <a:glow rad="127000">
                  <a:prstClr val="white"/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047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259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pic>
        <p:nvPicPr>
          <p:cNvPr id="1026" name="Picture 2" descr="http://tvoy-yspeh.com/set1/img/9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1376" y="500332"/>
            <a:ext cx="4981249" cy="4367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7291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131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982" y="2500271"/>
            <a:ext cx="3159632" cy="2014265"/>
          </a:xfrm>
          <a:prstGeom prst="rect">
            <a:avLst/>
          </a:prstGeom>
        </p:spPr>
      </p:pic>
      <p:pic>
        <p:nvPicPr>
          <p:cNvPr id="2050" name="Picture 2" descr="http://max-d.ru.images.1c-bitrix-cdn.ru/upload/medialibrary/futbolki/chernaya.png?143627646912427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2218" y="393524"/>
            <a:ext cx="4576495" cy="4373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Выноска-облако 13"/>
          <p:cNvSpPr/>
          <p:nvPr/>
        </p:nvSpPr>
        <p:spPr>
          <a:xfrm>
            <a:off x="843982" y="196231"/>
            <a:ext cx="3196354" cy="1974457"/>
          </a:xfrm>
          <a:prstGeom prst="cloudCallout">
            <a:avLst>
              <a:gd name="adj1" fmla="val -10649"/>
              <a:gd name="adj2" fmla="val 78948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233991" y="771280"/>
            <a:ext cx="252158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prstClr val="black"/>
                </a:solidFill>
              </a:rPr>
              <a:t>Ключ к богатству –оптимизм.</a:t>
            </a:r>
            <a:endParaRPr lang="ru-RU" sz="2000" dirty="0">
              <a:solidFill>
                <a:prstClr val="black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843982" y="4198926"/>
            <a:ext cx="33755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800" b="1" dirty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Джон и </a:t>
            </a:r>
            <a:r>
              <a:rPr lang="ru-RU" sz="1800" b="1" dirty="0" err="1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Берто</a:t>
            </a:r>
            <a:r>
              <a:rPr lang="ru-RU" sz="1800" b="1" dirty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 </a:t>
            </a:r>
            <a:r>
              <a:rPr lang="ru-RU" sz="1800" b="1" dirty="0" err="1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Джейкопсы</a:t>
            </a:r>
            <a:r>
              <a:rPr lang="en-US" sz="1800" b="1" dirty="0" smtClean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 </a:t>
            </a:r>
            <a:endParaRPr lang="ru-RU" sz="1600" b="1" dirty="0">
              <a:solidFill>
                <a:prstClr val="black"/>
              </a:solidFill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2181" y="1294069"/>
            <a:ext cx="2629855" cy="1753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053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/>
      <p:bldP spid="18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pic>
        <p:nvPicPr>
          <p:cNvPr id="11" name="Picture 2" descr="http://max-d.ru.images.1c-bitrix-cdn.ru/upload/medialibrary/futbolki/chernaya.png?143627646912427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0277" y="702128"/>
            <a:ext cx="3809361" cy="3640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1906" y="1507687"/>
            <a:ext cx="2189026" cy="1459351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583161" y="1217179"/>
            <a:ext cx="412003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 smtClean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4 500 магазинов</a:t>
            </a:r>
            <a:endParaRPr lang="ru-RU" sz="3200" b="1" dirty="0">
              <a:solidFill>
                <a:prstClr val="black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707577" y="2231916"/>
            <a:ext cx="361188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 smtClean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27 стран мира</a:t>
            </a:r>
            <a:endParaRPr lang="ru-RU" sz="3200" b="1" dirty="0">
              <a:solidFill>
                <a:prstClr val="black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926386" y="3246653"/>
            <a:ext cx="317426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 smtClean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100 000 000 </a:t>
            </a:r>
            <a:r>
              <a:rPr lang="en-US" sz="3600" b="1" dirty="0" smtClean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$</a:t>
            </a:r>
            <a:endParaRPr lang="ru-RU" sz="32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4136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  <p:bldP spid="19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446314" y="2242186"/>
            <a:ext cx="8683172" cy="2738698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400" dirty="0">
                <a:solidFill>
                  <a:prstClr val="black"/>
                </a:solidFill>
                <a:latin typeface="Roboto Slab"/>
                <a:ea typeface="Calibri" panose="020F0502020204030204" pitchFamily="34" charset="0"/>
                <a:cs typeface="Times New Roman" panose="02020603050405020304" pitchFamily="18" charset="0"/>
              </a:rPr>
              <a:t>Можно говорить не только о видах, но и о формах бизнеса, которые различаются способами организации, собственностью на использованные ресурсы (например, государственная и частная), количеством </a:t>
            </a:r>
            <a:r>
              <a:rPr lang="ru-RU" sz="2400" dirty="0" smtClean="0">
                <a:solidFill>
                  <a:prstClr val="black"/>
                </a:solidFill>
                <a:latin typeface="Roboto Slab"/>
                <a:ea typeface="Calibri" panose="020F0502020204030204" pitchFamily="34" charset="0"/>
                <a:cs typeface="Times New Roman" panose="02020603050405020304" pitchFamily="18" charset="0"/>
              </a:rPr>
              <a:t>участников</a:t>
            </a:r>
            <a:r>
              <a:rPr lang="en-US" sz="2400" dirty="0" smtClean="0">
                <a:solidFill>
                  <a:prstClr val="black"/>
                </a:solidFill>
                <a:latin typeface="Roboto Slab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2400" dirty="0">
              <a:solidFill>
                <a:prstClr val="black"/>
              </a:solidFill>
              <a:latin typeface="Roboto Slab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ru-RU" sz="2400" dirty="0">
              <a:solidFill>
                <a:srgbClr val="0DA389"/>
              </a:solidFill>
              <a:latin typeface="Roboto Slab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00" y="558587"/>
            <a:ext cx="1440000" cy="1440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994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230414" y="2453296"/>
            <a:ext cx="8683172" cy="23442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400" dirty="0">
                <a:solidFill>
                  <a:srgbClr val="0DA389"/>
                </a:solidFill>
                <a:latin typeface="Roboto Slab"/>
                <a:ea typeface="Calibri" panose="020F0502020204030204" pitchFamily="34" charset="0"/>
                <a:cs typeface="Times New Roman" panose="02020603050405020304" pitchFamily="18" charset="0"/>
              </a:rPr>
              <a:t>Собственность </a:t>
            </a:r>
            <a:r>
              <a:rPr lang="ru-RU" sz="2400" dirty="0">
                <a:solidFill>
                  <a:prstClr val="black"/>
                </a:solidFill>
                <a:latin typeface="Roboto Slab"/>
                <a:ea typeface="Calibri" panose="020F0502020204030204" pitchFamily="34" charset="0"/>
                <a:cs typeface="Times New Roman" panose="02020603050405020304" pitchFamily="18" charset="0"/>
              </a:rPr>
              <a:t>– это принадлежность </a:t>
            </a:r>
            <a:r>
              <a:rPr lang="ru-RU" sz="2400" dirty="0" smtClean="0">
                <a:solidFill>
                  <a:prstClr val="black"/>
                </a:solidFill>
                <a:latin typeface="Roboto Slab"/>
                <a:ea typeface="Calibri" panose="020F0502020204030204" pitchFamily="34" charset="0"/>
                <a:cs typeface="Times New Roman" panose="02020603050405020304" pitchFamily="18" charset="0"/>
              </a:rPr>
              <a:t>благ                          (как материальных, так интеллектуальных</a:t>
            </a:r>
            <a:r>
              <a:rPr lang="ru-RU" sz="2400" dirty="0">
                <a:solidFill>
                  <a:prstClr val="black"/>
                </a:solidFill>
                <a:latin typeface="Roboto Slab"/>
                <a:ea typeface="Calibri" panose="020F0502020204030204" pitchFamily="34" charset="0"/>
                <a:cs typeface="Times New Roman" panose="02020603050405020304" pitchFamily="18" charset="0"/>
              </a:rPr>
              <a:t>) определённым лицам (отдельным лицам, организациям, предприятиям, государству). 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ru-RU" sz="2400" dirty="0">
              <a:solidFill>
                <a:srgbClr val="0DA389"/>
              </a:solidFill>
              <a:latin typeface="Roboto Slab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000" y="755889"/>
            <a:ext cx="1440000" cy="1440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690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pic>
        <p:nvPicPr>
          <p:cNvPr id="1032" name="Picture 8" descr="https://upload.wikimedia.org/wikipedia/commons/thumb/9/94/Flag-map_of_Russia.svg/2000px-Flag-map_of_Russia.svg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1140" y="1053668"/>
            <a:ext cx="4743374" cy="2757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english-mania-club.narod.ru/olderfiles/1/Karta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55" y="564246"/>
            <a:ext cx="2829833" cy="3928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3115179" y="2330759"/>
            <a:ext cx="901404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 </a:t>
            </a:r>
            <a:r>
              <a:rPr lang="ru-RU" sz="3200" b="1" dirty="0" smtClean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ПРЕДПРИНИМАТЕЛЬСТВО</a:t>
            </a:r>
            <a:endParaRPr lang="en-US" sz="2800" b="1" dirty="0">
              <a:solidFill>
                <a:prstClr val="black"/>
              </a:solidFill>
              <a:effectLst>
                <a:glow rad="127000">
                  <a:prstClr val="white"/>
                </a:glo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872963" y="2330758"/>
            <a:ext cx="224221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 </a:t>
            </a:r>
            <a:r>
              <a:rPr lang="en-US" sz="3200" b="1" dirty="0" smtClean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BUSINESS</a:t>
            </a:r>
            <a:endParaRPr lang="en-US" sz="2800" b="1" dirty="0">
              <a:solidFill>
                <a:prstClr val="black"/>
              </a:solidFill>
              <a:effectLst>
                <a:glow rad="127000">
                  <a:prstClr val="white"/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95737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431800" y="138859"/>
            <a:ext cx="8280400" cy="42473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600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400" dirty="0">
                <a:solidFill>
                  <a:srgbClr val="0DA389"/>
                </a:solidFill>
                <a:latin typeface="Roboto Slab"/>
                <a:cs typeface="Times New Roman" panose="02020603050405020304" pitchFamily="18" charset="0"/>
              </a:rPr>
              <a:t>Ф</a:t>
            </a:r>
            <a:r>
              <a:rPr lang="ru-RU" sz="2400" dirty="0" smtClean="0">
                <a:solidFill>
                  <a:srgbClr val="0DA389"/>
                </a:solidFill>
                <a:latin typeface="Roboto Slab"/>
                <a:cs typeface="Times New Roman" panose="02020603050405020304" pitchFamily="18" charset="0"/>
              </a:rPr>
              <a:t>ормы </a:t>
            </a:r>
            <a:r>
              <a:rPr lang="ru-RU" sz="2400" dirty="0">
                <a:solidFill>
                  <a:srgbClr val="0DA389"/>
                </a:solidFill>
                <a:latin typeface="Roboto Slab"/>
                <a:cs typeface="Times New Roman" panose="02020603050405020304" pitchFamily="18" charset="0"/>
              </a:rPr>
              <a:t>организации бизнеса</a:t>
            </a:r>
          </a:p>
        </p:txBody>
      </p:sp>
      <p:cxnSp>
        <p:nvCxnSpPr>
          <p:cNvPr id="20" name="Прямая соединительная линия 19"/>
          <p:cNvCxnSpPr/>
          <p:nvPr/>
        </p:nvCxnSpPr>
        <p:spPr>
          <a:xfrm>
            <a:off x="416555" y="682187"/>
            <a:ext cx="8280400" cy="0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Овал 15"/>
          <p:cNvSpPr/>
          <p:nvPr/>
        </p:nvSpPr>
        <p:spPr>
          <a:xfrm>
            <a:off x="273597" y="811538"/>
            <a:ext cx="540000" cy="540000"/>
          </a:xfrm>
          <a:prstGeom prst="ellipse">
            <a:avLst/>
          </a:prstGeom>
          <a:solidFill>
            <a:srgbClr val="0DA3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e-BY" sz="2800" dirty="0" smtClean="0">
                <a:solidFill>
                  <a:prstClr val="white"/>
                </a:solidFill>
                <a:latin typeface="Roboto Slab"/>
              </a:rPr>
              <a:t>1</a:t>
            </a:r>
            <a:endParaRPr lang="ru-RU" sz="2800" dirty="0">
              <a:solidFill>
                <a:prstClr val="white"/>
              </a:solidFill>
              <a:latin typeface="Roboto Slab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2989390" y="811538"/>
            <a:ext cx="402101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prstClr val="black"/>
                </a:solidFill>
              </a:rPr>
              <a:t>Индивидуальное  </a:t>
            </a:r>
            <a:r>
              <a:rPr lang="ru-RU" sz="1600" b="1" dirty="0" smtClean="0">
                <a:solidFill>
                  <a:prstClr val="black"/>
                </a:solidFill>
              </a:rPr>
              <a:t>предприятие</a:t>
            </a:r>
            <a:endParaRPr lang="ru-RU" sz="1400" b="1" dirty="0">
              <a:solidFill>
                <a:prstClr val="black"/>
              </a:solidFill>
            </a:endParaRPr>
          </a:p>
        </p:txBody>
      </p:sp>
      <p:sp>
        <p:nvSpPr>
          <p:cNvPr id="22" name="Овал 21"/>
          <p:cNvSpPr/>
          <p:nvPr/>
        </p:nvSpPr>
        <p:spPr>
          <a:xfrm>
            <a:off x="273597" y="3730309"/>
            <a:ext cx="540000" cy="540000"/>
          </a:xfrm>
          <a:prstGeom prst="ellipse">
            <a:avLst/>
          </a:prstGeom>
          <a:solidFill>
            <a:srgbClr val="0DA3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prstClr val="white"/>
                </a:solidFill>
                <a:latin typeface="Roboto Slab"/>
              </a:rPr>
              <a:t>3</a:t>
            </a:r>
            <a:endParaRPr lang="ru-RU" sz="2800" dirty="0">
              <a:solidFill>
                <a:prstClr val="white"/>
              </a:solidFill>
              <a:latin typeface="Roboto Slab"/>
            </a:endParaRPr>
          </a:p>
        </p:txBody>
      </p:sp>
      <p:sp>
        <p:nvSpPr>
          <p:cNvPr id="25" name="Овал 24"/>
          <p:cNvSpPr/>
          <p:nvPr/>
        </p:nvSpPr>
        <p:spPr>
          <a:xfrm>
            <a:off x="273597" y="2285420"/>
            <a:ext cx="540000" cy="540000"/>
          </a:xfrm>
          <a:prstGeom prst="ellipse">
            <a:avLst/>
          </a:prstGeom>
          <a:solidFill>
            <a:srgbClr val="0DA3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e-BY" sz="2800" dirty="0">
                <a:solidFill>
                  <a:prstClr val="white"/>
                </a:solidFill>
                <a:latin typeface="Roboto Slab"/>
              </a:rPr>
              <a:t>2</a:t>
            </a:r>
            <a:endParaRPr lang="ru-RU" sz="2800" dirty="0">
              <a:solidFill>
                <a:prstClr val="white"/>
              </a:solidFill>
              <a:latin typeface="Roboto Slab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87980" y="917420"/>
            <a:ext cx="1387669" cy="104075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36717" y="2316297"/>
            <a:ext cx="1529553" cy="101824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55917" y="3740121"/>
            <a:ext cx="1491153" cy="106037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Прямоугольник 22"/>
          <p:cNvSpPr/>
          <p:nvPr/>
        </p:nvSpPr>
        <p:spPr>
          <a:xfrm>
            <a:off x="2989390" y="2285420"/>
            <a:ext cx="179851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prstClr val="black"/>
                </a:solidFill>
              </a:rPr>
              <a:t>Товарищество</a:t>
            </a:r>
            <a:endParaRPr lang="ru-RU" sz="1400" b="1" dirty="0">
              <a:solidFill>
                <a:prstClr val="black"/>
              </a:solidFill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2989390" y="3730309"/>
            <a:ext cx="299231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prstClr val="black"/>
                </a:solidFill>
              </a:rPr>
              <a:t>Акционерные общества</a:t>
            </a:r>
            <a:endParaRPr lang="ru-RU" sz="1400" b="1" dirty="0">
              <a:solidFill>
                <a:prstClr val="black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279963" y="1097622"/>
            <a:ext cx="4695189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prstClr val="black"/>
                </a:solidFill>
              </a:rPr>
              <a:t>Владеет </a:t>
            </a:r>
            <a:r>
              <a:rPr lang="ru-RU" dirty="0">
                <a:solidFill>
                  <a:prstClr val="black"/>
                </a:solidFill>
              </a:rPr>
              <a:t>и управляет предприятием один </a:t>
            </a:r>
            <a:r>
              <a:rPr lang="ru-RU" dirty="0" smtClean="0">
                <a:solidFill>
                  <a:prstClr val="black"/>
                </a:solidFill>
              </a:rPr>
              <a:t>человек (например</a:t>
            </a:r>
            <a:r>
              <a:rPr lang="ru-RU" dirty="0">
                <a:solidFill>
                  <a:prstClr val="black"/>
                </a:solidFill>
              </a:rPr>
              <a:t>, индивидуальный </a:t>
            </a:r>
            <a:r>
              <a:rPr lang="ru-RU" dirty="0" smtClean="0">
                <a:solidFill>
                  <a:prstClr val="black"/>
                </a:solidFill>
              </a:rPr>
              <a:t>предприниматель).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279963" y="2565723"/>
            <a:ext cx="558165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prstClr val="black"/>
                </a:solidFill>
              </a:rPr>
              <a:t>Данная форма объединяет уже несколько человек. Это различного рода  общества с ограниченной ответственностью, общества с дополнительной ответственностью, частные унитарные предприятия и иные организации.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276600" y="4068863"/>
            <a:ext cx="5581650" cy="7155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prstClr val="black"/>
                </a:solidFill>
              </a:rPr>
              <a:t>Самая крупная форма </a:t>
            </a:r>
            <a:r>
              <a:rPr lang="ru-RU" dirty="0">
                <a:solidFill>
                  <a:prstClr val="black"/>
                </a:solidFill>
              </a:rPr>
              <a:t>ведения </a:t>
            </a:r>
            <a:r>
              <a:rPr lang="ru-RU" dirty="0" smtClean="0">
                <a:solidFill>
                  <a:prstClr val="black"/>
                </a:solidFill>
              </a:rPr>
              <a:t>бизнеса. </a:t>
            </a:r>
            <a:r>
              <a:rPr lang="ru-RU" dirty="0">
                <a:solidFill>
                  <a:prstClr val="black"/>
                </a:solidFill>
              </a:rPr>
              <a:t>Владеют и управляют </a:t>
            </a:r>
            <a:r>
              <a:rPr lang="ru-RU" dirty="0" smtClean="0">
                <a:solidFill>
                  <a:prstClr val="black"/>
                </a:solidFill>
              </a:rPr>
              <a:t>предприятиями </a:t>
            </a:r>
            <a:r>
              <a:rPr lang="ru-RU" dirty="0">
                <a:solidFill>
                  <a:prstClr val="black"/>
                </a:solidFill>
              </a:rPr>
              <a:t>акционеры – </a:t>
            </a:r>
            <a:r>
              <a:rPr lang="ru-RU" dirty="0" smtClean="0">
                <a:solidFill>
                  <a:prstClr val="black"/>
                </a:solidFill>
              </a:rPr>
              <a:t>владельцы </a:t>
            </a:r>
            <a:r>
              <a:rPr lang="ru-RU" dirty="0">
                <a:solidFill>
                  <a:prstClr val="black"/>
                </a:solidFill>
              </a:rPr>
              <a:t>акций.</a:t>
            </a:r>
          </a:p>
          <a:p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3408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9" grpId="0"/>
      <p:bldP spid="22" grpId="0" animBg="1"/>
      <p:bldP spid="25" grpId="0" animBg="1"/>
      <p:bldP spid="23" grpId="0"/>
      <p:bldP spid="26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/>
          </p:nvPr>
        </p:nvGraphicFramePr>
        <p:xfrm>
          <a:off x="327446" y="132241"/>
          <a:ext cx="8477250" cy="4877588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825750"/>
                <a:gridCol w="2825750"/>
                <a:gridCol w="2825750"/>
              </a:tblGrid>
              <a:tr h="1331646">
                <a:tc>
                  <a:txBody>
                    <a:bodyPr/>
                    <a:lstStyle/>
                    <a:p>
                      <a:pPr algn="ctr"/>
                      <a:endParaRPr lang="ru-RU" sz="1800" dirty="0" smtClean="0"/>
                    </a:p>
                    <a:p>
                      <a:pPr algn="ctr"/>
                      <a:r>
                        <a:rPr lang="ru-RU" sz="1800" dirty="0" smtClean="0"/>
                        <a:t>Формы организации бизнеса</a:t>
                      </a:r>
                    </a:p>
                    <a:p>
                      <a:endParaRPr lang="ru-RU" dirty="0"/>
                    </a:p>
                  </a:txBody>
                  <a:tcPr>
                    <a:solidFill>
                      <a:srgbClr val="0DA38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800" dirty="0" smtClean="0"/>
                    </a:p>
                    <a:p>
                      <a:pPr algn="ctr"/>
                      <a:r>
                        <a:rPr lang="ru-RU" sz="1800" dirty="0" smtClean="0"/>
                        <a:t>Положительные стороны</a:t>
                      </a:r>
                      <a:endParaRPr lang="ru-RU" sz="1800" dirty="0"/>
                    </a:p>
                  </a:txBody>
                  <a:tcPr>
                    <a:solidFill>
                      <a:srgbClr val="0DA38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800" dirty="0" smtClean="0"/>
                    </a:p>
                    <a:p>
                      <a:pPr algn="ctr"/>
                      <a:r>
                        <a:rPr lang="ru-RU" sz="1800" dirty="0" smtClean="0"/>
                        <a:t>Отрицательные стороны</a:t>
                      </a:r>
                    </a:p>
                    <a:p>
                      <a:endParaRPr lang="ru-RU" dirty="0"/>
                    </a:p>
                  </a:txBody>
                  <a:tcPr>
                    <a:solidFill>
                      <a:srgbClr val="0DA389"/>
                    </a:solidFill>
                  </a:tcPr>
                </a:tc>
              </a:tr>
              <a:tr h="1136126">
                <a:tc>
                  <a:txBody>
                    <a:bodyPr/>
                    <a:lstStyle/>
                    <a:p>
                      <a:pPr algn="l"/>
                      <a:r>
                        <a:rPr lang="ru-RU" sz="1400" b="1" dirty="0" smtClean="0"/>
                        <a:t>Индивидуальное  предприятие</a:t>
                      </a:r>
                      <a:endParaRPr lang="ru-RU" sz="1200" b="1" dirty="0" smtClean="0"/>
                    </a:p>
                    <a:p>
                      <a:endParaRPr lang="ru-RU" dirty="0"/>
                    </a:p>
                  </a:txBody>
                  <a:tcPr>
                    <a:solidFill>
                      <a:srgbClr val="A2D9D0"/>
                    </a:solidFill>
                  </a:tcPr>
                </a:tc>
                <a:tc>
                  <a:txBody>
                    <a:bodyPr/>
                    <a:lstStyle/>
                    <a:p>
                      <a:pPr marL="228600" indent="-228600" algn="l">
                        <a:buFont typeface="+mj-lt"/>
                        <a:buAutoNum type="arabicPeriod"/>
                      </a:pPr>
                      <a:endParaRPr lang="ru-RU" sz="1050" dirty="0"/>
                    </a:p>
                  </a:txBody>
                  <a:tcPr>
                    <a:solidFill>
                      <a:srgbClr val="A2D9D0"/>
                    </a:solidFill>
                  </a:tcPr>
                </a:tc>
                <a:tc>
                  <a:txBody>
                    <a:bodyPr/>
                    <a:lstStyle/>
                    <a:p>
                      <a:pPr marL="228600" indent="-228600" algn="l">
                        <a:buFont typeface="+mj-lt"/>
                        <a:buAutoNum type="arabicPeriod"/>
                      </a:pPr>
                      <a:endParaRPr lang="ru-RU" sz="1050" dirty="0"/>
                    </a:p>
                  </a:txBody>
                  <a:tcPr>
                    <a:solidFill>
                      <a:srgbClr val="A2D9D0"/>
                    </a:solidFill>
                  </a:tcPr>
                </a:tc>
              </a:tr>
              <a:tr h="1273690"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/>
                        <a:t>Товарищество</a:t>
                      </a:r>
                      <a:endParaRPr lang="ru-RU" sz="1200" b="1" dirty="0" smtClean="0"/>
                    </a:p>
                    <a:p>
                      <a:endParaRPr lang="ru-RU" dirty="0"/>
                    </a:p>
                  </a:txBody>
                  <a:tcPr>
                    <a:solidFill>
                      <a:srgbClr val="A2D9D0"/>
                    </a:solidFill>
                  </a:tcPr>
                </a:tc>
                <a:tc>
                  <a:txBody>
                    <a:bodyPr/>
                    <a:lstStyle/>
                    <a:p>
                      <a:pPr marL="228600" indent="-228600" algn="l">
                        <a:buFont typeface="+mj-lt"/>
                        <a:buAutoNum type="arabicPeriod"/>
                      </a:pPr>
                      <a:endParaRPr lang="ru-RU" sz="1050" dirty="0"/>
                    </a:p>
                  </a:txBody>
                  <a:tcPr>
                    <a:solidFill>
                      <a:srgbClr val="A2D9D0"/>
                    </a:solidFill>
                  </a:tcPr>
                </a:tc>
                <a:tc>
                  <a:txBody>
                    <a:bodyPr/>
                    <a:lstStyle/>
                    <a:p>
                      <a:pPr marL="228600" indent="-228600" algn="l">
                        <a:buFont typeface="+mj-lt"/>
                        <a:buAutoNum type="arabicPeriod"/>
                      </a:pPr>
                      <a:endParaRPr lang="ru-RU" sz="1050" dirty="0"/>
                    </a:p>
                  </a:txBody>
                  <a:tcPr>
                    <a:solidFill>
                      <a:srgbClr val="A2D9D0"/>
                    </a:solidFill>
                  </a:tcPr>
                </a:tc>
              </a:tr>
              <a:tr h="1136126"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/>
                        <a:t>Акционерное </a:t>
                      </a:r>
                    </a:p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/>
                        <a:t>общество</a:t>
                      </a:r>
                      <a:endParaRPr lang="ru-RU" sz="1200" b="1" dirty="0" smtClean="0"/>
                    </a:p>
                    <a:p>
                      <a:endParaRPr lang="ru-RU" dirty="0"/>
                    </a:p>
                  </a:txBody>
                  <a:tcPr>
                    <a:solidFill>
                      <a:srgbClr val="A1D8CF"/>
                    </a:solidFill>
                  </a:tcPr>
                </a:tc>
                <a:tc>
                  <a:txBody>
                    <a:bodyPr/>
                    <a:lstStyle/>
                    <a:p>
                      <a:pPr marL="228600" indent="-228600">
                        <a:buFont typeface="+mj-lt"/>
                        <a:buAutoNum type="arabicPeriod"/>
                      </a:pPr>
                      <a:endParaRPr lang="ru-RU" sz="1050" dirty="0"/>
                    </a:p>
                  </a:txBody>
                  <a:tcPr>
                    <a:solidFill>
                      <a:srgbClr val="A1D8CF"/>
                    </a:solidFill>
                  </a:tcPr>
                </a:tc>
                <a:tc>
                  <a:txBody>
                    <a:bodyPr/>
                    <a:lstStyle/>
                    <a:p>
                      <a:pPr marL="228600" indent="-228600">
                        <a:buFont typeface="+mj-lt"/>
                        <a:buAutoNum type="arabicPeriod"/>
                      </a:pPr>
                      <a:endParaRPr lang="ru-RU" sz="1050" dirty="0"/>
                    </a:p>
                  </a:txBody>
                  <a:tcPr>
                    <a:solidFill>
                      <a:srgbClr val="A1D8CF"/>
                    </a:solidFill>
                  </a:tcPr>
                </a:tc>
              </a:tr>
            </a:tbl>
          </a:graphicData>
        </a:graphic>
      </p:graphicFrame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86277" y="1697852"/>
            <a:ext cx="745200" cy="5589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71191" y="2835426"/>
            <a:ext cx="744013" cy="56752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71192" y="4103474"/>
            <a:ext cx="744013" cy="56752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311016" y="1516555"/>
            <a:ext cx="2674189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50" dirty="0">
                <a:solidFill>
                  <a:prstClr val="black"/>
                </a:solidFill>
              </a:rPr>
              <a:t>Простота создания и управления. </a:t>
            </a:r>
          </a:p>
          <a:p>
            <a:endParaRPr lang="ru-RU" sz="1050" dirty="0" smtClean="0">
              <a:solidFill>
                <a:prstClr val="black"/>
              </a:solidFill>
            </a:endParaRPr>
          </a:p>
          <a:p>
            <a:r>
              <a:rPr lang="ru-RU" sz="1050" dirty="0" smtClean="0">
                <a:solidFill>
                  <a:prstClr val="black"/>
                </a:solidFill>
              </a:rPr>
              <a:t>Предприниматель </a:t>
            </a:r>
            <a:r>
              <a:rPr lang="ru-RU" sz="1050" dirty="0">
                <a:solidFill>
                  <a:prstClr val="black"/>
                </a:solidFill>
              </a:rPr>
              <a:t>сам отвечает </a:t>
            </a:r>
            <a:r>
              <a:rPr lang="ru-RU" sz="1050" dirty="0" smtClean="0">
                <a:solidFill>
                  <a:prstClr val="black"/>
                </a:solidFill>
              </a:rPr>
              <a:t>                за </a:t>
            </a:r>
            <a:r>
              <a:rPr lang="ru-RU" sz="1050" dirty="0">
                <a:solidFill>
                  <a:prstClr val="black"/>
                </a:solidFill>
              </a:rPr>
              <a:t>успех или неудачу </a:t>
            </a:r>
            <a:r>
              <a:rPr lang="ru-RU" sz="1050" dirty="0" smtClean="0">
                <a:solidFill>
                  <a:prstClr val="black"/>
                </a:solidFill>
              </a:rPr>
              <a:t>своего</a:t>
            </a:r>
            <a:r>
              <a:rPr lang="en-US" sz="1050" dirty="0">
                <a:solidFill>
                  <a:prstClr val="black"/>
                </a:solidFill>
              </a:rPr>
              <a:t> </a:t>
            </a:r>
            <a:r>
              <a:rPr lang="ru-RU" sz="1050" dirty="0" smtClean="0">
                <a:solidFill>
                  <a:prstClr val="black"/>
                </a:solidFill>
              </a:rPr>
              <a:t>предприятия</a:t>
            </a:r>
            <a:r>
              <a:rPr lang="ru-RU" sz="1200" dirty="0">
                <a:solidFill>
                  <a:prstClr val="black"/>
                </a:solidFill>
              </a:rPr>
              <a:t>.</a:t>
            </a:r>
          </a:p>
          <a:p>
            <a:pPr marL="228600" indent="-228600">
              <a:buFont typeface="+mj-lt"/>
              <a:buAutoNum type="arabicPeriod"/>
            </a:pPr>
            <a:endParaRPr lang="ru-RU" sz="1400" dirty="0">
              <a:solidFill>
                <a:prstClr val="black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311016" y="2627054"/>
            <a:ext cx="2674189" cy="12234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50" dirty="0">
                <a:solidFill>
                  <a:prstClr val="black"/>
                </a:solidFill>
              </a:rPr>
              <a:t>Участники могут объединить свой опыт, профессионализм, организаторские способности и </a:t>
            </a:r>
            <a:r>
              <a:rPr lang="ru-RU" sz="1050" dirty="0" smtClean="0">
                <a:solidFill>
                  <a:prstClr val="black"/>
                </a:solidFill>
              </a:rPr>
              <a:t>финансы. </a:t>
            </a:r>
            <a:endParaRPr lang="ru-RU" sz="1050" dirty="0">
              <a:solidFill>
                <a:prstClr val="black"/>
              </a:solidFill>
            </a:endParaRPr>
          </a:p>
          <a:p>
            <a:endParaRPr lang="ru-RU" sz="1050" dirty="0" smtClean="0">
              <a:solidFill>
                <a:prstClr val="black"/>
              </a:solidFill>
            </a:endParaRPr>
          </a:p>
          <a:p>
            <a:r>
              <a:rPr lang="ru-RU" sz="1050" dirty="0" smtClean="0">
                <a:solidFill>
                  <a:prstClr val="black"/>
                </a:solidFill>
              </a:rPr>
              <a:t>Коллективная ответственность                               за результат.  </a:t>
            </a:r>
            <a:endParaRPr lang="ru-RU" sz="1050" dirty="0">
              <a:solidFill>
                <a:prstClr val="black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119554" y="1516555"/>
            <a:ext cx="2751826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50" dirty="0">
                <a:solidFill>
                  <a:prstClr val="black"/>
                </a:solidFill>
              </a:rPr>
              <a:t>Многие организационные вопросы связанные сведением бизнеса трудно решить в </a:t>
            </a:r>
            <a:r>
              <a:rPr lang="ru-RU" sz="1050" dirty="0" smtClean="0">
                <a:solidFill>
                  <a:prstClr val="black"/>
                </a:solidFill>
              </a:rPr>
              <a:t>одиночку</a:t>
            </a:r>
            <a:r>
              <a:rPr lang="ru-RU" sz="1050" dirty="0">
                <a:solidFill>
                  <a:prstClr val="black"/>
                </a:solidFill>
              </a:rPr>
              <a:t>.</a:t>
            </a:r>
            <a:endParaRPr lang="ru-RU" sz="1050" dirty="0" smtClean="0">
              <a:solidFill>
                <a:prstClr val="black"/>
              </a:solidFill>
            </a:endParaRPr>
          </a:p>
          <a:p>
            <a:endParaRPr lang="ru-RU" sz="1050" dirty="0">
              <a:solidFill>
                <a:prstClr val="black"/>
              </a:solidFill>
            </a:endParaRPr>
          </a:p>
          <a:p>
            <a:r>
              <a:rPr lang="ru-RU" sz="1050" dirty="0">
                <a:solidFill>
                  <a:prstClr val="black"/>
                </a:solidFill>
              </a:rPr>
              <a:t>Трудно самостоятельно увеличить финансирование такого предприятия.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6119554" y="2604417"/>
            <a:ext cx="2464633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50" dirty="0">
                <a:solidFill>
                  <a:prstClr val="black"/>
                </a:solidFill>
              </a:rPr>
              <a:t>Разногласия между </a:t>
            </a:r>
            <a:r>
              <a:rPr lang="ru-RU" sz="1050" dirty="0" smtClean="0">
                <a:solidFill>
                  <a:prstClr val="black"/>
                </a:solidFill>
              </a:rPr>
              <a:t>партнёрами </a:t>
            </a:r>
            <a:r>
              <a:rPr lang="ru-RU" sz="1050" dirty="0">
                <a:solidFill>
                  <a:prstClr val="black"/>
                </a:solidFill>
              </a:rPr>
              <a:t>по бизнесу</a:t>
            </a:r>
            <a:r>
              <a:rPr lang="ru-RU" sz="1050" dirty="0" smtClean="0">
                <a:solidFill>
                  <a:prstClr val="black"/>
                </a:solidFill>
              </a:rPr>
              <a:t>.</a:t>
            </a:r>
          </a:p>
          <a:p>
            <a:endParaRPr lang="ru-RU" sz="1050" dirty="0">
              <a:solidFill>
                <a:prstClr val="black"/>
              </a:solidFill>
            </a:endParaRPr>
          </a:p>
          <a:p>
            <a:r>
              <a:rPr lang="ru-RU" sz="1050" dirty="0">
                <a:solidFill>
                  <a:prstClr val="black"/>
                </a:solidFill>
              </a:rPr>
              <a:t>Недостаток денежных средств для участия в крупных экономических проектах.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6119554" y="3902989"/>
            <a:ext cx="2531317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50" dirty="0">
                <a:solidFill>
                  <a:prstClr val="black"/>
                </a:solidFill>
              </a:rPr>
              <a:t>Самая сложная </a:t>
            </a:r>
            <a:r>
              <a:rPr lang="ru-RU" sz="1050" dirty="0" smtClean="0">
                <a:solidFill>
                  <a:prstClr val="black"/>
                </a:solidFill>
              </a:rPr>
              <a:t>форма </a:t>
            </a:r>
            <a:r>
              <a:rPr lang="ru-RU" sz="1050" dirty="0">
                <a:solidFill>
                  <a:prstClr val="black"/>
                </a:solidFill>
              </a:rPr>
              <a:t>организации </a:t>
            </a:r>
            <a:r>
              <a:rPr lang="ru-RU" sz="1050" dirty="0" smtClean="0">
                <a:solidFill>
                  <a:prstClr val="black"/>
                </a:solidFill>
              </a:rPr>
              <a:t>бизнеса.</a:t>
            </a:r>
            <a:endParaRPr lang="ru-RU" sz="1050" dirty="0">
              <a:solidFill>
                <a:prstClr val="black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3311016" y="3902989"/>
            <a:ext cx="2674189" cy="577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50" dirty="0">
                <a:solidFill>
                  <a:prstClr val="black"/>
                </a:solidFill>
              </a:rPr>
              <a:t>Большие возможности </a:t>
            </a:r>
            <a:r>
              <a:rPr lang="ru-RU" sz="1050" dirty="0" smtClean="0">
                <a:solidFill>
                  <a:prstClr val="black"/>
                </a:solidFill>
              </a:rPr>
              <a:t>для  </a:t>
            </a:r>
            <a:r>
              <a:rPr lang="ru-RU" sz="1050" dirty="0">
                <a:solidFill>
                  <a:prstClr val="black"/>
                </a:solidFill>
              </a:rPr>
              <a:t>увеличения капитала фирмы и расширения сферы деятельности.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402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729105" y="306642"/>
            <a:ext cx="8280400" cy="42473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600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400" dirty="0">
                <a:solidFill>
                  <a:srgbClr val="0DA389"/>
                </a:solidFill>
                <a:latin typeface="Roboto Slab"/>
                <a:cs typeface="Times New Roman" panose="02020603050405020304" pitchFamily="18" charset="0"/>
              </a:rPr>
              <a:t>Что такое бизнес (предпринимательство)?</a:t>
            </a:r>
          </a:p>
        </p:txBody>
      </p:sp>
      <p:sp>
        <p:nvSpPr>
          <p:cNvPr id="21" name="Овал 20"/>
          <p:cNvSpPr/>
          <p:nvPr/>
        </p:nvSpPr>
        <p:spPr>
          <a:xfrm>
            <a:off x="431800" y="222123"/>
            <a:ext cx="540000" cy="540000"/>
          </a:xfrm>
          <a:prstGeom prst="ellipse">
            <a:avLst/>
          </a:prstGeom>
          <a:solidFill>
            <a:srgbClr val="0DA3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prstClr val="white"/>
                </a:solidFill>
                <a:latin typeface="Roboto Slab"/>
              </a:rPr>
              <a:t>1</a:t>
            </a:r>
            <a:endParaRPr lang="ru-RU" sz="2800" dirty="0">
              <a:solidFill>
                <a:prstClr val="white"/>
              </a:solidFill>
              <a:latin typeface="Roboto Slab"/>
            </a:endParaRPr>
          </a:p>
        </p:txBody>
      </p:sp>
      <p:cxnSp>
        <p:nvCxnSpPr>
          <p:cNvPr id="22" name="Прямая соединительная линия 21"/>
          <p:cNvCxnSpPr/>
          <p:nvPr/>
        </p:nvCxnSpPr>
        <p:spPr>
          <a:xfrm>
            <a:off x="468313" y="849970"/>
            <a:ext cx="8280400" cy="0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Прямоугольник 11"/>
          <p:cNvSpPr/>
          <p:nvPr/>
        </p:nvSpPr>
        <p:spPr>
          <a:xfrm>
            <a:off x="441522" y="1568284"/>
            <a:ext cx="826095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0DA389"/>
                </a:solidFill>
              </a:rPr>
              <a:t>Бизнес (предпринимательство) </a:t>
            </a:r>
            <a:r>
              <a:rPr lang="ru-RU" sz="2000" dirty="0">
                <a:solidFill>
                  <a:prstClr val="black"/>
                </a:solidFill>
              </a:rPr>
              <a:t>– это любая экономическая деятельность, осуществляемая человеком, которая </a:t>
            </a:r>
            <a:r>
              <a:rPr lang="ru-RU" sz="2000" dirty="0" smtClean="0">
                <a:solidFill>
                  <a:prstClr val="black"/>
                </a:solidFill>
              </a:rPr>
              <a:t>направлена </a:t>
            </a:r>
            <a:r>
              <a:rPr lang="ru-RU" sz="2000" dirty="0">
                <a:solidFill>
                  <a:prstClr val="black"/>
                </a:solidFill>
              </a:rPr>
              <a:t>на получение прибыли.</a:t>
            </a:r>
          </a:p>
        </p:txBody>
      </p:sp>
      <p:grpSp>
        <p:nvGrpSpPr>
          <p:cNvPr id="2" name="Группа 1"/>
          <p:cNvGrpSpPr/>
          <p:nvPr/>
        </p:nvGrpSpPr>
        <p:grpSpPr>
          <a:xfrm>
            <a:off x="1200150" y="2649425"/>
            <a:ext cx="7010400" cy="1966131"/>
            <a:chOff x="613308" y="1508282"/>
            <a:chExt cx="7937000" cy="2577032"/>
          </a:xfrm>
        </p:grpSpPr>
        <p:pic>
          <p:nvPicPr>
            <p:cNvPr id="14" name="Picture 2" descr="http://amurzaym.ru/img/rubli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3779" y="2061256"/>
              <a:ext cx="1641891" cy="11055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Плюс 14"/>
            <p:cNvSpPr/>
            <p:nvPr/>
          </p:nvSpPr>
          <p:spPr>
            <a:xfrm>
              <a:off x="2486784" y="2182077"/>
              <a:ext cx="762098" cy="724619"/>
            </a:xfrm>
            <a:prstGeom prst="mathPlus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pic>
          <p:nvPicPr>
            <p:cNvPr id="17" name="Picture 4" descr="http://kite-kbsu.ru/assets/images/presentation_b_256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4876" y="1537054"/>
              <a:ext cx="1983491" cy="19834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Равно 18"/>
            <p:cNvSpPr/>
            <p:nvPr/>
          </p:nvSpPr>
          <p:spPr>
            <a:xfrm>
              <a:off x="5422448" y="2195334"/>
              <a:ext cx="948905" cy="586190"/>
            </a:xfrm>
            <a:prstGeom prst="mathEqual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black"/>
                </a:solidFill>
              </a:endParaRPr>
            </a:p>
          </p:txBody>
        </p:sp>
        <p:pic>
          <p:nvPicPr>
            <p:cNvPr id="20" name="Picture 2" descr="http://amurzaym.ru/img/rubli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28159" y="2252094"/>
              <a:ext cx="1641891" cy="11055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2" descr="http://amurzaym.ru/img/rubli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11612" y="1508282"/>
              <a:ext cx="1641891" cy="11055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2" descr="http://amurzaym.ru/img/rubli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8417" y="1773362"/>
              <a:ext cx="1641891" cy="11055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Прямоугольник 24"/>
            <p:cNvSpPr/>
            <p:nvPr/>
          </p:nvSpPr>
          <p:spPr>
            <a:xfrm>
              <a:off x="613308" y="3501018"/>
              <a:ext cx="1582297" cy="56476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100" dirty="0">
                  <a:solidFill>
                    <a:prstClr val="black"/>
                  </a:solidFill>
                </a:rPr>
                <a:t>Вложение денег в </a:t>
              </a:r>
              <a:r>
                <a:rPr lang="ru-RU" sz="1100" dirty="0" smtClean="0">
                  <a:solidFill>
                    <a:prstClr val="black"/>
                  </a:solidFill>
                </a:rPr>
                <a:t>проект </a:t>
              </a:r>
              <a:endParaRPr lang="ru-RU" sz="1100" dirty="0">
                <a:solidFill>
                  <a:prstClr val="black"/>
                </a:solidFill>
              </a:endParaRPr>
            </a:p>
          </p:txBody>
        </p:sp>
        <p:sp>
          <p:nvSpPr>
            <p:cNvPr id="31" name="Прямоугольник 30"/>
            <p:cNvSpPr/>
            <p:nvPr/>
          </p:nvSpPr>
          <p:spPr>
            <a:xfrm>
              <a:off x="3414876" y="3520545"/>
              <a:ext cx="2082907" cy="56476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100" dirty="0" smtClean="0">
                  <a:solidFill>
                    <a:prstClr val="black"/>
                  </a:solidFill>
                </a:rPr>
                <a:t>Успешная </a:t>
              </a:r>
              <a:r>
                <a:rPr lang="ru-RU" sz="1100" dirty="0">
                  <a:solidFill>
                    <a:prstClr val="black"/>
                  </a:solidFill>
                </a:rPr>
                <a:t>реализация </a:t>
              </a:r>
              <a:r>
                <a:rPr lang="ru-RU" sz="1100" dirty="0" smtClean="0">
                  <a:solidFill>
                    <a:prstClr val="black"/>
                  </a:solidFill>
                </a:rPr>
                <a:t>проекта</a:t>
              </a:r>
              <a:endParaRPr lang="ru-RU" sz="1100" dirty="0">
                <a:solidFill>
                  <a:prstClr val="black"/>
                </a:solidFill>
              </a:endParaRPr>
            </a:p>
          </p:txBody>
        </p:sp>
        <p:sp>
          <p:nvSpPr>
            <p:cNvPr id="32" name="Прямоугольник 31"/>
            <p:cNvSpPr/>
            <p:nvPr/>
          </p:nvSpPr>
          <p:spPr>
            <a:xfrm>
              <a:off x="6466369" y="3520377"/>
              <a:ext cx="2083939" cy="56476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100" dirty="0" smtClean="0">
                  <a:solidFill>
                    <a:prstClr val="black"/>
                  </a:solidFill>
                </a:rPr>
                <a:t>Возврат </a:t>
              </a:r>
              <a:r>
                <a:rPr lang="ru-RU" sz="1100" dirty="0">
                  <a:solidFill>
                    <a:prstClr val="black"/>
                  </a:solidFill>
                </a:rPr>
                <a:t>вложенных денег </a:t>
              </a:r>
              <a:r>
                <a:rPr lang="ru-RU" sz="1100" dirty="0" smtClean="0">
                  <a:solidFill>
                    <a:prstClr val="black"/>
                  </a:solidFill>
                </a:rPr>
                <a:t>и прибыль</a:t>
              </a:r>
              <a:endParaRPr lang="ru-RU" sz="1100" dirty="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39585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729105" y="306642"/>
            <a:ext cx="8280400" cy="75713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600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400" dirty="0">
                <a:solidFill>
                  <a:srgbClr val="0DA389"/>
                </a:solidFill>
                <a:latin typeface="Roboto Slab"/>
                <a:cs typeface="Times New Roman" panose="02020603050405020304" pitchFamily="18" charset="0"/>
              </a:rPr>
              <a:t>Какие принято выделять виды бизнеса (предпринимательства)?</a:t>
            </a:r>
          </a:p>
        </p:txBody>
      </p:sp>
      <p:sp>
        <p:nvSpPr>
          <p:cNvPr id="21" name="Овал 20"/>
          <p:cNvSpPr/>
          <p:nvPr/>
        </p:nvSpPr>
        <p:spPr>
          <a:xfrm>
            <a:off x="431800" y="222123"/>
            <a:ext cx="540000" cy="540000"/>
          </a:xfrm>
          <a:prstGeom prst="ellipse">
            <a:avLst/>
          </a:prstGeom>
          <a:solidFill>
            <a:srgbClr val="0DA3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e-BY" sz="2800" dirty="0">
                <a:solidFill>
                  <a:prstClr val="white"/>
                </a:solidFill>
                <a:latin typeface="Roboto Slab"/>
              </a:rPr>
              <a:t>2</a:t>
            </a:r>
            <a:endParaRPr lang="ru-RU" sz="2800" dirty="0">
              <a:solidFill>
                <a:prstClr val="white"/>
              </a:solidFill>
              <a:latin typeface="Roboto Slab"/>
            </a:endParaRPr>
          </a:p>
        </p:txBody>
      </p:sp>
      <p:cxnSp>
        <p:nvCxnSpPr>
          <p:cNvPr id="22" name="Прямая соединительная линия 21"/>
          <p:cNvCxnSpPr/>
          <p:nvPr/>
        </p:nvCxnSpPr>
        <p:spPr>
          <a:xfrm>
            <a:off x="431800" y="1063772"/>
            <a:ext cx="8280400" cy="0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Прямоугольник 24"/>
          <p:cNvSpPr/>
          <p:nvPr/>
        </p:nvSpPr>
        <p:spPr>
          <a:xfrm>
            <a:off x="1541818" y="2681635"/>
            <a:ext cx="221516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prstClr val="black"/>
                </a:solidFill>
              </a:rPr>
              <a:t>П</a:t>
            </a:r>
            <a:r>
              <a:rPr lang="ru-RU" sz="1600" dirty="0" smtClean="0">
                <a:solidFill>
                  <a:prstClr val="black"/>
                </a:solidFill>
              </a:rPr>
              <a:t>роизводственный</a:t>
            </a:r>
            <a:endParaRPr lang="ru-RU" sz="1400" dirty="0">
              <a:solidFill>
                <a:prstClr val="black"/>
              </a:solidFill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5612814" y="2684873"/>
            <a:ext cx="114781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 smtClean="0">
                <a:solidFill>
                  <a:prstClr val="black"/>
                </a:solidFill>
              </a:rPr>
              <a:t>Торговый</a:t>
            </a:r>
            <a:endParaRPr lang="ru-RU" sz="1600" dirty="0">
              <a:solidFill>
                <a:prstClr val="black"/>
              </a:solidFill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904318" y="4547886"/>
            <a:ext cx="147829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 smtClean="0">
                <a:solidFill>
                  <a:prstClr val="black"/>
                </a:solidFill>
              </a:rPr>
              <a:t>Финансовый</a:t>
            </a:r>
            <a:endParaRPr lang="ru-RU" sz="1400" dirty="0">
              <a:solidFill>
                <a:prstClr val="black"/>
              </a:solidFill>
            </a:endParaRPr>
          </a:p>
        </p:txBody>
      </p:sp>
      <p:pic>
        <p:nvPicPr>
          <p:cNvPr id="30" name="Picture 2" descr="http://victorborisov.ru/livejournal/2012_december_06/photo_4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0798" y="1237347"/>
            <a:ext cx="1897200" cy="130716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4" descr="http://www.islam.ru/sites/default/files/img/economica/2012/12/torgovlya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5610" y="1256699"/>
            <a:ext cx="1922224" cy="13068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6" descr="http://credit-vsem.org/wp-content/uploads/2014/05/otlichie_deneg_ot_finansov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63" y="3130739"/>
            <a:ext cx="1897200" cy="129091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8" descr="http://www.kr-news.ru/sites/default/files/title_image/2015-05/otzyv-strah-komp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4563" y="3117403"/>
            <a:ext cx="1897200" cy="130424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Прямоугольник 33"/>
          <p:cNvSpPr/>
          <p:nvPr/>
        </p:nvSpPr>
        <p:spPr>
          <a:xfrm>
            <a:off x="3899883" y="4521225"/>
            <a:ext cx="124656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 smtClean="0">
                <a:solidFill>
                  <a:prstClr val="black"/>
                </a:solidFill>
              </a:rPr>
              <a:t>Страховой</a:t>
            </a:r>
            <a:endParaRPr lang="ru-RU" sz="1400" dirty="0">
              <a:solidFill>
                <a:prstClr val="black"/>
              </a:solidFill>
            </a:endParaRPr>
          </a:p>
        </p:txBody>
      </p:sp>
      <p:pic>
        <p:nvPicPr>
          <p:cNvPr id="47" name="Picture 10" descr="http://rus-imperia.info/wp-content/uploads/2013/12/Statiy2881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4262" y="3130128"/>
            <a:ext cx="1970716" cy="1332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Прямоугольник 47"/>
          <p:cNvSpPr/>
          <p:nvPr/>
        </p:nvSpPr>
        <p:spPr>
          <a:xfrm>
            <a:off x="6454263" y="4521225"/>
            <a:ext cx="187583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 smtClean="0">
                <a:solidFill>
                  <a:prstClr val="black"/>
                </a:solidFill>
              </a:rPr>
              <a:t>Посреднический</a:t>
            </a:r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7442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7" grpId="0"/>
      <p:bldP spid="29" grpId="0"/>
      <p:bldP spid="34" grpId="0"/>
      <p:bldP spid="48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729105" y="306642"/>
            <a:ext cx="8280400" cy="75713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600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400" dirty="0">
                <a:solidFill>
                  <a:srgbClr val="0DA389"/>
                </a:solidFill>
                <a:latin typeface="Roboto Slab"/>
                <a:cs typeface="Times New Roman" panose="02020603050405020304" pitchFamily="18" charset="0"/>
              </a:rPr>
              <a:t>Какие принято выделять формы бизнеса (предпринимательства)?</a:t>
            </a:r>
          </a:p>
        </p:txBody>
      </p:sp>
      <p:sp>
        <p:nvSpPr>
          <p:cNvPr id="21" name="Овал 20"/>
          <p:cNvSpPr/>
          <p:nvPr/>
        </p:nvSpPr>
        <p:spPr>
          <a:xfrm>
            <a:off x="431800" y="222123"/>
            <a:ext cx="540000" cy="540000"/>
          </a:xfrm>
          <a:prstGeom prst="ellipse">
            <a:avLst/>
          </a:prstGeom>
          <a:solidFill>
            <a:srgbClr val="0DA3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e-BY" sz="2800" dirty="0">
                <a:solidFill>
                  <a:prstClr val="white"/>
                </a:solidFill>
                <a:latin typeface="Roboto Slab"/>
              </a:rPr>
              <a:t>3</a:t>
            </a:r>
            <a:endParaRPr lang="ru-RU" sz="2800" dirty="0">
              <a:solidFill>
                <a:prstClr val="white"/>
              </a:solidFill>
              <a:latin typeface="Roboto Slab"/>
            </a:endParaRPr>
          </a:p>
        </p:txBody>
      </p:sp>
      <p:cxnSp>
        <p:nvCxnSpPr>
          <p:cNvPr id="33" name="Прямая соединительная линия 32"/>
          <p:cNvCxnSpPr/>
          <p:nvPr/>
        </p:nvCxnSpPr>
        <p:spPr>
          <a:xfrm>
            <a:off x="431800" y="1063772"/>
            <a:ext cx="8280400" cy="0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Прямоугольник 18"/>
          <p:cNvSpPr/>
          <p:nvPr/>
        </p:nvSpPr>
        <p:spPr>
          <a:xfrm>
            <a:off x="2989390" y="1185043"/>
            <a:ext cx="402101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prstClr val="black"/>
                </a:solidFill>
              </a:rPr>
              <a:t>Индивидуальное  </a:t>
            </a:r>
            <a:r>
              <a:rPr lang="ru-RU" sz="1600" b="1" dirty="0" smtClean="0">
                <a:solidFill>
                  <a:prstClr val="black"/>
                </a:solidFill>
              </a:rPr>
              <a:t>предприятие</a:t>
            </a:r>
            <a:endParaRPr lang="ru-RU" sz="1400" b="1" dirty="0">
              <a:solidFill>
                <a:prstClr val="black"/>
              </a:solidFill>
            </a:endParaRPr>
          </a:p>
        </p:txBody>
      </p:sp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61156" y="1208425"/>
            <a:ext cx="1458610" cy="104075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43178" y="2576504"/>
            <a:ext cx="1458610" cy="101824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26906" y="3926169"/>
            <a:ext cx="1474882" cy="104880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Прямоугольник 25"/>
          <p:cNvSpPr/>
          <p:nvPr/>
        </p:nvSpPr>
        <p:spPr>
          <a:xfrm>
            <a:off x="2989390" y="2500759"/>
            <a:ext cx="179851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prstClr val="black"/>
                </a:solidFill>
              </a:rPr>
              <a:t>Товарищество</a:t>
            </a:r>
            <a:endParaRPr lang="ru-RU" sz="1400" b="1" dirty="0">
              <a:solidFill>
                <a:prstClr val="black"/>
              </a:solidFill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2992753" y="3873669"/>
            <a:ext cx="299231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prstClr val="black"/>
                </a:solidFill>
              </a:rPr>
              <a:t>Акционерные общества</a:t>
            </a:r>
            <a:endParaRPr lang="ru-RU" sz="1400" b="1" dirty="0">
              <a:solidFill>
                <a:prstClr val="black"/>
              </a:solidFill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3279963" y="1471127"/>
            <a:ext cx="4695189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prstClr val="black"/>
                </a:solidFill>
              </a:rPr>
              <a:t>Владеет </a:t>
            </a:r>
            <a:r>
              <a:rPr lang="ru-RU" dirty="0">
                <a:solidFill>
                  <a:prstClr val="black"/>
                </a:solidFill>
              </a:rPr>
              <a:t>и управляет предприятием один </a:t>
            </a:r>
            <a:r>
              <a:rPr lang="ru-RU" dirty="0" smtClean="0">
                <a:solidFill>
                  <a:prstClr val="black"/>
                </a:solidFill>
              </a:rPr>
              <a:t>человек (например</a:t>
            </a:r>
            <a:r>
              <a:rPr lang="ru-RU" dirty="0">
                <a:solidFill>
                  <a:prstClr val="black"/>
                </a:solidFill>
              </a:rPr>
              <a:t>, индивидуальный </a:t>
            </a:r>
            <a:r>
              <a:rPr lang="ru-RU" dirty="0" smtClean="0">
                <a:solidFill>
                  <a:prstClr val="black"/>
                </a:solidFill>
              </a:rPr>
              <a:t>предприниматель).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3279963" y="2781062"/>
            <a:ext cx="558165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prstClr val="black"/>
                </a:solidFill>
              </a:rPr>
              <a:t>Данная форма объединяет уже несколько человек. Это различного рода  общества с ограниченной ответственностью, общества с дополнительной ответственностью, частные унитарные предприятия и иные организации.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3279963" y="4176127"/>
            <a:ext cx="5581650" cy="7155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prstClr val="black"/>
                </a:solidFill>
              </a:rPr>
              <a:t>Самая крупная форма </a:t>
            </a:r>
            <a:r>
              <a:rPr lang="ru-RU" dirty="0">
                <a:solidFill>
                  <a:prstClr val="black"/>
                </a:solidFill>
              </a:rPr>
              <a:t>ведения </a:t>
            </a:r>
            <a:r>
              <a:rPr lang="ru-RU" dirty="0" smtClean="0">
                <a:solidFill>
                  <a:prstClr val="black"/>
                </a:solidFill>
              </a:rPr>
              <a:t>бизнеса. </a:t>
            </a:r>
            <a:r>
              <a:rPr lang="ru-RU" dirty="0">
                <a:solidFill>
                  <a:prstClr val="black"/>
                </a:solidFill>
              </a:rPr>
              <a:t>Владеют и управляют </a:t>
            </a:r>
            <a:r>
              <a:rPr lang="ru-RU" dirty="0" smtClean="0">
                <a:solidFill>
                  <a:prstClr val="black"/>
                </a:solidFill>
              </a:rPr>
              <a:t>предприятиями </a:t>
            </a:r>
            <a:r>
              <a:rPr lang="ru-RU" dirty="0">
                <a:solidFill>
                  <a:prstClr val="black"/>
                </a:solidFill>
              </a:rPr>
              <a:t>акционеры – </a:t>
            </a:r>
            <a:r>
              <a:rPr lang="ru-RU" dirty="0" smtClean="0">
                <a:solidFill>
                  <a:prstClr val="black"/>
                </a:solidFill>
              </a:rPr>
              <a:t>владельцы </a:t>
            </a:r>
            <a:r>
              <a:rPr lang="ru-RU" dirty="0">
                <a:solidFill>
                  <a:prstClr val="black"/>
                </a:solidFill>
              </a:rPr>
              <a:t>акций.</a:t>
            </a:r>
          </a:p>
          <a:p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3823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6" grpId="0"/>
      <p:bldP spid="27" grpId="0"/>
      <p:bldP spid="28" grpId="0"/>
      <p:bldP spid="29" grpId="0"/>
      <p:bldP spid="3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398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2224" y="701503"/>
            <a:ext cx="1440000" cy="1440000"/>
          </a:xfrm>
          <a:prstGeom prst="rect">
            <a:avLst/>
          </a:prstGeom>
        </p:spPr>
      </p:pic>
      <p:pic>
        <p:nvPicPr>
          <p:cNvPr id="5" name="Picture 2"/>
          <p:cNvPicPr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867909">
            <a:off x="2978052" y="701503"/>
            <a:ext cx="1440000" cy="144000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466927" y="2697984"/>
            <a:ext cx="8560341" cy="179126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400" dirty="0">
                <a:solidFill>
                  <a:prstClr val="black"/>
                </a:solidFill>
                <a:latin typeface="Roboto Slab"/>
              </a:rPr>
              <a:t>Каждый имеет право на свободное использование своих способностей и имущества для </a:t>
            </a:r>
            <a:r>
              <a:rPr lang="ru-RU" sz="2400" dirty="0" err="1" smtClean="0">
                <a:solidFill>
                  <a:prstClr val="black"/>
                </a:solidFill>
                <a:latin typeface="Roboto Slab"/>
              </a:rPr>
              <a:t>предпри-нимательской</a:t>
            </a:r>
            <a:r>
              <a:rPr lang="ru-RU" sz="2400" dirty="0" smtClean="0">
                <a:solidFill>
                  <a:prstClr val="black"/>
                </a:solidFill>
                <a:latin typeface="Roboto Slab"/>
              </a:rPr>
              <a:t> </a:t>
            </a:r>
            <a:r>
              <a:rPr lang="ru-RU" sz="2400" dirty="0">
                <a:solidFill>
                  <a:prstClr val="black"/>
                </a:solidFill>
                <a:latin typeface="Roboto Slab"/>
              </a:rPr>
              <a:t>и иной не </a:t>
            </a:r>
            <a:r>
              <a:rPr lang="ru-RU" sz="2400" dirty="0" smtClean="0">
                <a:solidFill>
                  <a:prstClr val="black"/>
                </a:solidFill>
                <a:latin typeface="Roboto Slab"/>
              </a:rPr>
              <a:t>запрещённой </a:t>
            </a:r>
            <a:r>
              <a:rPr lang="ru-RU" sz="2400" dirty="0">
                <a:solidFill>
                  <a:prstClr val="black"/>
                </a:solidFill>
                <a:latin typeface="Roboto Slab"/>
              </a:rPr>
              <a:t>законом экономической </a:t>
            </a:r>
            <a:r>
              <a:rPr lang="ru-RU" sz="2400" dirty="0" smtClean="0">
                <a:solidFill>
                  <a:prstClr val="black"/>
                </a:solidFill>
                <a:latin typeface="Roboto Slab"/>
              </a:rPr>
              <a:t>деятельности.</a:t>
            </a:r>
            <a:endParaRPr lang="ru-RU" sz="2600" dirty="0">
              <a:solidFill>
                <a:prstClr val="black"/>
              </a:solidFill>
              <a:latin typeface="Roboto Slab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66824" y="2281050"/>
            <a:ext cx="170912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0DA389"/>
                </a:solidFill>
                <a:latin typeface="Roboto Slab"/>
              </a:rPr>
              <a:t>Статья </a:t>
            </a:r>
            <a:r>
              <a:rPr lang="en-US" sz="2400" b="1" dirty="0" smtClean="0">
                <a:solidFill>
                  <a:srgbClr val="0DA389"/>
                </a:solidFill>
                <a:latin typeface="Roboto Slab"/>
              </a:rPr>
              <a:t>3</a:t>
            </a:r>
            <a:r>
              <a:rPr lang="ru-RU" sz="2400" b="1" dirty="0" smtClean="0">
                <a:solidFill>
                  <a:srgbClr val="0DA389"/>
                </a:solidFill>
                <a:latin typeface="Roboto Slab"/>
              </a:rPr>
              <a:t>4</a:t>
            </a:r>
            <a:endParaRPr lang="ru-RU" sz="2400" b="1" dirty="0">
              <a:solidFill>
                <a:srgbClr val="0DA389"/>
              </a:solidFill>
              <a:latin typeface="Roboto Slab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146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/>
          <p:cNvGrpSpPr/>
          <p:nvPr/>
        </p:nvGrpSpPr>
        <p:grpSpPr>
          <a:xfrm>
            <a:off x="1750206" y="-441373"/>
            <a:ext cx="7393794" cy="5528765"/>
            <a:chOff x="796495" y="-634005"/>
            <a:chExt cx="7393794" cy="5528765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6495" y="-634005"/>
              <a:ext cx="7105400" cy="545860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56664" y="-248740"/>
              <a:ext cx="2433625" cy="5143500"/>
            </a:xfrm>
            <a:prstGeom prst="rect">
              <a:avLst/>
            </a:prstGeom>
          </p:spPr>
        </p:pic>
        <p:grpSp>
          <p:nvGrpSpPr>
            <p:cNvPr id="4" name="Группа 3"/>
            <p:cNvGrpSpPr/>
            <p:nvPr/>
          </p:nvGrpSpPr>
          <p:grpSpPr>
            <a:xfrm rot="464992">
              <a:off x="4224690" y="298295"/>
              <a:ext cx="1082348" cy="1074544"/>
              <a:chOff x="4949493" y="317471"/>
              <a:chExt cx="1082348" cy="1074544"/>
            </a:xfrm>
          </p:grpSpPr>
          <p:pic>
            <p:nvPicPr>
              <p:cNvPr id="9220" name="Picture 4" descr="http://img-fotki.yandex.ru/get/4807/na-blyudatel.3d/0_4b3c6_81d699ad_L.jpg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5228374" y="317471"/>
                <a:ext cx="524587" cy="63051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" name="Прямоугольник 2"/>
              <p:cNvSpPr/>
              <p:nvPr/>
            </p:nvSpPr>
            <p:spPr>
              <a:xfrm>
                <a:off x="4949493" y="868795"/>
                <a:ext cx="1082348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ru-RU" sz="2800" b="1" dirty="0" smtClean="0">
                    <a:solidFill>
                      <a:prstClr val="black"/>
                    </a:solidFill>
                    <a:latin typeface="Monotype Corsiva" panose="03010101010201010101" pitchFamily="66" charset="0"/>
                  </a:rPr>
                  <a:t>УКАЗ</a:t>
                </a:r>
                <a:endParaRPr lang="ru-RU" sz="2400" dirty="0">
                  <a:solidFill>
                    <a:prstClr val="black"/>
                  </a:solidFill>
                </a:endParaRPr>
              </a:p>
            </p:txBody>
          </p:sp>
        </p:grpSp>
      </p:grpSp>
      <p:sp>
        <p:nvSpPr>
          <p:cNvPr id="5" name="TextBox 4"/>
          <p:cNvSpPr txBox="1"/>
          <p:nvPr/>
        </p:nvSpPr>
        <p:spPr>
          <a:xfrm rot="472996">
            <a:off x="3561382" y="1413473"/>
            <a:ext cx="425293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prstClr val="black"/>
                </a:solidFill>
                <a:latin typeface="Monotype Corsiva" panose="03010101010201010101" pitchFamily="66" charset="0"/>
              </a:rPr>
              <a:t>Всем </a:t>
            </a:r>
            <a:r>
              <a:rPr lang="ru-RU" sz="2400" dirty="0">
                <a:solidFill>
                  <a:prstClr val="black"/>
                </a:solidFill>
                <a:latin typeface="Monotype Corsiva" panose="03010101010201010101" pitchFamily="66" charset="0"/>
              </a:rPr>
              <a:t>и каждому дозволяется </a:t>
            </a:r>
            <a:r>
              <a:rPr lang="ru-RU" sz="2400" dirty="0" err="1" smtClean="0">
                <a:solidFill>
                  <a:prstClr val="black"/>
                </a:solidFill>
                <a:latin typeface="Monotype Corsiva" panose="03010101010201010101" pitchFamily="66" charset="0"/>
              </a:rPr>
              <a:t>заво-дить</a:t>
            </a:r>
            <a:r>
              <a:rPr lang="ru-RU" sz="2400" dirty="0" smtClean="0">
                <a:solidFill>
                  <a:prstClr val="black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dirty="0">
                <a:solidFill>
                  <a:prstClr val="black"/>
                </a:solidFill>
                <a:latin typeface="Monotype Corsiva" panose="03010101010201010101" pitchFamily="66" charset="0"/>
              </a:rPr>
              <a:t>всякого рода станы и </a:t>
            </a:r>
            <a:r>
              <a:rPr lang="ru-RU" sz="2400" dirty="0" err="1" smtClean="0">
                <a:solidFill>
                  <a:prstClr val="black"/>
                </a:solidFill>
                <a:latin typeface="Monotype Corsiva" panose="03010101010201010101" pitchFamily="66" charset="0"/>
              </a:rPr>
              <a:t>руко-делия</a:t>
            </a:r>
            <a:r>
              <a:rPr lang="ru-RU" sz="2400" dirty="0" smtClean="0">
                <a:solidFill>
                  <a:prstClr val="black"/>
                </a:solidFill>
                <a:latin typeface="Monotype Corsiva" panose="03010101010201010101" pitchFamily="66" charset="0"/>
              </a:rPr>
              <a:t> производить, </a:t>
            </a:r>
            <a:r>
              <a:rPr lang="ru-RU" sz="2400" dirty="0">
                <a:solidFill>
                  <a:prstClr val="black"/>
                </a:solidFill>
                <a:latin typeface="Monotype Corsiva" panose="03010101010201010101" pitchFamily="66" charset="0"/>
              </a:rPr>
              <a:t>не требуя уже иного дозволения от высшего </a:t>
            </a:r>
            <a:r>
              <a:rPr lang="ru-RU" sz="2400" dirty="0" smtClean="0">
                <a:solidFill>
                  <a:prstClr val="black"/>
                </a:solidFill>
                <a:latin typeface="Monotype Corsiva" panose="03010101010201010101" pitchFamily="66" charset="0"/>
              </a:rPr>
              <a:t>места….</a:t>
            </a:r>
            <a:endParaRPr lang="ru-RU" sz="2400" dirty="0">
              <a:solidFill>
                <a:prstClr val="black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pic>
        <p:nvPicPr>
          <p:cNvPr id="2050" name="Picture 2" descr="http://great-woman.ucoz.net/4b8fb56289d2a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674" y="412084"/>
            <a:ext cx="2642845" cy="322287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766420" y="3643970"/>
            <a:ext cx="1755352" cy="6878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600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800" dirty="0" smtClean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Екатерина</a:t>
            </a:r>
            <a:r>
              <a:rPr lang="ru-RU" sz="1800" b="1" dirty="0" smtClean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 </a:t>
            </a:r>
            <a:r>
              <a:rPr lang="en-US" sz="1800" dirty="0" smtClean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II</a:t>
            </a:r>
          </a:p>
          <a:p>
            <a:pPr algn="ctr" defTabSz="1600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800" dirty="0" smtClean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(1729-1796</a:t>
            </a:r>
            <a:r>
              <a:rPr lang="ru-RU" sz="1800" dirty="0" smtClean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 гг.</a:t>
            </a:r>
            <a:r>
              <a:rPr lang="en-US" sz="1800" dirty="0" smtClean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)</a:t>
            </a:r>
            <a:endParaRPr lang="ru-RU" sz="1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4424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31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videouroki_fonts2">
      <a:majorFont>
        <a:latin typeface="Roboto Slab"/>
        <a:ea typeface=""/>
        <a:cs typeface=""/>
      </a:majorFont>
      <a:minorFont>
        <a:latin typeface="Open Sans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1681</TotalTime>
  <Words>617</Words>
  <Application>Microsoft Office PowerPoint</Application>
  <PresentationFormat>Экран (16:9)</PresentationFormat>
  <Paragraphs>128</Paragraphs>
  <Slides>64</Slides>
  <Notes>9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64</vt:i4>
      </vt:variant>
    </vt:vector>
  </HeadingPairs>
  <TitlesOfParts>
    <vt:vector size="72" baseType="lpstr">
      <vt:lpstr>Times New Roman</vt:lpstr>
      <vt:lpstr>Roboto Slab</vt:lpstr>
      <vt:lpstr>Calibri</vt:lpstr>
      <vt:lpstr>Open Sans</vt:lpstr>
      <vt:lpstr>Monotype Corsiva</vt:lpstr>
      <vt:lpstr>Arial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129</cp:revision>
  <dcterms:created xsi:type="dcterms:W3CDTF">2015-07-21T12:19:15Z</dcterms:created>
  <dcterms:modified xsi:type="dcterms:W3CDTF">2016-03-04T06:24:09Z</dcterms:modified>
</cp:coreProperties>
</file>