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5" r:id="rId4"/>
    <p:sldId id="266" r:id="rId5"/>
    <p:sldId id="268" r:id="rId6"/>
    <p:sldId id="267" r:id="rId7"/>
    <p:sldId id="270" r:id="rId8"/>
    <p:sldId id="269" r:id="rId9"/>
    <p:sldId id="261" r:id="rId10"/>
    <p:sldId id="271" r:id="rId11"/>
    <p:sldId id="273" r:id="rId12"/>
    <p:sldId id="263" r:id="rId13"/>
    <p:sldId id="274" r:id="rId14"/>
    <p:sldId id="275" r:id="rId15"/>
    <p:sldId id="277" r:id="rId16"/>
    <p:sldId id="279" r:id="rId17"/>
    <p:sldId id="280" r:id="rId18"/>
    <p:sldId id="281" r:id="rId19"/>
    <p:sldId id="278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howGuides="1">
      <p:cViewPr>
        <p:scale>
          <a:sx n="100" d="100"/>
          <a:sy n="100" d="100"/>
        </p:scale>
        <p:origin x="-240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2EAE-BD90-41FD-8EA9-D4B240BFF797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AEB1-1F54-4F3A-ADB2-FE741555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AEB1-1F54-4F3A-ADB2-FE7415553E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AEB1-1F54-4F3A-ADB2-FE7415553E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2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76056" y="1276735"/>
            <a:ext cx="3816424" cy="25191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27"/>
            <a:ext cx="5544616" cy="45995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2492" y="984347"/>
            <a:ext cx="15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latin typeface="DS Goose" pitchFamily="2" charset="-52"/>
              </a:rPr>
              <a:t>Урок обобщения</a:t>
            </a:r>
            <a:endParaRPr lang="ru-RU" sz="1600" b="1" i="1" dirty="0">
              <a:latin typeface="DS Goose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171" y="1124452"/>
            <a:ext cx="400050" cy="5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076055" y="446347"/>
            <a:ext cx="1728192" cy="37591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6055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5" y="1541713"/>
            <a:ext cx="1728193" cy="35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3"/>
            <a:endCxn id="16" idx="1"/>
          </p:cNvCxnSpPr>
          <p:nvPr/>
        </p:nvCxnSpPr>
        <p:spPr>
          <a:xfrm>
            <a:off x="4788024" y="1721576"/>
            <a:ext cx="288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39552" y="2909865"/>
            <a:ext cx="172819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dirty="0" err="1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</a:t>
            </a:r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устройства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76056" y="2909865"/>
            <a:ext cx="172819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Политический режим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>
            <a:stCxn id="7" idx="1"/>
            <a:endCxn id="36" idx="0"/>
          </p:cNvCxnSpPr>
          <p:nvPr/>
        </p:nvCxnSpPr>
        <p:spPr>
          <a:xfrm flipH="1">
            <a:off x="1403648" y="2488778"/>
            <a:ext cx="1152128" cy="42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3"/>
            <a:endCxn id="37" idx="0"/>
          </p:cNvCxnSpPr>
          <p:nvPr/>
        </p:nvCxnSpPr>
        <p:spPr>
          <a:xfrm>
            <a:off x="4788024" y="2488778"/>
            <a:ext cx="1152128" cy="42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39552" y="3557937"/>
            <a:ext cx="1728192" cy="359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Унитарное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3917663"/>
            <a:ext cx="1728192" cy="359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Федерация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552" y="4277390"/>
            <a:ext cx="1728192" cy="382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Конфедерация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76056" y="3572765"/>
            <a:ext cx="1728192" cy="382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Авторитаризм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6056" y="3957133"/>
            <a:ext cx="1728192" cy="382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Тоталитаризм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76056" y="4349398"/>
            <a:ext cx="1728192" cy="382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Демократия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45" y="3686"/>
            <a:ext cx="9144000" cy="51435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Скругленная прямоугольная выноска 4"/>
          <p:cNvSpPr/>
          <p:nvPr/>
        </p:nvSpPr>
        <p:spPr>
          <a:xfrm>
            <a:off x="683568" y="446348"/>
            <a:ext cx="6443926" cy="1192566"/>
          </a:xfrm>
          <a:custGeom>
            <a:avLst/>
            <a:gdLst>
              <a:gd name="connsiteX0" fmla="*/ 0 w 5647736"/>
              <a:gd name="connsiteY0" fmla="*/ 150214 h 901266"/>
              <a:gd name="connsiteX1" fmla="*/ 150214 w 5647736"/>
              <a:gd name="connsiteY1" fmla="*/ 0 h 901266"/>
              <a:gd name="connsiteX2" fmla="*/ 3294513 w 5647736"/>
              <a:gd name="connsiteY2" fmla="*/ 0 h 901266"/>
              <a:gd name="connsiteX3" fmla="*/ 3294513 w 5647736"/>
              <a:gd name="connsiteY3" fmla="*/ 0 h 901266"/>
              <a:gd name="connsiteX4" fmla="*/ 4706447 w 5647736"/>
              <a:gd name="connsiteY4" fmla="*/ 0 h 901266"/>
              <a:gd name="connsiteX5" fmla="*/ 5497522 w 5647736"/>
              <a:gd name="connsiteY5" fmla="*/ 0 h 901266"/>
              <a:gd name="connsiteX6" fmla="*/ 5647736 w 5647736"/>
              <a:gd name="connsiteY6" fmla="*/ 150214 h 901266"/>
              <a:gd name="connsiteX7" fmla="*/ 5647736 w 5647736"/>
              <a:gd name="connsiteY7" fmla="*/ 525739 h 901266"/>
              <a:gd name="connsiteX8" fmla="*/ 6020091 w 5647736"/>
              <a:gd name="connsiteY8" fmla="*/ 756631 h 901266"/>
              <a:gd name="connsiteX9" fmla="*/ 5647736 w 5647736"/>
              <a:gd name="connsiteY9" fmla="*/ 751055 h 901266"/>
              <a:gd name="connsiteX10" fmla="*/ 5647736 w 5647736"/>
              <a:gd name="connsiteY10" fmla="*/ 751052 h 901266"/>
              <a:gd name="connsiteX11" fmla="*/ 5497522 w 5647736"/>
              <a:gd name="connsiteY11" fmla="*/ 901266 h 901266"/>
              <a:gd name="connsiteX12" fmla="*/ 4706447 w 5647736"/>
              <a:gd name="connsiteY12" fmla="*/ 901266 h 901266"/>
              <a:gd name="connsiteX13" fmla="*/ 3294513 w 5647736"/>
              <a:gd name="connsiteY13" fmla="*/ 901266 h 901266"/>
              <a:gd name="connsiteX14" fmla="*/ 3294513 w 5647736"/>
              <a:gd name="connsiteY14" fmla="*/ 901266 h 901266"/>
              <a:gd name="connsiteX15" fmla="*/ 150214 w 5647736"/>
              <a:gd name="connsiteY15" fmla="*/ 901266 h 901266"/>
              <a:gd name="connsiteX16" fmla="*/ 0 w 5647736"/>
              <a:gd name="connsiteY16" fmla="*/ 751052 h 901266"/>
              <a:gd name="connsiteX17" fmla="*/ 0 w 5647736"/>
              <a:gd name="connsiteY17" fmla="*/ 751055 h 901266"/>
              <a:gd name="connsiteX18" fmla="*/ 0 w 5647736"/>
              <a:gd name="connsiteY18" fmla="*/ 525739 h 901266"/>
              <a:gd name="connsiteX19" fmla="*/ 0 w 5647736"/>
              <a:gd name="connsiteY19" fmla="*/ 525739 h 901266"/>
              <a:gd name="connsiteX20" fmla="*/ 0 w 5647736"/>
              <a:gd name="connsiteY20" fmla="*/ 150214 h 901266"/>
              <a:gd name="connsiteX0" fmla="*/ 0 w 6083886"/>
              <a:gd name="connsiteY0" fmla="*/ 150214 h 1192566"/>
              <a:gd name="connsiteX1" fmla="*/ 150214 w 6083886"/>
              <a:gd name="connsiteY1" fmla="*/ 0 h 1192566"/>
              <a:gd name="connsiteX2" fmla="*/ 3294513 w 6083886"/>
              <a:gd name="connsiteY2" fmla="*/ 0 h 1192566"/>
              <a:gd name="connsiteX3" fmla="*/ 3294513 w 6083886"/>
              <a:gd name="connsiteY3" fmla="*/ 0 h 1192566"/>
              <a:gd name="connsiteX4" fmla="*/ 4706447 w 6083886"/>
              <a:gd name="connsiteY4" fmla="*/ 0 h 1192566"/>
              <a:gd name="connsiteX5" fmla="*/ 5497522 w 6083886"/>
              <a:gd name="connsiteY5" fmla="*/ 0 h 1192566"/>
              <a:gd name="connsiteX6" fmla="*/ 5647736 w 6083886"/>
              <a:gd name="connsiteY6" fmla="*/ 150214 h 1192566"/>
              <a:gd name="connsiteX7" fmla="*/ 5647736 w 6083886"/>
              <a:gd name="connsiteY7" fmla="*/ 525739 h 1192566"/>
              <a:gd name="connsiteX8" fmla="*/ 6083886 w 6083886"/>
              <a:gd name="connsiteY8" fmla="*/ 1192566 h 1192566"/>
              <a:gd name="connsiteX9" fmla="*/ 5647736 w 6083886"/>
              <a:gd name="connsiteY9" fmla="*/ 751055 h 1192566"/>
              <a:gd name="connsiteX10" fmla="*/ 5647736 w 6083886"/>
              <a:gd name="connsiteY10" fmla="*/ 751052 h 1192566"/>
              <a:gd name="connsiteX11" fmla="*/ 5497522 w 6083886"/>
              <a:gd name="connsiteY11" fmla="*/ 901266 h 1192566"/>
              <a:gd name="connsiteX12" fmla="*/ 4706447 w 6083886"/>
              <a:gd name="connsiteY12" fmla="*/ 901266 h 1192566"/>
              <a:gd name="connsiteX13" fmla="*/ 3294513 w 6083886"/>
              <a:gd name="connsiteY13" fmla="*/ 901266 h 1192566"/>
              <a:gd name="connsiteX14" fmla="*/ 3294513 w 6083886"/>
              <a:gd name="connsiteY14" fmla="*/ 901266 h 1192566"/>
              <a:gd name="connsiteX15" fmla="*/ 150214 w 6083886"/>
              <a:gd name="connsiteY15" fmla="*/ 901266 h 1192566"/>
              <a:gd name="connsiteX16" fmla="*/ 0 w 6083886"/>
              <a:gd name="connsiteY16" fmla="*/ 751052 h 1192566"/>
              <a:gd name="connsiteX17" fmla="*/ 0 w 6083886"/>
              <a:gd name="connsiteY17" fmla="*/ 751055 h 1192566"/>
              <a:gd name="connsiteX18" fmla="*/ 0 w 6083886"/>
              <a:gd name="connsiteY18" fmla="*/ 525739 h 1192566"/>
              <a:gd name="connsiteX19" fmla="*/ 0 w 6083886"/>
              <a:gd name="connsiteY19" fmla="*/ 525739 h 1192566"/>
              <a:gd name="connsiteX20" fmla="*/ 0 w 6083886"/>
              <a:gd name="connsiteY20" fmla="*/ 150214 h 11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83886" h="1192566">
                <a:moveTo>
                  <a:pt x="0" y="150214"/>
                </a:moveTo>
                <a:cubicBezTo>
                  <a:pt x="0" y="67253"/>
                  <a:pt x="67253" y="0"/>
                  <a:pt x="150214" y="0"/>
                </a:cubicBezTo>
                <a:lnTo>
                  <a:pt x="3294513" y="0"/>
                </a:lnTo>
                <a:lnTo>
                  <a:pt x="3294513" y="0"/>
                </a:lnTo>
                <a:lnTo>
                  <a:pt x="4706447" y="0"/>
                </a:lnTo>
                <a:lnTo>
                  <a:pt x="5497522" y="0"/>
                </a:lnTo>
                <a:cubicBezTo>
                  <a:pt x="5580483" y="0"/>
                  <a:pt x="5647736" y="67253"/>
                  <a:pt x="5647736" y="150214"/>
                </a:cubicBezTo>
                <a:lnTo>
                  <a:pt x="5647736" y="525739"/>
                </a:lnTo>
                <a:lnTo>
                  <a:pt x="6083886" y="1192566"/>
                </a:lnTo>
                <a:lnTo>
                  <a:pt x="5647736" y="751055"/>
                </a:lnTo>
                <a:lnTo>
                  <a:pt x="5647736" y="751052"/>
                </a:lnTo>
                <a:cubicBezTo>
                  <a:pt x="5647736" y="834013"/>
                  <a:pt x="5580483" y="901266"/>
                  <a:pt x="5497522" y="901266"/>
                </a:cubicBezTo>
                <a:lnTo>
                  <a:pt x="4706447" y="901266"/>
                </a:lnTo>
                <a:lnTo>
                  <a:pt x="3294513" y="901266"/>
                </a:lnTo>
                <a:lnTo>
                  <a:pt x="3294513" y="901266"/>
                </a:lnTo>
                <a:lnTo>
                  <a:pt x="150214" y="901266"/>
                </a:lnTo>
                <a:cubicBezTo>
                  <a:pt x="67253" y="901266"/>
                  <a:pt x="0" y="834013"/>
                  <a:pt x="0" y="751052"/>
                </a:cubicBezTo>
                <a:lnTo>
                  <a:pt x="0" y="751055"/>
                </a:lnTo>
                <a:lnTo>
                  <a:pt x="0" y="525739"/>
                </a:lnTo>
                <a:lnTo>
                  <a:pt x="0" y="525739"/>
                </a:lnTo>
                <a:lnTo>
                  <a:pt x="0" y="150214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276225"/>
            <a:r>
              <a:rPr lang="ru-RU" sz="2000" i="1" dirty="0">
                <a:solidFill>
                  <a:schemeClr val="tx1"/>
                </a:solidFill>
                <a:cs typeface="Arial" pitchFamily="34" charset="0"/>
              </a:rPr>
              <a:t>Степень свободы гражданина зависит от </a:t>
            </a:r>
          </a:p>
          <a:p>
            <a:pPr marL="266700"/>
            <a:r>
              <a:rPr lang="ru-RU" sz="2000" i="1" dirty="0">
                <a:solidFill>
                  <a:schemeClr val="tx1"/>
                </a:solidFill>
                <a:cs typeface="Arial" pitchFamily="34" charset="0"/>
              </a:rPr>
              <a:t>политического режима в государстве</a:t>
            </a:r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marL="266700"/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5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7" grpId="0" animBg="1"/>
      <p:bldP spid="48" grpId="0" animBg="1"/>
      <p:bldP spid="49" grpId="0" animBg="1"/>
      <p:bldP spid="32" grpId="0" animBg="1"/>
      <p:bldP spid="30" grpId="0" uiExpand="1" build="p" animBg="1"/>
      <p:bldP spid="30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Прямоугольник 10"/>
          <p:cNvSpPr/>
          <p:nvPr/>
        </p:nvSpPr>
        <p:spPr>
          <a:xfrm>
            <a:off x="3635896" y="411511"/>
            <a:ext cx="3014555" cy="215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416646"/>
            <a:ext cx="303132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Тоталитарный режим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446088"/>
            <a:r>
              <a:rPr lang="ru-RU" dirty="0"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осударство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контро-лирует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только политическую, но </a:t>
            </a:r>
          </a:p>
          <a:p>
            <a:pPr marL="446088"/>
            <a:r>
              <a:rPr lang="ru-RU" dirty="0" smtClean="0">
                <a:latin typeface="Arial" pitchFamily="34" charset="0"/>
                <a:cs typeface="Arial" pitchFamily="34" charset="0"/>
              </a:rPr>
              <a:t>и другие сферы жизни общества.</a:t>
            </a:r>
          </a:p>
          <a:p>
            <a:pPr marL="265113"/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395536" y="411511"/>
            <a:ext cx="3240360" cy="215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010" y="411510"/>
            <a:ext cx="3095885" cy="2046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Авторитарный режим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dirty="0" smtClean="0">
                <a:latin typeface="Arial" pitchFamily="34" charset="0"/>
                <a:cs typeface="Arial" pitchFamily="34" charset="0"/>
              </a:rPr>
              <a:t>население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участ-вует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управлении;</a:t>
            </a:r>
          </a:p>
          <a:p>
            <a:pPr marL="361950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dirty="0" smtClean="0">
                <a:latin typeface="Arial" pitchFamily="34" charset="0"/>
                <a:cs typeface="Arial" pitchFamily="34" charset="0"/>
              </a:rPr>
              <a:t>легальное существо-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оппозиции невозможно.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0" y="875736"/>
            <a:ext cx="262186" cy="295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0" y="1509948"/>
            <a:ext cx="262186" cy="2959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09" y="875736"/>
            <a:ext cx="262147" cy="295942"/>
          </a:xfrm>
          <a:prstGeom prst="rect">
            <a:avLst/>
          </a:prstGeom>
        </p:spPr>
      </p:pic>
      <p:sp useBgFill="1">
        <p:nvSpPr>
          <p:cNvPr id="22" name="Прямоугольник 21"/>
          <p:cNvSpPr/>
          <p:nvPr/>
        </p:nvSpPr>
        <p:spPr>
          <a:xfrm>
            <a:off x="395536" y="2571749"/>
            <a:ext cx="6254915" cy="218454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9552" y="2632637"/>
            <a:ext cx="57606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Демократический режим:</a:t>
            </a:r>
          </a:p>
          <a:p>
            <a:endParaRPr lang="ru-RU" sz="800" b="1" dirty="0" smtClean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46088"/>
            <a:r>
              <a:rPr lang="ru-RU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вободные, честные выборы;</a:t>
            </a:r>
          </a:p>
          <a:p>
            <a:pPr marL="446088"/>
            <a:endParaRPr lang="ru-RU" sz="8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446088"/>
            <a:r>
              <a:rPr lang="ru-RU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олитический плюрализм:</a:t>
            </a:r>
          </a:p>
          <a:p>
            <a:pPr marL="446088"/>
            <a:endParaRPr lang="ru-RU" sz="600" dirty="0" smtClean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808038"/>
            <a:r>
              <a:rPr lang="ru-RU" dirty="0" smtClean="0">
                <a:latin typeface="Arial" pitchFamily="34" charset="0"/>
                <a:cs typeface="Arial" pitchFamily="34" charset="0"/>
              </a:rPr>
              <a:t>свобода </a:t>
            </a:r>
            <a:r>
              <a:rPr lang="ru-RU" dirty="0">
                <a:latin typeface="Arial" pitchFamily="34" charset="0"/>
                <a:cs typeface="Arial" pitchFamily="34" charset="0"/>
              </a:rPr>
              <a:t>мысли и 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08038"/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marL="808038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раво создавать политические партии.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3" y="3147814"/>
            <a:ext cx="267494" cy="2674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3" y="3556720"/>
            <a:ext cx="267494" cy="2674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8751"/>
            <a:ext cx="267494" cy="2674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67593"/>
            <a:ext cx="267494" cy="2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62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sp>
        <p:nvSpPr>
          <p:cNvPr id="6" name="Скругленная прямоугольная выноска 4"/>
          <p:cNvSpPr/>
          <p:nvPr/>
        </p:nvSpPr>
        <p:spPr>
          <a:xfrm>
            <a:off x="683568" y="446348"/>
            <a:ext cx="6443926" cy="1192566"/>
          </a:xfrm>
          <a:custGeom>
            <a:avLst/>
            <a:gdLst>
              <a:gd name="connsiteX0" fmla="*/ 0 w 5647736"/>
              <a:gd name="connsiteY0" fmla="*/ 150214 h 901266"/>
              <a:gd name="connsiteX1" fmla="*/ 150214 w 5647736"/>
              <a:gd name="connsiteY1" fmla="*/ 0 h 901266"/>
              <a:gd name="connsiteX2" fmla="*/ 3294513 w 5647736"/>
              <a:gd name="connsiteY2" fmla="*/ 0 h 901266"/>
              <a:gd name="connsiteX3" fmla="*/ 3294513 w 5647736"/>
              <a:gd name="connsiteY3" fmla="*/ 0 h 901266"/>
              <a:gd name="connsiteX4" fmla="*/ 4706447 w 5647736"/>
              <a:gd name="connsiteY4" fmla="*/ 0 h 901266"/>
              <a:gd name="connsiteX5" fmla="*/ 5497522 w 5647736"/>
              <a:gd name="connsiteY5" fmla="*/ 0 h 901266"/>
              <a:gd name="connsiteX6" fmla="*/ 5647736 w 5647736"/>
              <a:gd name="connsiteY6" fmla="*/ 150214 h 901266"/>
              <a:gd name="connsiteX7" fmla="*/ 5647736 w 5647736"/>
              <a:gd name="connsiteY7" fmla="*/ 525739 h 901266"/>
              <a:gd name="connsiteX8" fmla="*/ 6020091 w 5647736"/>
              <a:gd name="connsiteY8" fmla="*/ 756631 h 901266"/>
              <a:gd name="connsiteX9" fmla="*/ 5647736 w 5647736"/>
              <a:gd name="connsiteY9" fmla="*/ 751055 h 901266"/>
              <a:gd name="connsiteX10" fmla="*/ 5647736 w 5647736"/>
              <a:gd name="connsiteY10" fmla="*/ 751052 h 901266"/>
              <a:gd name="connsiteX11" fmla="*/ 5497522 w 5647736"/>
              <a:gd name="connsiteY11" fmla="*/ 901266 h 901266"/>
              <a:gd name="connsiteX12" fmla="*/ 4706447 w 5647736"/>
              <a:gd name="connsiteY12" fmla="*/ 901266 h 901266"/>
              <a:gd name="connsiteX13" fmla="*/ 3294513 w 5647736"/>
              <a:gd name="connsiteY13" fmla="*/ 901266 h 901266"/>
              <a:gd name="connsiteX14" fmla="*/ 3294513 w 5647736"/>
              <a:gd name="connsiteY14" fmla="*/ 901266 h 901266"/>
              <a:gd name="connsiteX15" fmla="*/ 150214 w 5647736"/>
              <a:gd name="connsiteY15" fmla="*/ 901266 h 901266"/>
              <a:gd name="connsiteX16" fmla="*/ 0 w 5647736"/>
              <a:gd name="connsiteY16" fmla="*/ 751052 h 901266"/>
              <a:gd name="connsiteX17" fmla="*/ 0 w 5647736"/>
              <a:gd name="connsiteY17" fmla="*/ 751055 h 901266"/>
              <a:gd name="connsiteX18" fmla="*/ 0 w 5647736"/>
              <a:gd name="connsiteY18" fmla="*/ 525739 h 901266"/>
              <a:gd name="connsiteX19" fmla="*/ 0 w 5647736"/>
              <a:gd name="connsiteY19" fmla="*/ 525739 h 901266"/>
              <a:gd name="connsiteX20" fmla="*/ 0 w 5647736"/>
              <a:gd name="connsiteY20" fmla="*/ 150214 h 901266"/>
              <a:gd name="connsiteX0" fmla="*/ 0 w 6083886"/>
              <a:gd name="connsiteY0" fmla="*/ 150214 h 1192566"/>
              <a:gd name="connsiteX1" fmla="*/ 150214 w 6083886"/>
              <a:gd name="connsiteY1" fmla="*/ 0 h 1192566"/>
              <a:gd name="connsiteX2" fmla="*/ 3294513 w 6083886"/>
              <a:gd name="connsiteY2" fmla="*/ 0 h 1192566"/>
              <a:gd name="connsiteX3" fmla="*/ 3294513 w 6083886"/>
              <a:gd name="connsiteY3" fmla="*/ 0 h 1192566"/>
              <a:gd name="connsiteX4" fmla="*/ 4706447 w 6083886"/>
              <a:gd name="connsiteY4" fmla="*/ 0 h 1192566"/>
              <a:gd name="connsiteX5" fmla="*/ 5497522 w 6083886"/>
              <a:gd name="connsiteY5" fmla="*/ 0 h 1192566"/>
              <a:gd name="connsiteX6" fmla="*/ 5647736 w 6083886"/>
              <a:gd name="connsiteY6" fmla="*/ 150214 h 1192566"/>
              <a:gd name="connsiteX7" fmla="*/ 5647736 w 6083886"/>
              <a:gd name="connsiteY7" fmla="*/ 525739 h 1192566"/>
              <a:gd name="connsiteX8" fmla="*/ 6083886 w 6083886"/>
              <a:gd name="connsiteY8" fmla="*/ 1192566 h 1192566"/>
              <a:gd name="connsiteX9" fmla="*/ 5647736 w 6083886"/>
              <a:gd name="connsiteY9" fmla="*/ 751055 h 1192566"/>
              <a:gd name="connsiteX10" fmla="*/ 5647736 w 6083886"/>
              <a:gd name="connsiteY10" fmla="*/ 751052 h 1192566"/>
              <a:gd name="connsiteX11" fmla="*/ 5497522 w 6083886"/>
              <a:gd name="connsiteY11" fmla="*/ 901266 h 1192566"/>
              <a:gd name="connsiteX12" fmla="*/ 4706447 w 6083886"/>
              <a:gd name="connsiteY12" fmla="*/ 901266 h 1192566"/>
              <a:gd name="connsiteX13" fmla="*/ 3294513 w 6083886"/>
              <a:gd name="connsiteY13" fmla="*/ 901266 h 1192566"/>
              <a:gd name="connsiteX14" fmla="*/ 3294513 w 6083886"/>
              <a:gd name="connsiteY14" fmla="*/ 901266 h 1192566"/>
              <a:gd name="connsiteX15" fmla="*/ 150214 w 6083886"/>
              <a:gd name="connsiteY15" fmla="*/ 901266 h 1192566"/>
              <a:gd name="connsiteX16" fmla="*/ 0 w 6083886"/>
              <a:gd name="connsiteY16" fmla="*/ 751052 h 1192566"/>
              <a:gd name="connsiteX17" fmla="*/ 0 w 6083886"/>
              <a:gd name="connsiteY17" fmla="*/ 751055 h 1192566"/>
              <a:gd name="connsiteX18" fmla="*/ 0 w 6083886"/>
              <a:gd name="connsiteY18" fmla="*/ 525739 h 1192566"/>
              <a:gd name="connsiteX19" fmla="*/ 0 w 6083886"/>
              <a:gd name="connsiteY19" fmla="*/ 525739 h 1192566"/>
              <a:gd name="connsiteX20" fmla="*/ 0 w 6083886"/>
              <a:gd name="connsiteY20" fmla="*/ 150214 h 11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83886" h="1192566">
                <a:moveTo>
                  <a:pt x="0" y="150214"/>
                </a:moveTo>
                <a:cubicBezTo>
                  <a:pt x="0" y="67253"/>
                  <a:pt x="67253" y="0"/>
                  <a:pt x="150214" y="0"/>
                </a:cubicBezTo>
                <a:lnTo>
                  <a:pt x="3294513" y="0"/>
                </a:lnTo>
                <a:lnTo>
                  <a:pt x="3294513" y="0"/>
                </a:lnTo>
                <a:lnTo>
                  <a:pt x="4706447" y="0"/>
                </a:lnTo>
                <a:lnTo>
                  <a:pt x="5497522" y="0"/>
                </a:lnTo>
                <a:cubicBezTo>
                  <a:pt x="5580483" y="0"/>
                  <a:pt x="5647736" y="67253"/>
                  <a:pt x="5647736" y="150214"/>
                </a:cubicBezTo>
                <a:lnTo>
                  <a:pt x="5647736" y="525739"/>
                </a:lnTo>
                <a:lnTo>
                  <a:pt x="6083886" y="1192566"/>
                </a:lnTo>
                <a:lnTo>
                  <a:pt x="5647736" y="751055"/>
                </a:lnTo>
                <a:lnTo>
                  <a:pt x="5647736" y="751052"/>
                </a:lnTo>
                <a:cubicBezTo>
                  <a:pt x="5647736" y="834013"/>
                  <a:pt x="5580483" y="901266"/>
                  <a:pt x="5497522" y="901266"/>
                </a:cubicBezTo>
                <a:lnTo>
                  <a:pt x="4706447" y="901266"/>
                </a:lnTo>
                <a:lnTo>
                  <a:pt x="3294513" y="901266"/>
                </a:lnTo>
                <a:lnTo>
                  <a:pt x="3294513" y="901266"/>
                </a:lnTo>
                <a:lnTo>
                  <a:pt x="150214" y="901266"/>
                </a:lnTo>
                <a:cubicBezTo>
                  <a:pt x="67253" y="901266"/>
                  <a:pt x="0" y="834013"/>
                  <a:pt x="0" y="751052"/>
                </a:cubicBezTo>
                <a:lnTo>
                  <a:pt x="0" y="751055"/>
                </a:lnTo>
                <a:lnTo>
                  <a:pt x="0" y="525739"/>
                </a:lnTo>
                <a:lnTo>
                  <a:pt x="0" y="525739"/>
                </a:lnTo>
                <a:lnTo>
                  <a:pt x="0" y="150214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265113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Демократия возможна лишь в правовом </a:t>
            </a:r>
          </a:p>
          <a:p>
            <a:pPr marL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государстве.</a:t>
            </a:r>
          </a:p>
          <a:p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36430" y="374340"/>
            <a:ext cx="6254915" cy="234142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7968" y="446348"/>
            <a:ext cx="61033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Принципы правового государства:</a:t>
            </a:r>
          </a:p>
          <a:p>
            <a:endParaRPr lang="ru-RU" sz="1000" b="1" dirty="0" smtClean="0">
              <a:ln>
                <a:solidFill>
                  <a:schemeClr val="tx1"/>
                </a:solidFill>
              </a:ln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dirty="0" smtClean="0">
                <a:latin typeface="Arial" pitchFamily="34" charset="0"/>
                <a:cs typeface="Arial" pitchFamily="34" charset="0"/>
              </a:rPr>
              <a:t>верховенство закона – все равны перед законом;</a:t>
            </a:r>
          </a:p>
          <a:p>
            <a:pPr marL="361950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dirty="0" smtClean="0">
                <a:latin typeface="Arial" pitchFamily="34" charset="0"/>
                <a:cs typeface="Arial" pitchFamily="34" charset="0"/>
              </a:rPr>
              <a:t>законы принимаются представительными органами в соответствии с установленной процедурой;</a:t>
            </a:r>
          </a:p>
          <a:p>
            <a:pPr marL="361950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361950"/>
            <a:r>
              <a:rPr lang="ru-RU" dirty="0" smtClean="0">
                <a:latin typeface="Arial" pitchFamily="34" charset="0"/>
                <a:cs typeface="Arial" pitchFamily="34" charset="0"/>
              </a:rPr>
              <a:t>разделение властей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" y="934605"/>
            <a:ext cx="267494" cy="267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9" y="1332865"/>
            <a:ext cx="267494" cy="267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" y="2030524"/>
            <a:ext cx="267494" cy="26749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62171" y="2880828"/>
            <a:ext cx="2175353" cy="720081"/>
            <a:chOff x="462171" y="2831833"/>
            <a:chExt cx="2175353" cy="72008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71" y="2831834"/>
              <a:ext cx="1095229" cy="720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2" r="7222"/>
            <a:stretch/>
          </p:blipFill>
          <p:spPr>
            <a:xfrm>
              <a:off x="1557401" y="2831833"/>
              <a:ext cx="1080123" cy="720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5" name="Группа 24"/>
          <p:cNvGrpSpPr/>
          <p:nvPr/>
        </p:nvGrpSpPr>
        <p:grpSpPr>
          <a:xfrm>
            <a:off x="2533125" y="4011910"/>
            <a:ext cx="2254899" cy="759430"/>
            <a:chOff x="2533125" y="4011910"/>
            <a:chExt cx="2254899" cy="75943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" r="-1"/>
            <a:stretch/>
          </p:blipFill>
          <p:spPr>
            <a:xfrm>
              <a:off x="3661391" y="4011910"/>
              <a:ext cx="1126633" cy="755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1" r="6242"/>
            <a:stretch/>
          </p:blipFill>
          <p:spPr>
            <a:xfrm>
              <a:off x="2533125" y="4015855"/>
              <a:ext cx="1128266" cy="755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4" name="Группа 23"/>
          <p:cNvGrpSpPr/>
          <p:nvPr/>
        </p:nvGrpSpPr>
        <p:grpSpPr>
          <a:xfrm>
            <a:off x="4561874" y="2880828"/>
            <a:ext cx="2172076" cy="724026"/>
            <a:chOff x="4561874" y="2831833"/>
            <a:chExt cx="2172076" cy="72402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" b="8581"/>
            <a:stretch/>
          </p:blipFill>
          <p:spPr>
            <a:xfrm>
              <a:off x="5647912" y="2831833"/>
              <a:ext cx="1086038" cy="7240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"/>
            <a:stretch/>
          </p:blipFill>
          <p:spPr>
            <a:xfrm>
              <a:off x="4561874" y="2831833"/>
              <a:ext cx="1086038" cy="7240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8676" y="3052793"/>
            <a:ext cx="599077" cy="599077"/>
          </a:xfrm>
          <a:prstGeom prst="rect">
            <a:avLst/>
          </a:prstGeom>
        </p:spPr>
      </p:pic>
      <p:sp>
        <p:nvSpPr>
          <p:cNvPr id="28" name="Двойная стрелка влево/вправо 27"/>
          <p:cNvSpPr/>
          <p:nvPr/>
        </p:nvSpPr>
        <p:spPr>
          <a:xfrm>
            <a:off x="2915816" y="2968782"/>
            <a:ext cx="1368152" cy="548117"/>
          </a:xfrm>
          <a:prstGeom prst="leftRightArrow">
            <a:avLst>
              <a:gd name="adj1" fmla="val 50000"/>
              <a:gd name="adj2" fmla="val 59699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2076956">
            <a:off x="1396248" y="3825465"/>
            <a:ext cx="977304" cy="532007"/>
          </a:xfrm>
          <a:prstGeom prst="leftRightArrow">
            <a:avLst>
              <a:gd name="adj1" fmla="val 50000"/>
              <a:gd name="adj2" fmla="val 59699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 rot="19523044" flipH="1">
            <a:off x="4996645" y="3825465"/>
            <a:ext cx="977304" cy="532007"/>
          </a:xfrm>
          <a:prstGeom prst="leftRightArrow">
            <a:avLst>
              <a:gd name="adj1" fmla="val 50000"/>
              <a:gd name="adj2" fmla="val 59699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217787" y="1961969"/>
            <a:ext cx="33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– система сдержек 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827" y="2274426"/>
            <a:ext cx="197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противовесов.</a:t>
            </a:r>
          </a:p>
        </p:txBody>
      </p:sp>
    </p:spTree>
    <p:extLst>
      <p:ext uri="{BB962C8B-B14F-4D97-AF65-F5344CB8AC3E}">
        <p14:creationId xmlns:p14="http://schemas.microsoft.com/office/powerpoint/2010/main" val="2396622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7637E-6 L 0.18472 -0.00216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12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2 -0.00216 L 0.09809 0.109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558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build="allAtOnce" animBg="1"/>
      <p:bldP spid="8" grpId="0" animBg="1"/>
      <p:bldP spid="28" grpId="0" animBg="1"/>
      <p:bldP spid="29" grpId="0" animBg="1"/>
      <p:bldP spid="31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4"/>
          <p:cNvSpPr/>
          <p:nvPr/>
        </p:nvSpPr>
        <p:spPr>
          <a:xfrm>
            <a:off x="683568" y="446348"/>
            <a:ext cx="6443926" cy="1192566"/>
          </a:xfrm>
          <a:custGeom>
            <a:avLst/>
            <a:gdLst>
              <a:gd name="connsiteX0" fmla="*/ 0 w 5647736"/>
              <a:gd name="connsiteY0" fmla="*/ 150214 h 901266"/>
              <a:gd name="connsiteX1" fmla="*/ 150214 w 5647736"/>
              <a:gd name="connsiteY1" fmla="*/ 0 h 901266"/>
              <a:gd name="connsiteX2" fmla="*/ 3294513 w 5647736"/>
              <a:gd name="connsiteY2" fmla="*/ 0 h 901266"/>
              <a:gd name="connsiteX3" fmla="*/ 3294513 w 5647736"/>
              <a:gd name="connsiteY3" fmla="*/ 0 h 901266"/>
              <a:gd name="connsiteX4" fmla="*/ 4706447 w 5647736"/>
              <a:gd name="connsiteY4" fmla="*/ 0 h 901266"/>
              <a:gd name="connsiteX5" fmla="*/ 5497522 w 5647736"/>
              <a:gd name="connsiteY5" fmla="*/ 0 h 901266"/>
              <a:gd name="connsiteX6" fmla="*/ 5647736 w 5647736"/>
              <a:gd name="connsiteY6" fmla="*/ 150214 h 901266"/>
              <a:gd name="connsiteX7" fmla="*/ 5647736 w 5647736"/>
              <a:gd name="connsiteY7" fmla="*/ 525739 h 901266"/>
              <a:gd name="connsiteX8" fmla="*/ 6020091 w 5647736"/>
              <a:gd name="connsiteY8" fmla="*/ 756631 h 901266"/>
              <a:gd name="connsiteX9" fmla="*/ 5647736 w 5647736"/>
              <a:gd name="connsiteY9" fmla="*/ 751055 h 901266"/>
              <a:gd name="connsiteX10" fmla="*/ 5647736 w 5647736"/>
              <a:gd name="connsiteY10" fmla="*/ 751052 h 901266"/>
              <a:gd name="connsiteX11" fmla="*/ 5497522 w 5647736"/>
              <a:gd name="connsiteY11" fmla="*/ 901266 h 901266"/>
              <a:gd name="connsiteX12" fmla="*/ 4706447 w 5647736"/>
              <a:gd name="connsiteY12" fmla="*/ 901266 h 901266"/>
              <a:gd name="connsiteX13" fmla="*/ 3294513 w 5647736"/>
              <a:gd name="connsiteY13" fmla="*/ 901266 h 901266"/>
              <a:gd name="connsiteX14" fmla="*/ 3294513 w 5647736"/>
              <a:gd name="connsiteY14" fmla="*/ 901266 h 901266"/>
              <a:gd name="connsiteX15" fmla="*/ 150214 w 5647736"/>
              <a:gd name="connsiteY15" fmla="*/ 901266 h 901266"/>
              <a:gd name="connsiteX16" fmla="*/ 0 w 5647736"/>
              <a:gd name="connsiteY16" fmla="*/ 751052 h 901266"/>
              <a:gd name="connsiteX17" fmla="*/ 0 w 5647736"/>
              <a:gd name="connsiteY17" fmla="*/ 751055 h 901266"/>
              <a:gd name="connsiteX18" fmla="*/ 0 w 5647736"/>
              <a:gd name="connsiteY18" fmla="*/ 525739 h 901266"/>
              <a:gd name="connsiteX19" fmla="*/ 0 w 5647736"/>
              <a:gd name="connsiteY19" fmla="*/ 525739 h 901266"/>
              <a:gd name="connsiteX20" fmla="*/ 0 w 5647736"/>
              <a:gd name="connsiteY20" fmla="*/ 150214 h 901266"/>
              <a:gd name="connsiteX0" fmla="*/ 0 w 6083886"/>
              <a:gd name="connsiteY0" fmla="*/ 150214 h 1192566"/>
              <a:gd name="connsiteX1" fmla="*/ 150214 w 6083886"/>
              <a:gd name="connsiteY1" fmla="*/ 0 h 1192566"/>
              <a:gd name="connsiteX2" fmla="*/ 3294513 w 6083886"/>
              <a:gd name="connsiteY2" fmla="*/ 0 h 1192566"/>
              <a:gd name="connsiteX3" fmla="*/ 3294513 w 6083886"/>
              <a:gd name="connsiteY3" fmla="*/ 0 h 1192566"/>
              <a:gd name="connsiteX4" fmla="*/ 4706447 w 6083886"/>
              <a:gd name="connsiteY4" fmla="*/ 0 h 1192566"/>
              <a:gd name="connsiteX5" fmla="*/ 5497522 w 6083886"/>
              <a:gd name="connsiteY5" fmla="*/ 0 h 1192566"/>
              <a:gd name="connsiteX6" fmla="*/ 5647736 w 6083886"/>
              <a:gd name="connsiteY6" fmla="*/ 150214 h 1192566"/>
              <a:gd name="connsiteX7" fmla="*/ 5647736 w 6083886"/>
              <a:gd name="connsiteY7" fmla="*/ 525739 h 1192566"/>
              <a:gd name="connsiteX8" fmla="*/ 6083886 w 6083886"/>
              <a:gd name="connsiteY8" fmla="*/ 1192566 h 1192566"/>
              <a:gd name="connsiteX9" fmla="*/ 5647736 w 6083886"/>
              <a:gd name="connsiteY9" fmla="*/ 751055 h 1192566"/>
              <a:gd name="connsiteX10" fmla="*/ 5647736 w 6083886"/>
              <a:gd name="connsiteY10" fmla="*/ 751052 h 1192566"/>
              <a:gd name="connsiteX11" fmla="*/ 5497522 w 6083886"/>
              <a:gd name="connsiteY11" fmla="*/ 901266 h 1192566"/>
              <a:gd name="connsiteX12" fmla="*/ 4706447 w 6083886"/>
              <a:gd name="connsiteY12" fmla="*/ 901266 h 1192566"/>
              <a:gd name="connsiteX13" fmla="*/ 3294513 w 6083886"/>
              <a:gd name="connsiteY13" fmla="*/ 901266 h 1192566"/>
              <a:gd name="connsiteX14" fmla="*/ 3294513 w 6083886"/>
              <a:gd name="connsiteY14" fmla="*/ 901266 h 1192566"/>
              <a:gd name="connsiteX15" fmla="*/ 150214 w 6083886"/>
              <a:gd name="connsiteY15" fmla="*/ 901266 h 1192566"/>
              <a:gd name="connsiteX16" fmla="*/ 0 w 6083886"/>
              <a:gd name="connsiteY16" fmla="*/ 751052 h 1192566"/>
              <a:gd name="connsiteX17" fmla="*/ 0 w 6083886"/>
              <a:gd name="connsiteY17" fmla="*/ 751055 h 1192566"/>
              <a:gd name="connsiteX18" fmla="*/ 0 w 6083886"/>
              <a:gd name="connsiteY18" fmla="*/ 525739 h 1192566"/>
              <a:gd name="connsiteX19" fmla="*/ 0 w 6083886"/>
              <a:gd name="connsiteY19" fmla="*/ 525739 h 1192566"/>
              <a:gd name="connsiteX20" fmla="*/ 0 w 6083886"/>
              <a:gd name="connsiteY20" fmla="*/ 150214 h 11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83886" h="1192566">
                <a:moveTo>
                  <a:pt x="0" y="150214"/>
                </a:moveTo>
                <a:cubicBezTo>
                  <a:pt x="0" y="67253"/>
                  <a:pt x="67253" y="0"/>
                  <a:pt x="150214" y="0"/>
                </a:cubicBezTo>
                <a:lnTo>
                  <a:pt x="3294513" y="0"/>
                </a:lnTo>
                <a:lnTo>
                  <a:pt x="3294513" y="0"/>
                </a:lnTo>
                <a:lnTo>
                  <a:pt x="4706447" y="0"/>
                </a:lnTo>
                <a:lnTo>
                  <a:pt x="5497522" y="0"/>
                </a:lnTo>
                <a:cubicBezTo>
                  <a:pt x="5580483" y="0"/>
                  <a:pt x="5647736" y="67253"/>
                  <a:pt x="5647736" y="150214"/>
                </a:cubicBezTo>
                <a:lnTo>
                  <a:pt x="5647736" y="525739"/>
                </a:lnTo>
                <a:lnTo>
                  <a:pt x="6083886" y="1192566"/>
                </a:lnTo>
                <a:lnTo>
                  <a:pt x="5647736" y="751055"/>
                </a:lnTo>
                <a:lnTo>
                  <a:pt x="5647736" y="751052"/>
                </a:lnTo>
                <a:cubicBezTo>
                  <a:pt x="5647736" y="834013"/>
                  <a:pt x="5580483" y="901266"/>
                  <a:pt x="5497522" y="901266"/>
                </a:cubicBezTo>
                <a:lnTo>
                  <a:pt x="4706447" y="901266"/>
                </a:lnTo>
                <a:lnTo>
                  <a:pt x="3294513" y="901266"/>
                </a:lnTo>
                <a:lnTo>
                  <a:pt x="3294513" y="901266"/>
                </a:lnTo>
                <a:lnTo>
                  <a:pt x="150214" y="901266"/>
                </a:lnTo>
                <a:cubicBezTo>
                  <a:pt x="67253" y="901266"/>
                  <a:pt x="0" y="834013"/>
                  <a:pt x="0" y="751052"/>
                </a:cubicBezTo>
                <a:lnTo>
                  <a:pt x="0" y="751055"/>
                </a:lnTo>
                <a:lnTo>
                  <a:pt x="0" y="525739"/>
                </a:lnTo>
                <a:lnTo>
                  <a:pt x="0" y="525739"/>
                </a:lnTo>
                <a:lnTo>
                  <a:pt x="0" y="150214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265113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Все государства имеют некоторые общие </a:t>
            </a:r>
          </a:p>
          <a:p>
            <a:pPr marL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признаки.</a:t>
            </a:r>
          </a:p>
          <a:p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55526"/>
            <a:ext cx="579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i="1" dirty="0" smtClean="0"/>
              <a:t>Государство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– это особая организация </a:t>
            </a:r>
          </a:p>
          <a:p>
            <a:r>
              <a:rPr lang="ru-RU" sz="2000" i="1" dirty="0" smtClean="0"/>
              <a:t>политической власти, управления обществом.</a:t>
            </a:r>
            <a:endParaRPr lang="ru-RU" sz="2000" b="1" i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333" y1="26333" x2="46333" y2="26333"/>
                        <a14:foregroundMark x1="43167" y1="10667" x2="43167" y2="10667"/>
                        <a14:foregroundMark x1="26500" y1="7667" x2="26500" y2="7667"/>
                        <a14:foregroundMark x1="21333" y1="17500" x2="21333" y2="17500"/>
                        <a14:foregroundMark x1="17333" y1="20833" x2="17333" y2="20833"/>
                        <a14:foregroundMark x1="12167" y1="26167" x2="12167" y2="26167"/>
                        <a14:foregroundMark x1="7667" y1="29667" x2="7667" y2="29667"/>
                        <a14:foregroundMark x1="4167" y1="34667" x2="4167" y2="34667"/>
                        <a14:foregroundMark x1="2667" y1="38167" x2="2667" y2="38167"/>
                        <a14:foregroundMark x1="2667" y1="39833" x2="2667" y2="39833"/>
                        <a14:foregroundMark x1="8667" y1="38667" x2="8667" y2="38667"/>
                        <a14:foregroundMark x1="11333" y1="35333" x2="11333" y2="35333"/>
                        <a14:foregroundMark x1="13833" y1="31333" x2="13833" y2="31333"/>
                        <a14:foregroundMark x1="14167" y1="23833" x2="14167" y2="23833"/>
                        <a14:foregroundMark x1="14667" y1="20333" x2="14667" y2="20333"/>
                        <a14:foregroundMark x1="13667" y1="19667" x2="13667" y2="19667"/>
                        <a14:foregroundMark x1="12333" y1="18833" x2="12333" y2="18833"/>
                        <a14:foregroundMark x1="12000" y1="18667" x2="12000" y2="18667"/>
                        <a14:foregroundMark x1="9500" y1="21500" x2="9500" y2="21500"/>
                        <a14:foregroundMark x1="8500" y1="23500" x2="8500" y2="23500"/>
                        <a14:foregroundMark x1="8333" y1="26000" x2="8333" y2="26000"/>
                        <a14:foregroundMark x1="9833" y1="27833" x2="9833" y2="27833"/>
                        <a14:foregroundMark x1="15833" y1="27000" x2="15833" y2="27000"/>
                        <a14:foregroundMark x1="19833" y1="27000" x2="19833" y2="27000"/>
                        <a14:foregroundMark x1="24667" y1="27000" x2="24667" y2="27000"/>
                        <a14:foregroundMark x1="28833" y1="27667" x2="28833" y2="27667"/>
                        <a14:foregroundMark x1="34000" y1="28167" x2="34000" y2="28167"/>
                        <a14:foregroundMark x1="38167" y1="28833" x2="38167" y2="28833"/>
                        <a14:foregroundMark x1="41000" y1="30333" x2="41667" y2="30667"/>
                        <a14:foregroundMark x1="47333" y1="31500" x2="48833" y2="31500"/>
                        <a14:foregroundMark x1="63500" y1="33333" x2="64167" y2="33667"/>
                        <a14:foregroundMark x1="69167" y1="35167" x2="70500" y2="35667"/>
                        <a14:foregroundMark x1="75667" y1="37167" x2="77333" y2="39167"/>
                        <a14:foregroundMark x1="79833" y1="40833" x2="82500" y2="44333"/>
                        <a14:foregroundMark x1="86000" y1="46167" x2="88833" y2="48500"/>
                        <a14:foregroundMark x1="90333" y1="50167" x2="91833" y2="51667"/>
                        <a14:foregroundMark x1="94000" y1="52167" x2="94000" y2="52167"/>
                        <a14:foregroundMark x1="94667" y1="52167" x2="95333" y2="51000"/>
                        <a14:foregroundMark x1="95667" y1="47167" x2="95833" y2="44167"/>
                        <a14:foregroundMark x1="95333" y1="37333" x2="95500" y2="36000"/>
                        <a14:foregroundMark x1="93833" y1="32167" x2="93833" y2="31667"/>
                        <a14:foregroundMark x1="91000" y1="28333" x2="91000" y2="27833"/>
                        <a14:foregroundMark x1="88333" y1="25000" x2="83000" y2="21167"/>
                        <a14:foregroundMark x1="78167" y1="19000" x2="78167" y2="19000"/>
                        <a14:foregroundMark x1="53667" y1="22167" x2="53667" y2="22167"/>
                        <a14:foregroundMark x1="50167" y1="24667" x2="50167" y2="24667"/>
                        <a14:foregroundMark x1="52167" y1="26833" x2="52167" y2="26833"/>
                        <a14:foregroundMark x1="57833" y1="28833" x2="57833" y2="28833"/>
                        <a14:foregroundMark x1="15500" y1="50667" x2="15500" y2="50667"/>
                        <a14:foregroundMark x1="18667" y1="57667" x2="18667" y2="57667"/>
                        <a14:foregroundMark x1="27500" y1="56000" x2="27500" y2="56000"/>
                        <a14:foregroundMark x1="35667" y1="61500" x2="35667" y2="61500"/>
                        <a14:foregroundMark x1="23667" y1="72833" x2="23667" y2="72833"/>
                        <a14:foregroundMark x1="22833" y1="73667" x2="22833" y2="73667"/>
                        <a14:foregroundMark x1="46000" y1="29167" x2="46000" y2="29167"/>
                        <a14:foregroundMark x1="41500" y1="35667" x2="41500" y2="35667"/>
                        <a14:foregroundMark x1="28333" y1="33833" x2="28333" y2="33833"/>
                        <a14:foregroundMark x1="29000" y1="41000" x2="29000" y2="41000"/>
                        <a14:foregroundMark x1="26833" y1="14000" x2="26833" y2="14000"/>
                        <a14:foregroundMark x1="35500" y1="19833" x2="35500" y2="19833"/>
                        <a14:foregroundMark x1="42000" y1="19000" x2="42000" y2="19000"/>
                        <a14:foregroundMark x1="60500" y1="18833" x2="60500" y2="18833"/>
                        <a14:foregroundMark x1="71667" y1="19500" x2="71667" y2="19500"/>
                        <a14:foregroundMark x1="72333" y1="13500" x2="72333" y2="13500"/>
                        <a14:foregroundMark x1="76667" y1="13833" x2="76667" y2="13833"/>
                        <a14:foregroundMark x1="84000" y1="18167" x2="84000" y2="18167"/>
                        <a14:foregroundMark x1="85667" y1="31500" x2="85667" y2="31500"/>
                        <a14:foregroundMark x1="87833" y1="39000" x2="87833" y2="39000"/>
                        <a14:foregroundMark x1="93000" y1="42167" x2="93000" y2="42167"/>
                        <a14:foregroundMark x1="90167" y1="41667" x2="90167" y2="41667"/>
                        <a14:foregroundMark x1="83167" y1="37833" x2="83167" y2="37333"/>
                        <a14:foregroundMark x1="79167" y1="29500" x2="79167" y2="29500"/>
                        <a14:foregroundMark x1="84500" y1="48833" x2="84500" y2="48833"/>
                        <a14:foregroundMark x1="81833" y1="50500" x2="81833" y2="50500"/>
                        <a14:foregroundMark x1="82000" y1="51500" x2="82000" y2="51500"/>
                        <a14:foregroundMark x1="15000" y1="52500" x2="15000" y2="52500"/>
                        <a14:foregroundMark x1="15667" y1="45833" x2="15667" y2="45833"/>
                        <a14:foregroundMark x1="15667" y1="45833" x2="15667" y2="45833"/>
                        <a14:foregroundMark x1="18667" y1="51000" x2="18667" y2="51000"/>
                        <a14:foregroundMark x1="21667" y1="58333" x2="21667" y2="58333"/>
                        <a14:foregroundMark x1="22500" y1="60000" x2="23000" y2="60167"/>
                        <a14:foregroundMark x1="25000" y1="60167" x2="25500" y2="61000"/>
                        <a14:foregroundMark x1="24833" y1="61167" x2="24833" y2="61167"/>
                        <a14:foregroundMark x1="21500" y1="61000" x2="21500" y2="61000"/>
                        <a14:foregroundMark x1="4667" y1="64833" x2="4667" y2="64833"/>
                        <a14:foregroundMark x1="6833" y1="35500" x2="6833" y2="35500"/>
                        <a14:foregroundMark x1="8000" y1="33000" x2="8000" y2="33000"/>
                        <a14:foregroundMark x1="14000" y1="28167" x2="14000" y2="28167"/>
                        <a14:foregroundMark x1="14833" y1="27000" x2="14833" y2="27000"/>
                        <a14:foregroundMark x1="16667" y1="25167" x2="16667" y2="25167"/>
                        <a14:foregroundMark x1="21333" y1="21167" x2="21333" y2="21167"/>
                        <a14:foregroundMark x1="21500" y1="20000" x2="21500" y2="20000"/>
                        <a14:foregroundMark x1="24167" y1="18500" x2="24167" y2="18500"/>
                        <a14:foregroundMark x1="24833" y1="18333" x2="24833" y2="18333"/>
                        <a14:foregroundMark x1="25333" y1="18167" x2="25333" y2="18167"/>
                        <a14:foregroundMark x1="25333" y1="18167" x2="25333" y2="18167"/>
                        <a14:foregroundMark x1="25833" y1="18167" x2="27667" y2="20500"/>
                        <a14:foregroundMark x1="30833" y1="22500" x2="33167" y2="24833"/>
                        <a14:foregroundMark x1="38833" y1="26500" x2="38833" y2="26500"/>
                        <a14:foregroundMark x1="40167" y1="26500" x2="40167" y2="26500"/>
                        <a14:foregroundMark x1="42333" y1="26500" x2="42333" y2="26500"/>
                        <a14:foregroundMark x1="43833" y1="25333" x2="43833" y2="25333"/>
                        <a14:foregroundMark x1="46500" y1="25167" x2="49500" y2="27167"/>
                        <a14:foregroundMark x1="54667" y1="29667" x2="57333" y2="33333"/>
                        <a14:foregroundMark x1="64000" y1="42167" x2="68000" y2="49167"/>
                        <a14:foregroundMark x1="72833" y1="55667" x2="76000" y2="59000"/>
                        <a14:foregroundMark x1="77667" y1="60000" x2="80667" y2="63667"/>
                        <a14:foregroundMark x1="81333" y1="64000" x2="84167" y2="67333"/>
                        <a14:foregroundMark x1="84833" y1="67667" x2="85667" y2="68833"/>
                        <a14:foregroundMark x1="58167" y1="18833" x2="59000" y2="18667"/>
                        <a14:foregroundMark x1="55667" y1="18667" x2="55667" y2="18667"/>
                        <a14:foregroundMark x1="76833" y1="15667" x2="76833" y2="15667"/>
                        <a14:foregroundMark x1="71500" y1="9667" x2="71500" y2="9667"/>
                        <a14:foregroundMark x1="68000" y1="8000" x2="68000" y2="8000"/>
                        <a14:foregroundMark x1="67000" y1="6000" x2="67000" y2="6000"/>
                        <a14:foregroundMark x1="63500" y1="3667" x2="63500" y2="3667"/>
                        <a14:foregroundMark x1="63000" y1="5167" x2="63000" y2="5167"/>
                        <a14:foregroundMark x1="64167" y1="7500" x2="64167" y2="7500"/>
                        <a14:foregroundMark x1="65833" y1="8500" x2="66333" y2="9000"/>
                        <a14:foregroundMark x1="68833" y1="11333" x2="71000" y2="12000"/>
                        <a14:foregroundMark x1="73167" y1="12000" x2="73167" y2="12000"/>
                        <a14:foregroundMark x1="75667" y1="12000" x2="75667" y2="12000"/>
                        <a14:foregroundMark x1="78167" y1="12833" x2="79333" y2="14167"/>
                        <a14:foregroundMark x1="83667" y1="20667" x2="84167" y2="21333"/>
                        <a14:foregroundMark x1="87500" y1="27667" x2="88333" y2="30667"/>
                        <a14:foregroundMark x1="89667" y1="33333" x2="90167" y2="35167"/>
                        <a14:foregroundMark x1="47500" y1="30833" x2="47500" y2="30833"/>
                        <a14:foregroundMark x1="34667" y1="35500" x2="34667" y2="35500"/>
                        <a14:foregroundMark x1="24500" y1="28000" x2="24500" y2="28000"/>
                        <a14:foregroundMark x1="19000" y1="27167" x2="19000" y2="27167"/>
                        <a14:foregroundMark x1="26167" y1="11500" x2="26167" y2="11500"/>
                        <a14:foregroundMark x1="23667" y1="11500" x2="23667" y2="11500"/>
                        <a14:foregroundMark x1="19167" y1="13667" x2="19167" y2="13667"/>
                        <a14:foregroundMark x1="31000" y1="10667" x2="31000" y2="10667"/>
                        <a14:foregroundMark x1="31167" y1="14000" x2="31167" y2="14000"/>
                        <a14:foregroundMark x1="39000" y1="15167" x2="39000" y2="15167"/>
                        <a14:foregroundMark x1="39000" y1="15167" x2="39000" y2="15167"/>
                        <a14:foregroundMark x1="35667" y1="15167" x2="35667" y2="15167"/>
                        <a14:foregroundMark x1="46000" y1="11000" x2="46000" y2="11000"/>
                        <a14:foregroundMark x1="43333" y1="9167" x2="43333" y2="9167"/>
                        <a14:foregroundMark x1="43000" y1="9167" x2="43000" y2="9167"/>
                        <a14:foregroundMark x1="41833" y1="8167" x2="41833" y2="8167"/>
                        <a14:foregroundMark x1="41500" y1="7833" x2="41167" y2="7167"/>
                        <a14:foregroundMark x1="50833" y1="14500" x2="50833" y2="14500"/>
                        <a14:foregroundMark x1="54333" y1="18000" x2="54333" y2="18000"/>
                        <a14:foregroundMark x1="57167" y1="21833" x2="57167" y2="23000"/>
                        <a14:foregroundMark x1="60167" y1="26000" x2="60333" y2="26667"/>
                        <a14:foregroundMark x1="63333" y1="27500" x2="63333" y2="27500"/>
                        <a14:foregroundMark x1="27833" y1="55500" x2="27833" y2="55500"/>
                        <a14:foregroundMark x1="25000" y1="54667" x2="25000" y2="54667"/>
                        <a14:foregroundMark x1="26167" y1="56000" x2="26167" y2="56000"/>
                        <a14:foregroundMark x1="33833" y1="62167" x2="33833" y2="62167"/>
                        <a14:foregroundMark x1="35500" y1="63667" x2="35500" y2="63667"/>
                        <a14:foregroundMark x1="35667" y1="60667" x2="35667" y2="60667"/>
                        <a14:foregroundMark x1="35667" y1="92167" x2="35667" y2="92167"/>
                        <a14:foregroundMark x1="42833" y1="92167" x2="42833" y2="92167"/>
                        <a14:foregroundMark x1="50167" y1="92167" x2="50167" y2="92167"/>
                        <a14:foregroundMark x1="53833" y1="92833" x2="54667" y2="93333"/>
                        <a14:foregroundMark x1="57333" y1="93667" x2="57333" y2="93667"/>
                        <a14:foregroundMark x1="61167" y1="94000" x2="61167" y2="94000"/>
                        <a14:foregroundMark x1="33000" y1="74333" x2="33000" y2="74333"/>
                        <a14:foregroundMark x1="43167" y1="38000" x2="43167" y2="38000"/>
                        <a14:foregroundMark x1="49500" y1="37667" x2="49500" y2="37667"/>
                        <a14:foregroundMark x1="29833" y1="5500" x2="29833" y2="5500"/>
                        <a14:foregroundMark x1="27500" y1="6333" x2="27500" y2="6333"/>
                        <a14:foregroundMark x1="30500" y1="5167" x2="30500" y2="5167"/>
                        <a14:foregroundMark x1="99000" y1="49167" x2="99000" y2="49167"/>
                        <a14:backgroundMark x1="51833" y1="500" x2="51833" y2="500"/>
                        <a14:backgroundMark x1="48500" y1="500" x2="48500" y2="5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53" y="415610"/>
            <a:ext cx="4443214" cy="44432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2333" l="10000" r="90000">
                        <a14:foregroundMark x1="44500" y1="38667" x2="44500" y2="38667"/>
                        <a14:foregroundMark x1="53500" y1="32333" x2="53500" y2="32333"/>
                        <a14:foregroundMark x1="54667" y1="32833" x2="54667" y2="32833"/>
                        <a14:foregroundMark x1="61500" y1="30333" x2="61500" y2="30333"/>
                        <a14:foregroundMark x1="62167" y1="28667" x2="62167" y2="28667"/>
                        <a14:foregroundMark x1="63000" y1="30833" x2="63000" y2="30833"/>
                        <a14:foregroundMark x1="81167" y1="35000" x2="81167" y2="35000"/>
                        <a14:foregroundMark x1="83500" y1="41833" x2="83500" y2="41833"/>
                        <a14:foregroundMark x1="27167" y1="44000" x2="27167" y2="44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8616" r="15191" b="36939"/>
          <a:stretch/>
        </p:blipFill>
        <p:spPr>
          <a:xfrm>
            <a:off x="2446109" y="1232418"/>
            <a:ext cx="2667792" cy="19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24" y="1314347"/>
            <a:ext cx="1552610" cy="155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44" y="795642"/>
            <a:ext cx="758785" cy="117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4317" r="16656" b="6257"/>
          <a:stretch/>
        </p:blipFill>
        <p:spPr>
          <a:xfrm>
            <a:off x="5583459" y="2269742"/>
            <a:ext cx="1004765" cy="140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830">
            <a:off x="2793120" y="1282858"/>
            <a:ext cx="1541280" cy="137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Группа 31"/>
          <p:cNvGrpSpPr/>
          <p:nvPr/>
        </p:nvGrpSpPr>
        <p:grpSpPr>
          <a:xfrm>
            <a:off x="683568" y="516429"/>
            <a:ext cx="1945973" cy="2743443"/>
            <a:chOff x="393779" y="339502"/>
            <a:chExt cx="1942531" cy="274344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251" y="339502"/>
              <a:ext cx="631948" cy="1607934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56093">
              <a:off x="393779" y="983044"/>
              <a:ext cx="1942531" cy="2099901"/>
            </a:xfrm>
            <a:prstGeom prst="rect">
              <a:avLst/>
            </a:prstGeom>
            <a:scene3d>
              <a:camera prst="orthographicFront">
                <a:rot lat="3298724" lon="45505" rev="336129"/>
              </a:camera>
              <a:lightRig rig="threePt" dir="t"/>
            </a:scene3d>
            <a:sp3d z="69850" prstMaterial="matte">
              <a:bevelT w="0" h="0"/>
              <a:bevelB w="0" h="12700"/>
            </a:sp3d>
          </p:spPr>
        </p:pic>
      </p:grpSp>
      <p:sp>
        <p:nvSpPr>
          <p:cNvPr id="33" name="TextBox 32"/>
          <p:cNvSpPr txBox="1"/>
          <p:nvPr/>
        </p:nvSpPr>
        <p:spPr>
          <a:xfrm>
            <a:off x="2344297" y="435204"/>
            <a:ext cx="2755485" cy="72087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54888"/>
              </a:avLst>
            </a:prstTxWarp>
            <a:spAutoFit/>
          </a:bodyPr>
          <a:lstStyle/>
          <a:p>
            <a:r>
              <a:rPr lang="ru-RU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atin typeface="a_AlternaSw" pitchFamily="34" charset="-52"/>
              </a:rPr>
              <a:t>СУВЕРЕНИТЕТ</a:t>
            </a:r>
            <a:endParaRPr lang="ru-RU" dirty="0">
              <a:ln w="19050">
                <a:solidFill>
                  <a:schemeClr val="tx1"/>
                </a:solidFill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latin typeface="a_AlternaSw" pitchFamily="34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45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1717566" y="2970578"/>
            <a:ext cx="3646522" cy="1966059"/>
            <a:chOff x="1717566" y="2970578"/>
            <a:chExt cx="3646522" cy="196605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906" y="3042115"/>
              <a:ext cx="987182" cy="1822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872" y="3191015"/>
              <a:ext cx="1011025" cy="1667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717566" y="2970578"/>
              <a:ext cx="856874" cy="19660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build="allAtOnce"/>
      <p:bldP spid="6" grpId="2" uiExpand="1" build="allAtOnce" animBg="1"/>
      <p:bldP spid="8" grpId="0" build="p"/>
      <p:bldP spid="8" grpId="1" build="allAtOnce"/>
      <p:bldP spid="33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906"/>
            <a:ext cx="5902337" cy="471301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372096" y="2657145"/>
            <a:ext cx="2465337" cy="1868166"/>
            <a:chOff x="2128764" y="2885132"/>
            <a:chExt cx="2297310" cy="17182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28764" y="2885132"/>
              <a:ext cx="2297310" cy="1718296"/>
            </a:xfrm>
            <a:prstGeom prst="roundRect">
              <a:avLst>
                <a:gd name="adj" fmla="val 13341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658" y="2885132"/>
              <a:ext cx="2160240" cy="1624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091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Скругленная прямоугольная выноска 11"/>
          <p:cNvSpPr/>
          <p:nvPr/>
        </p:nvSpPr>
        <p:spPr>
          <a:xfrm>
            <a:off x="611560" y="446348"/>
            <a:ext cx="6079784" cy="1477330"/>
          </a:xfrm>
          <a:prstGeom prst="wedgeRoundRectCallout">
            <a:avLst>
              <a:gd name="adj1" fmla="val 58347"/>
              <a:gd name="adj2" fmla="val 3812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Анархизм – общественно-политическое течение,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которое выступает за ликвидацию государства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как системы управления обществом, основанной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на насилии.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6329"/>
            <a:ext cx="6079785" cy="409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74"/>
          <a:stretch/>
        </p:blipFill>
        <p:spPr>
          <a:xfrm>
            <a:off x="539552" y="544635"/>
            <a:ext cx="6079784" cy="4072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1"/>
          <a:stretch/>
        </p:blipFill>
        <p:spPr>
          <a:xfrm>
            <a:off x="539552" y="544635"/>
            <a:ext cx="6079784" cy="4072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16058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2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ая прямоугольная выноска 4"/>
          <p:cNvSpPr/>
          <p:nvPr/>
        </p:nvSpPr>
        <p:spPr>
          <a:xfrm>
            <a:off x="971600" y="446348"/>
            <a:ext cx="5719744" cy="1405322"/>
          </a:xfrm>
          <a:prstGeom prst="wedgeRoundRectCallout">
            <a:avLst>
              <a:gd name="adj1" fmla="val 58839"/>
              <a:gd name="adj2" fmla="val 48310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Ограничить власть государства рамками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закона, заставить его считаться с правами и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свободами человека может развитое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гражданское общество.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33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ая прямоугольная выноска 4"/>
          <p:cNvSpPr/>
          <p:nvPr/>
        </p:nvSpPr>
        <p:spPr>
          <a:xfrm>
            <a:off x="971600" y="446348"/>
            <a:ext cx="5719744" cy="1405322"/>
          </a:xfrm>
          <a:prstGeom prst="wedgeRoundRectCallout">
            <a:avLst>
              <a:gd name="adj1" fmla="val 58839"/>
              <a:gd name="adj2" fmla="val 4763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Гражданское общество</a:t>
            </a:r>
            <a:r>
              <a:rPr lang="ru-RU" sz="2000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– сфера отношений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и деятельности граждан, их добровольных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объединений, которая не опосредована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государством.</a:t>
            </a:r>
            <a:endParaRPr lang="ru-RU" sz="2000" b="1" i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55976" y="2495311"/>
            <a:ext cx="2232048" cy="1626533"/>
            <a:chOff x="3331679" y="2283718"/>
            <a:chExt cx="3168355" cy="24482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331679" y="2283718"/>
              <a:ext cx="3168355" cy="2448272"/>
            </a:xfrm>
            <a:prstGeom prst="round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816" y="2347485"/>
              <a:ext cx="2957288" cy="2320737"/>
            </a:xfrm>
            <a:prstGeom prst="round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37675"/>
            <a:ext cx="1656184" cy="1541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\\USER-PC-15\Disk D\projects\Руслан\рисунки Png\093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17">
            <a:off x="2789403" y="2964357"/>
            <a:ext cx="995064" cy="1175329"/>
          </a:xfrm>
          <a:prstGeom prst="rect">
            <a:avLst/>
          </a:prstGeom>
          <a:noFill/>
          <a:scene3d>
            <a:camera prst="orthographicFront">
              <a:rot lat="20562048" lon="802506" rev="522424"/>
            </a:camera>
            <a:lightRig rig="balanced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с вырезом 12"/>
          <p:cNvSpPr/>
          <p:nvPr/>
        </p:nvSpPr>
        <p:spPr>
          <a:xfrm>
            <a:off x="2411760" y="3104389"/>
            <a:ext cx="360040" cy="504056"/>
          </a:xfrm>
          <a:prstGeom prst="notchedRightArrow">
            <a:avLst>
              <a:gd name="adj1" fmla="val 50000"/>
              <a:gd name="adj2" fmla="val 6058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flipH="1">
            <a:off x="3831472" y="3104389"/>
            <a:ext cx="360040" cy="504056"/>
          </a:xfrm>
          <a:prstGeom prst="notchedRightArrow">
            <a:avLst>
              <a:gd name="adj1" fmla="val 50000"/>
              <a:gd name="adj2" fmla="val 6058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84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ая прямоугольная выноска 4"/>
          <p:cNvSpPr/>
          <p:nvPr/>
        </p:nvSpPr>
        <p:spPr>
          <a:xfrm>
            <a:off x="827584" y="446349"/>
            <a:ext cx="6367250" cy="1333314"/>
          </a:xfrm>
          <a:custGeom>
            <a:avLst/>
            <a:gdLst>
              <a:gd name="connsiteX0" fmla="*/ 0 w 5976664"/>
              <a:gd name="connsiteY0" fmla="*/ 162216 h 973274"/>
              <a:gd name="connsiteX1" fmla="*/ 162216 w 5976664"/>
              <a:gd name="connsiteY1" fmla="*/ 0 h 973274"/>
              <a:gd name="connsiteX2" fmla="*/ 3486387 w 5976664"/>
              <a:gd name="connsiteY2" fmla="*/ 0 h 973274"/>
              <a:gd name="connsiteX3" fmla="*/ 3486387 w 5976664"/>
              <a:gd name="connsiteY3" fmla="*/ 0 h 973274"/>
              <a:gd name="connsiteX4" fmla="*/ 4980553 w 5976664"/>
              <a:gd name="connsiteY4" fmla="*/ 0 h 973274"/>
              <a:gd name="connsiteX5" fmla="*/ 5814448 w 5976664"/>
              <a:gd name="connsiteY5" fmla="*/ 0 h 973274"/>
              <a:gd name="connsiteX6" fmla="*/ 5976664 w 5976664"/>
              <a:gd name="connsiteY6" fmla="*/ 162216 h 973274"/>
              <a:gd name="connsiteX7" fmla="*/ 5976664 w 5976664"/>
              <a:gd name="connsiteY7" fmla="*/ 567743 h 973274"/>
              <a:gd name="connsiteX8" fmla="*/ 6233900 w 5976664"/>
              <a:gd name="connsiteY8" fmla="*/ 1014979 h 973274"/>
              <a:gd name="connsiteX9" fmla="*/ 5976664 w 5976664"/>
              <a:gd name="connsiteY9" fmla="*/ 811062 h 973274"/>
              <a:gd name="connsiteX10" fmla="*/ 5976664 w 5976664"/>
              <a:gd name="connsiteY10" fmla="*/ 811058 h 973274"/>
              <a:gd name="connsiteX11" fmla="*/ 5814448 w 5976664"/>
              <a:gd name="connsiteY11" fmla="*/ 973274 h 973274"/>
              <a:gd name="connsiteX12" fmla="*/ 4980553 w 5976664"/>
              <a:gd name="connsiteY12" fmla="*/ 973274 h 973274"/>
              <a:gd name="connsiteX13" fmla="*/ 3486387 w 5976664"/>
              <a:gd name="connsiteY13" fmla="*/ 973274 h 973274"/>
              <a:gd name="connsiteX14" fmla="*/ 3486387 w 5976664"/>
              <a:gd name="connsiteY14" fmla="*/ 973274 h 973274"/>
              <a:gd name="connsiteX15" fmla="*/ 162216 w 5976664"/>
              <a:gd name="connsiteY15" fmla="*/ 973274 h 973274"/>
              <a:gd name="connsiteX16" fmla="*/ 0 w 5976664"/>
              <a:gd name="connsiteY16" fmla="*/ 811058 h 973274"/>
              <a:gd name="connsiteX17" fmla="*/ 0 w 5976664"/>
              <a:gd name="connsiteY17" fmla="*/ 811062 h 973274"/>
              <a:gd name="connsiteX18" fmla="*/ 0 w 5976664"/>
              <a:gd name="connsiteY18" fmla="*/ 567743 h 973274"/>
              <a:gd name="connsiteX19" fmla="*/ 0 w 5976664"/>
              <a:gd name="connsiteY19" fmla="*/ 567743 h 973274"/>
              <a:gd name="connsiteX20" fmla="*/ 0 w 5976664"/>
              <a:gd name="connsiteY20" fmla="*/ 162216 h 973274"/>
              <a:gd name="connsiteX0" fmla="*/ 0 w 6367250"/>
              <a:gd name="connsiteY0" fmla="*/ 162216 h 1395979"/>
              <a:gd name="connsiteX1" fmla="*/ 162216 w 6367250"/>
              <a:gd name="connsiteY1" fmla="*/ 0 h 1395979"/>
              <a:gd name="connsiteX2" fmla="*/ 3486387 w 6367250"/>
              <a:gd name="connsiteY2" fmla="*/ 0 h 1395979"/>
              <a:gd name="connsiteX3" fmla="*/ 3486387 w 6367250"/>
              <a:gd name="connsiteY3" fmla="*/ 0 h 1395979"/>
              <a:gd name="connsiteX4" fmla="*/ 4980553 w 6367250"/>
              <a:gd name="connsiteY4" fmla="*/ 0 h 1395979"/>
              <a:gd name="connsiteX5" fmla="*/ 5814448 w 6367250"/>
              <a:gd name="connsiteY5" fmla="*/ 0 h 1395979"/>
              <a:gd name="connsiteX6" fmla="*/ 5976664 w 6367250"/>
              <a:gd name="connsiteY6" fmla="*/ 162216 h 1395979"/>
              <a:gd name="connsiteX7" fmla="*/ 5976664 w 6367250"/>
              <a:gd name="connsiteY7" fmla="*/ 567743 h 1395979"/>
              <a:gd name="connsiteX8" fmla="*/ 6367250 w 6367250"/>
              <a:gd name="connsiteY8" fmla="*/ 1395979 h 1395979"/>
              <a:gd name="connsiteX9" fmla="*/ 5976664 w 6367250"/>
              <a:gd name="connsiteY9" fmla="*/ 811062 h 1395979"/>
              <a:gd name="connsiteX10" fmla="*/ 5976664 w 6367250"/>
              <a:gd name="connsiteY10" fmla="*/ 811058 h 1395979"/>
              <a:gd name="connsiteX11" fmla="*/ 5814448 w 6367250"/>
              <a:gd name="connsiteY11" fmla="*/ 973274 h 1395979"/>
              <a:gd name="connsiteX12" fmla="*/ 4980553 w 6367250"/>
              <a:gd name="connsiteY12" fmla="*/ 973274 h 1395979"/>
              <a:gd name="connsiteX13" fmla="*/ 3486387 w 6367250"/>
              <a:gd name="connsiteY13" fmla="*/ 973274 h 1395979"/>
              <a:gd name="connsiteX14" fmla="*/ 3486387 w 6367250"/>
              <a:gd name="connsiteY14" fmla="*/ 973274 h 1395979"/>
              <a:gd name="connsiteX15" fmla="*/ 162216 w 6367250"/>
              <a:gd name="connsiteY15" fmla="*/ 973274 h 1395979"/>
              <a:gd name="connsiteX16" fmla="*/ 0 w 6367250"/>
              <a:gd name="connsiteY16" fmla="*/ 811058 h 1395979"/>
              <a:gd name="connsiteX17" fmla="*/ 0 w 6367250"/>
              <a:gd name="connsiteY17" fmla="*/ 811062 h 1395979"/>
              <a:gd name="connsiteX18" fmla="*/ 0 w 6367250"/>
              <a:gd name="connsiteY18" fmla="*/ 567743 h 1395979"/>
              <a:gd name="connsiteX19" fmla="*/ 0 w 6367250"/>
              <a:gd name="connsiteY19" fmla="*/ 567743 h 1395979"/>
              <a:gd name="connsiteX20" fmla="*/ 0 w 6367250"/>
              <a:gd name="connsiteY20" fmla="*/ 162216 h 1395979"/>
              <a:gd name="connsiteX0" fmla="*/ 0 w 6367250"/>
              <a:gd name="connsiteY0" fmla="*/ 162216 h 1395979"/>
              <a:gd name="connsiteX1" fmla="*/ 162216 w 6367250"/>
              <a:gd name="connsiteY1" fmla="*/ 0 h 1395979"/>
              <a:gd name="connsiteX2" fmla="*/ 3486387 w 6367250"/>
              <a:gd name="connsiteY2" fmla="*/ 0 h 1395979"/>
              <a:gd name="connsiteX3" fmla="*/ 3486387 w 6367250"/>
              <a:gd name="connsiteY3" fmla="*/ 0 h 1395979"/>
              <a:gd name="connsiteX4" fmla="*/ 4980553 w 6367250"/>
              <a:gd name="connsiteY4" fmla="*/ 0 h 1395979"/>
              <a:gd name="connsiteX5" fmla="*/ 5814448 w 6367250"/>
              <a:gd name="connsiteY5" fmla="*/ 0 h 1395979"/>
              <a:gd name="connsiteX6" fmla="*/ 5976664 w 6367250"/>
              <a:gd name="connsiteY6" fmla="*/ 162216 h 1395979"/>
              <a:gd name="connsiteX7" fmla="*/ 5967139 w 6367250"/>
              <a:gd name="connsiteY7" fmla="*/ 453443 h 1395979"/>
              <a:gd name="connsiteX8" fmla="*/ 6367250 w 6367250"/>
              <a:gd name="connsiteY8" fmla="*/ 1395979 h 1395979"/>
              <a:gd name="connsiteX9" fmla="*/ 5976664 w 6367250"/>
              <a:gd name="connsiteY9" fmla="*/ 811062 h 1395979"/>
              <a:gd name="connsiteX10" fmla="*/ 5976664 w 6367250"/>
              <a:gd name="connsiteY10" fmla="*/ 811058 h 1395979"/>
              <a:gd name="connsiteX11" fmla="*/ 5814448 w 6367250"/>
              <a:gd name="connsiteY11" fmla="*/ 973274 h 1395979"/>
              <a:gd name="connsiteX12" fmla="*/ 4980553 w 6367250"/>
              <a:gd name="connsiteY12" fmla="*/ 973274 h 1395979"/>
              <a:gd name="connsiteX13" fmla="*/ 3486387 w 6367250"/>
              <a:gd name="connsiteY13" fmla="*/ 973274 h 1395979"/>
              <a:gd name="connsiteX14" fmla="*/ 3486387 w 6367250"/>
              <a:gd name="connsiteY14" fmla="*/ 973274 h 1395979"/>
              <a:gd name="connsiteX15" fmla="*/ 162216 w 6367250"/>
              <a:gd name="connsiteY15" fmla="*/ 973274 h 1395979"/>
              <a:gd name="connsiteX16" fmla="*/ 0 w 6367250"/>
              <a:gd name="connsiteY16" fmla="*/ 811058 h 1395979"/>
              <a:gd name="connsiteX17" fmla="*/ 0 w 6367250"/>
              <a:gd name="connsiteY17" fmla="*/ 811062 h 1395979"/>
              <a:gd name="connsiteX18" fmla="*/ 0 w 6367250"/>
              <a:gd name="connsiteY18" fmla="*/ 567743 h 1395979"/>
              <a:gd name="connsiteX19" fmla="*/ 0 w 6367250"/>
              <a:gd name="connsiteY19" fmla="*/ 567743 h 1395979"/>
              <a:gd name="connsiteX20" fmla="*/ 0 w 6367250"/>
              <a:gd name="connsiteY20" fmla="*/ 162216 h 13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7250" h="1395979">
                <a:moveTo>
                  <a:pt x="0" y="162216"/>
                </a:moveTo>
                <a:cubicBezTo>
                  <a:pt x="0" y="72627"/>
                  <a:pt x="72627" y="0"/>
                  <a:pt x="162216" y="0"/>
                </a:cubicBezTo>
                <a:lnTo>
                  <a:pt x="3486387" y="0"/>
                </a:lnTo>
                <a:lnTo>
                  <a:pt x="3486387" y="0"/>
                </a:lnTo>
                <a:lnTo>
                  <a:pt x="4980553" y="0"/>
                </a:lnTo>
                <a:lnTo>
                  <a:pt x="5814448" y="0"/>
                </a:lnTo>
                <a:cubicBezTo>
                  <a:pt x="5904037" y="0"/>
                  <a:pt x="5976664" y="72627"/>
                  <a:pt x="5976664" y="162216"/>
                </a:cubicBezTo>
                <a:lnTo>
                  <a:pt x="5967139" y="453443"/>
                </a:lnTo>
                <a:lnTo>
                  <a:pt x="6367250" y="1395979"/>
                </a:lnTo>
                <a:lnTo>
                  <a:pt x="5976664" y="811062"/>
                </a:lnTo>
                <a:lnTo>
                  <a:pt x="5976664" y="811058"/>
                </a:lnTo>
                <a:cubicBezTo>
                  <a:pt x="5976664" y="900647"/>
                  <a:pt x="5904037" y="973274"/>
                  <a:pt x="5814448" y="973274"/>
                </a:cubicBezTo>
                <a:lnTo>
                  <a:pt x="4980553" y="973274"/>
                </a:lnTo>
                <a:lnTo>
                  <a:pt x="3486387" y="973274"/>
                </a:lnTo>
                <a:lnTo>
                  <a:pt x="3486387" y="973274"/>
                </a:lnTo>
                <a:lnTo>
                  <a:pt x="162216" y="973274"/>
                </a:lnTo>
                <a:cubicBezTo>
                  <a:pt x="72627" y="973274"/>
                  <a:pt x="0" y="900647"/>
                  <a:pt x="0" y="811058"/>
                </a:cubicBezTo>
                <a:lnTo>
                  <a:pt x="0" y="811062"/>
                </a:lnTo>
                <a:lnTo>
                  <a:pt x="0" y="567743"/>
                </a:lnTo>
                <a:lnTo>
                  <a:pt x="0" y="567743"/>
                </a:lnTo>
                <a:lnTo>
                  <a:pt x="0" y="162216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Демократия предполагает наличие у граждан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развитой политической культуры.</a:t>
            </a:r>
          </a:p>
          <a:p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99792" y="1685729"/>
            <a:ext cx="1917822" cy="3046261"/>
            <a:chOff x="2699792" y="1685729"/>
            <a:chExt cx="1917822" cy="304626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3" t="4629" r="32986" b="3374"/>
            <a:stretch/>
          </p:blipFill>
          <p:spPr>
            <a:xfrm>
              <a:off x="2699792" y="1685729"/>
              <a:ext cx="1917822" cy="30462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260000">
              <a:off x="3244129" y="1947651"/>
              <a:ext cx="1278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Политическая культура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5" y="1707654"/>
            <a:ext cx="223224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Знания 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политичес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-кой сфере общества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5" y="2503574"/>
            <a:ext cx="223224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анализиро-вать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события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5" y="3291829"/>
            <a:ext cx="223224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Умение выполнять политические роли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5" y="4077383"/>
            <a:ext cx="223224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политичес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-ких убеждений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7" y="1707654"/>
            <a:ext cx="197532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Социальная среда, семья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7" y="2536289"/>
            <a:ext cx="1945667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Система образования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9622" y="3291829"/>
            <a:ext cx="197532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Политический ре-жим государства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9622" y="4077383"/>
            <a:ext cx="197532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Личные усилия человека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67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4252"/>
            <a:ext cx="102535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339" y="990158"/>
            <a:ext cx="4320480" cy="316318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004533" y="1295155"/>
            <a:ext cx="112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DS Goose" pitchFamily="2" charset="-52"/>
              </a:rPr>
              <a:t>Что такое политика?</a:t>
            </a:r>
            <a:endParaRPr lang="ru-RU" sz="1400" b="1" i="1" dirty="0">
              <a:latin typeface="DS Goose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61" y="1989956"/>
            <a:ext cx="1104495" cy="2580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76" y="2110299"/>
            <a:ext cx="1151176" cy="2686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84" y="319872"/>
            <a:ext cx="854176" cy="24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7574"/>
            <a:ext cx="1615715" cy="374441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ая прямоугольная выноска 6"/>
          <p:cNvSpPr/>
          <p:nvPr/>
        </p:nvSpPr>
        <p:spPr>
          <a:xfrm>
            <a:off x="827584" y="2686306"/>
            <a:ext cx="4104456" cy="2045683"/>
          </a:xfrm>
          <a:custGeom>
            <a:avLst/>
            <a:gdLst>
              <a:gd name="connsiteX0" fmla="*/ 0 w 4104456"/>
              <a:gd name="connsiteY0" fmla="*/ 282679 h 1696040"/>
              <a:gd name="connsiteX1" fmla="*/ 282679 w 4104456"/>
              <a:gd name="connsiteY1" fmla="*/ 0 h 1696040"/>
              <a:gd name="connsiteX2" fmla="*/ 2394266 w 4104456"/>
              <a:gd name="connsiteY2" fmla="*/ 0 h 1696040"/>
              <a:gd name="connsiteX3" fmla="*/ 2178194 w 4104456"/>
              <a:gd name="connsiteY3" fmla="*/ -238548 h 1696040"/>
              <a:gd name="connsiteX4" fmla="*/ 3420380 w 4104456"/>
              <a:gd name="connsiteY4" fmla="*/ 0 h 1696040"/>
              <a:gd name="connsiteX5" fmla="*/ 3821777 w 4104456"/>
              <a:gd name="connsiteY5" fmla="*/ 0 h 1696040"/>
              <a:gd name="connsiteX6" fmla="*/ 4104456 w 4104456"/>
              <a:gd name="connsiteY6" fmla="*/ 282679 h 1696040"/>
              <a:gd name="connsiteX7" fmla="*/ 4104456 w 4104456"/>
              <a:gd name="connsiteY7" fmla="*/ 282673 h 1696040"/>
              <a:gd name="connsiteX8" fmla="*/ 4104456 w 4104456"/>
              <a:gd name="connsiteY8" fmla="*/ 282673 h 1696040"/>
              <a:gd name="connsiteX9" fmla="*/ 4104456 w 4104456"/>
              <a:gd name="connsiteY9" fmla="*/ 706683 h 1696040"/>
              <a:gd name="connsiteX10" fmla="*/ 4104456 w 4104456"/>
              <a:gd name="connsiteY10" fmla="*/ 1413361 h 1696040"/>
              <a:gd name="connsiteX11" fmla="*/ 3821777 w 4104456"/>
              <a:gd name="connsiteY11" fmla="*/ 1696040 h 1696040"/>
              <a:gd name="connsiteX12" fmla="*/ 3420380 w 4104456"/>
              <a:gd name="connsiteY12" fmla="*/ 1696040 h 1696040"/>
              <a:gd name="connsiteX13" fmla="*/ 2394266 w 4104456"/>
              <a:gd name="connsiteY13" fmla="*/ 1696040 h 1696040"/>
              <a:gd name="connsiteX14" fmla="*/ 2394266 w 4104456"/>
              <a:gd name="connsiteY14" fmla="*/ 1696040 h 1696040"/>
              <a:gd name="connsiteX15" fmla="*/ 282679 w 4104456"/>
              <a:gd name="connsiteY15" fmla="*/ 1696040 h 1696040"/>
              <a:gd name="connsiteX16" fmla="*/ 0 w 4104456"/>
              <a:gd name="connsiteY16" fmla="*/ 1413361 h 1696040"/>
              <a:gd name="connsiteX17" fmla="*/ 0 w 4104456"/>
              <a:gd name="connsiteY17" fmla="*/ 706683 h 1696040"/>
              <a:gd name="connsiteX18" fmla="*/ 0 w 4104456"/>
              <a:gd name="connsiteY18" fmla="*/ 282673 h 1696040"/>
              <a:gd name="connsiteX19" fmla="*/ 0 w 4104456"/>
              <a:gd name="connsiteY19" fmla="*/ 282673 h 1696040"/>
              <a:gd name="connsiteX20" fmla="*/ 0 w 4104456"/>
              <a:gd name="connsiteY20" fmla="*/ 282679 h 1696040"/>
              <a:gd name="connsiteX0" fmla="*/ 0 w 4104456"/>
              <a:gd name="connsiteY0" fmla="*/ 632322 h 2045683"/>
              <a:gd name="connsiteX1" fmla="*/ 282679 w 4104456"/>
              <a:gd name="connsiteY1" fmla="*/ 349643 h 2045683"/>
              <a:gd name="connsiteX2" fmla="*/ 2394266 w 4104456"/>
              <a:gd name="connsiteY2" fmla="*/ 349643 h 2045683"/>
              <a:gd name="connsiteX3" fmla="*/ 1639809 w 4104456"/>
              <a:gd name="connsiteY3" fmla="*/ 0 h 2045683"/>
              <a:gd name="connsiteX4" fmla="*/ 3420380 w 4104456"/>
              <a:gd name="connsiteY4" fmla="*/ 349643 h 2045683"/>
              <a:gd name="connsiteX5" fmla="*/ 3821777 w 4104456"/>
              <a:gd name="connsiteY5" fmla="*/ 349643 h 2045683"/>
              <a:gd name="connsiteX6" fmla="*/ 4104456 w 4104456"/>
              <a:gd name="connsiteY6" fmla="*/ 632322 h 2045683"/>
              <a:gd name="connsiteX7" fmla="*/ 4104456 w 4104456"/>
              <a:gd name="connsiteY7" fmla="*/ 632316 h 2045683"/>
              <a:gd name="connsiteX8" fmla="*/ 4104456 w 4104456"/>
              <a:gd name="connsiteY8" fmla="*/ 632316 h 2045683"/>
              <a:gd name="connsiteX9" fmla="*/ 4104456 w 4104456"/>
              <a:gd name="connsiteY9" fmla="*/ 1056326 h 2045683"/>
              <a:gd name="connsiteX10" fmla="*/ 4104456 w 4104456"/>
              <a:gd name="connsiteY10" fmla="*/ 1763004 h 2045683"/>
              <a:gd name="connsiteX11" fmla="*/ 3821777 w 4104456"/>
              <a:gd name="connsiteY11" fmla="*/ 2045683 h 2045683"/>
              <a:gd name="connsiteX12" fmla="*/ 3420380 w 4104456"/>
              <a:gd name="connsiteY12" fmla="*/ 2045683 h 2045683"/>
              <a:gd name="connsiteX13" fmla="*/ 2394266 w 4104456"/>
              <a:gd name="connsiteY13" fmla="*/ 2045683 h 2045683"/>
              <a:gd name="connsiteX14" fmla="*/ 2394266 w 4104456"/>
              <a:gd name="connsiteY14" fmla="*/ 2045683 h 2045683"/>
              <a:gd name="connsiteX15" fmla="*/ 282679 w 4104456"/>
              <a:gd name="connsiteY15" fmla="*/ 2045683 h 2045683"/>
              <a:gd name="connsiteX16" fmla="*/ 0 w 4104456"/>
              <a:gd name="connsiteY16" fmla="*/ 1763004 h 2045683"/>
              <a:gd name="connsiteX17" fmla="*/ 0 w 4104456"/>
              <a:gd name="connsiteY17" fmla="*/ 1056326 h 2045683"/>
              <a:gd name="connsiteX18" fmla="*/ 0 w 4104456"/>
              <a:gd name="connsiteY18" fmla="*/ 632316 h 2045683"/>
              <a:gd name="connsiteX19" fmla="*/ 0 w 4104456"/>
              <a:gd name="connsiteY19" fmla="*/ 632316 h 2045683"/>
              <a:gd name="connsiteX20" fmla="*/ 0 w 4104456"/>
              <a:gd name="connsiteY20" fmla="*/ 632322 h 20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4456" h="2045683">
                <a:moveTo>
                  <a:pt x="0" y="632322"/>
                </a:moveTo>
                <a:cubicBezTo>
                  <a:pt x="0" y="476203"/>
                  <a:pt x="126560" y="349643"/>
                  <a:pt x="282679" y="349643"/>
                </a:cubicBezTo>
                <a:lnTo>
                  <a:pt x="2394266" y="349643"/>
                </a:lnTo>
                <a:lnTo>
                  <a:pt x="1639809" y="0"/>
                </a:lnTo>
                <a:lnTo>
                  <a:pt x="3420380" y="349643"/>
                </a:lnTo>
                <a:lnTo>
                  <a:pt x="3821777" y="349643"/>
                </a:lnTo>
                <a:cubicBezTo>
                  <a:pt x="3977896" y="349643"/>
                  <a:pt x="4104456" y="476203"/>
                  <a:pt x="4104456" y="632322"/>
                </a:cubicBezTo>
                <a:lnTo>
                  <a:pt x="4104456" y="632316"/>
                </a:lnTo>
                <a:lnTo>
                  <a:pt x="4104456" y="632316"/>
                </a:lnTo>
                <a:lnTo>
                  <a:pt x="4104456" y="1056326"/>
                </a:lnTo>
                <a:lnTo>
                  <a:pt x="4104456" y="1763004"/>
                </a:lnTo>
                <a:cubicBezTo>
                  <a:pt x="4104456" y="1919123"/>
                  <a:pt x="3977896" y="2045683"/>
                  <a:pt x="3821777" y="2045683"/>
                </a:cubicBezTo>
                <a:lnTo>
                  <a:pt x="3420380" y="2045683"/>
                </a:lnTo>
                <a:lnTo>
                  <a:pt x="2394266" y="2045683"/>
                </a:lnTo>
                <a:lnTo>
                  <a:pt x="2394266" y="2045683"/>
                </a:lnTo>
                <a:lnTo>
                  <a:pt x="282679" y="2045683"/>
                </a:lnTo>
                <a:cubicBezTo>
                  <a:pt x="126560" y="2045683"/>
                  <a:pt x="0" y="1919123"/>
                  <a:pt x="0" y="1763004"/>
                </a:cubicBezTo>
                <a:lnTo>
                  <a:pt x="0" y="1056326"/>
                </a:lnTo>
                <a:lnTo>
                  <a:pt x="0" y="632316"/>
                </a:lnTo>
                <a:lnTo>
                  <a:pt x="0" y="632316"/>
                </a:lnTo>
                <a:lnTo>
                  <a:pt x="0" y="632322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/>
            <a:endParaRPr lang="ru-RU" sz="20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indent="3587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Политика походит на 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мифического сфинкса: подобно 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ему она пожирает тех, которые 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не разгадывают её загадок.</a:t>
            </a:r>
          </a:p>
          <a:p>
            <a:pPr indent="265113" algn="r">
              <a:tabLst>
                <a:tab pos="3768725" algn="l"/>
              </a:tabLst>
            </a:pPr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Антуан </a:t>
            </a:r>
            <a:r>
              <a:rPr lang="ru-RU" sz="2000" i="1" dirty="0" err="1" smtClean="0">
                <a:solidFill>
                  <a:schemeClr val="tx1"/>
                </a:solidFill>
                <a:cs typeface="Arial" pitchFamily="34" charset="0"/>
              </a:rPr>
              <a:t>Ривароль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19522"/>
            <a:ext cx="2033900" cy="2453101"/>
          </a:xfrm>
          <a:prstGeom prst="ellips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48092" y="446034"/>
            <a:ext cx="3256156" cy="1498098"/>
          </a:xfrm>
          <a:prstGeom prst="wedgeRoundRectCallout">
            <a:avLst>
              <a:gd name="adj1" fmla="val 63254"/>
              <a:gd name="adj2" fmla="val 38515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5113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Всех загадок политики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мы ещё не разгадали, но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кое-что о ней уже знаем.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6"/>
          <a:stretch/>
        </p:blipFill>
        <p:spPr>
          <a:xfrm>
            <a:off x="-1" y="0"/>
            <a:ext cx="9146445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Скругленная прямоугольная выноска 12"/>
          <p:cNvSpPr/>
          <p:nvPr/>
        </p:nvSpPr>
        <p:spPr>
          <a:xfrm>
            <a:off x="3018937" y="446348"/>
            <a:ext cx="3672408" cy="1693668"/>
          </a:xfrm>
          <a:prstGeom prst="wedgeRoundRectCallout">
            <a:avLst>
              <a:gd name="adj1" fmla="val 64688"/>
              <a:gd name="adj2" fmla="val 2910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Сфера политики – всё, что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связано с государственной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властью: борьба за власть,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удержание власти,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осуществление власти.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7574"/>
            <a:ext cx="161571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1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3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779912" y="446348"/>
            <a:ext cx="2911432" cy="1693668"/>
          </a:xfrm>
          <a:prstGeom prst="wedgeRoundRectCallout">
            <a:avLst>
              <a:gd name="adj1" fmla="val 64688"/>
              <a:gd name="adj2" fmla="val 2910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Государства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отличаются друг от </a:t>
            </a:r>
          </a:p>
          <a:p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друга по своей форме.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69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3" grpId="1" uiExpand="1" build="allAtOnce" animBg="1"/>
      <p:bldP spid="19" grpId="0" animBg="1"/>
      <p:bldP spid="18" grpId="0" animBg="1"/>
      <p:bldP spid="17" grpId="0" animBg="1"/>
      <p:bldP spid="7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497" y="195486"/>
            <a:ext cx="2563053" cy="1922289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995937" y="459097"/>
            <a:ext cx="2695408" cy="1693668"/>
          </a:xfrm>
          <a:prstGeom prst="wedgeRoundRectCallout">
            <a:avLst>
              <a:gd name="adj1" fmla="val 70342"/>
              <a:gd name="adj2" fmla="val 28540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Франция – смешан-</a:t>
            </a:r>
          </a:p>
          <a:p>
            <a:r>
              <a:rPr lang="ru-RU" sz="2000" i="1" dirty="0" err="1" smtClean="0">
                <a:solidFill>
                  <a:schemeClr val="tx1"/>
                </a:solidFill>
                <a:cs typeface="Arial" pitchFamily="34" charset="0"/>
              </a:rPr>
              <a:t>ная</a:t>
            </a:r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  республика.</a:t>
            </a:r>
          </a:p>
          <a:p>
            <a:endParaRPr lang="ru-RU" sz="2000" i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ru-RU" sz="800" i="1" dirty="0">
              <a:solidFill>
                <a:schemeClr val="tx1"/>
              </a:solidFill>
              <a:cs typeface="Arial" pitchFamily="34" charset="0"/>
            </a:endParaRPr>
          </a:p>
          <a:p>
            <a:endParaRPr lang="ru-RU" sz="2000" i="1" dirty="0" smtClean="0">
              <a:solidFill>
                <a:schemeClr val="tx1"/>
              </a:solidFill>
              <a:cs typeface="Arial" pitchFamily="34" charset="0"/>
            </a:endParaRPr>
          </a:p>
          <a:p>
            <a:pPr indent="180975"/>
            <a:endParaRPr lang="ru-RU" sz="800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432657"/>
            <a:ext cx="50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Национальное собрание Франции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21" y="642398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Франсуа </a:t>
            </a:r>
            <a:r>
              <a:rPr lang="ru-RU" dirty="0" err="1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Олланд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президент Франции </a:t>
            </a:r>
          </a:p>
          <a:p>
            <a:pPr algn="r"/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 мая 2012 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1754" y="1301721"/>
            <a:ext cx="2464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2000" i="1" dirty="0" smtClean="0">
                <a:cs typeface="Arial" pitchFamily="34" charset="0"/>
              </a:rPr>
              <a:t>РФ </a:t>
            </a:r>
            <a:r>
              <a:rPr lang="ru-RU" sz="2000" i="1" dirty="0">
                <a:cs typeface="Arial" pitchFamily="34" charset="0"/>
              </a:rPr>
              <a:t>– </a:t>
            </a:r>
            <a:r>
              <a:rPr lang="ru-RU" sz="2000" i="1" dirty="0" smtClean="0">
                <a:cs typeface="Arial" pitchFamily="34" charset="0"/>
              </a:rPr>
              <a:t>смешанная </a:t>
            </a:r>
          </a:p>
          <a:p>
            <a:r>
              <a:rPr lang="ru-RU" sz="2000" i="1" dirty="0" smtClean="0">
                <a:cs typeface="Arial" pitchFamily="34" charset="0"/>
              </a:rPr>
              <a:t> республика???</a:t>
            </a:r>
            <a:endParaRPr lang="ru-RU" sz="2000" i="1" dirty="0"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7" y="4554"/>
            <a:ext cx="9146446" cy="5143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271" y="207464"/>
            <a:ext cx="2963074" cy="194904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251520" y="4600607"/>
            <a:ext cx="347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Государственная дума России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09" y="900185"/>
            <a:ext cx="221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Владимир Путин, президент России с мая 2012 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7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uiExpand="1" build="p" animBg="1"/>
      <p:bldP spid="13" grpId="1" build="allAtOnce" animBg="1"/>
      <p:bldP spid="13" grpId="2" uiExpand="1" build="allAtOnce" animBg="1"/>
      <p:bldP spid="13" grpId="3" uiExpand="1" build="allAtOnce" animBg="1"/>
      <p:bldP spid="14" grpId="0"/>
      <p:bldP spid="14" grpId="1"/>
      <p:bldP spid="21" grpId="0"/>
      <p:bldP spid="21" grpId="1"/>
      <p:bldP spid="16" grpId="0" uiExpand="1" build="p"/>
      <p:bldP spid="16" grpId="1" build="allAtOnce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076055" y="446347"/>
            <a:ext cx="1728192" cy="37591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6055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5" y="1541713"/>
            <a:ext cx="1728193" cy="35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3"/>
            <a:endCxn id="16" idx="1"/>
          </p:cNvCxnSpPr>
          <p:nvPr/>
        </p:nvCxnSpPr>
        <p:spPr>
          <a:xfrm>
            <a:off x="4788024" y="1721576"/>
            <a:ext cx="288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4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9" grpId="0" animBg="1"/>
      <p:bldP spid="3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5076055" y="446347"/>
            <a:ext cx="1728192" cy="37591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6055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6055" y="1541713"/>
            <a:ext cx="1728193" cy="35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dirty="0">
              <a:solidFill>
                <a:schemeClr val="tx1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3"/>
            <a:endCxn id="16" idx="1"/>
          </p:cNvCxnSpPr>
          <p:nvPr/>
        </p:nvCxnSpPr>
        <p:spPr>
          <a:xfrm>
            <a:off x="4788024" y="1721576"/>
            <a:ext cx="288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4168" cy="51572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520" y="28556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Елизавета </a:t>
            </a:r>
            <a:r>
              <a:rPr lang="en-US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королева Великобритании с февраля 1952 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/>
        </p:blipFill>
        <p:spPr>
          <a:xfrm>
            <a:off x="-1" y="0"/>
            <a:ext cx="9146445" cy="5157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17116"/>
          <a:stretch/>
        </p:blipFill>
        <p:spPr>
          <a:xfrm>
            <a:off x="329910" y="285560"/>
            <a:ext cx="2808312" cy="2555538"/>
          </a:xfrm>
          <a:prstGeom prst="ellipse">
            <a:avLst/>
          </a:prstGeom>
          <a:ln>
            <a:noFill/>
          </a:ln>
          <a:effectLst>
            <a:glow rad="88900">
              <a:schemeClr val="bg1">
                <a:lumMod val="95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1520" y="433459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Попытка государственного переворота в Испании 23 февраля 1981 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514" y="2931790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Хуан Карлос </a:t>
            </a:r>
            <a:r>
              <a:rPr lang="en-US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король Испании в 1975 – 2014 гг.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/>
          <a:stretch/>
        </p:blipFill>
        <p:spPr>
          <a:xfrm>
            <a:off x="0" y="0"/>
            <a:ext cx="6539490" cy="51428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7514" y="360595"/>
            <a:ext cx="421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Абдуллах </a:t>
            </a:r>
            <a:r>
              <a:rPr lang="vi-VN" dirty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ибн </a:t>
            </a:r>
            <a:r>
              <a:rPr lang="vi-VN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Абдул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Азиз </a:t>
            </a:r>
            <a:r>
              <a:rPr lang="vi-VN" dirty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Аль </a:t>
            </a:r>
            <a:r>
              <a:rPr lang="vi-VN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Сауд</a:t>
            </a:r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король Саудовской Аравии </a:t>
            </a:r>
          </a:p>
          <a:p>
            <a:r>
              <a:rPr lang="ru-RU" dirty="0" smtClean="0">
                <a:effectLst>
                  <a:glow rad="1905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2005 – 2015 гг.</a:t>
            </a:r>
            <a:endParaRPr lang="ru-RU" dirty="0">
              <a:effectLst>
                <a:glow rad="1905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98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2" grpId="1"/>
      <p:bldP spid="24" grpId="0"/>
      <p:bldP spid="24" grpId="1"/>
      <p:bldP spid="26" grpId="0"/>
      <p:bldP spid="26" grpId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55776" y="1541713"/>
            <a:ext cx="2232248" cy="359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правления     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12" idx="3"/>
            <a:endCxn id="16" idx="1"/>
          </p:cNvCxnSpPr>
          <p:nvPr/>
        </p:nvCxnSpPr>
        <p:spPr>
          <a:xfrm>
            <a:off x="4788024" y="1721576"/>
            <a:ext cx="288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76055" y="1541713"/>
            <a:ext cx="1728193" cy="35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Монархия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76055" y="446347"/>
            <a:ext cx="1728192" cy="37591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Дуалистическая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Абсолютная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6055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555776" y="446348"/>
            <a:ext cx="4248471" cy="1455091"/>
          </a:xfrm>
          <a:prstGeom prst="wedgeRoundRectCallout">
            <a:avLst>
              <a:gd name="adj1" fmla="val 58989"/>
              <a:gd name="adj2" fmla="val 35223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360363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В унитарном государстве 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отдельные административные 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единицы не обладают </a:t>
            </a:r>
            <a:r>
              <a:rPr lang="ru-RU" sz="2000" i="1" dirty="0" err="1" smtClean="0">
                <a:solidFill>
                  <a:schemeClr val="tx1"/>
                </a:solidFill>
                <a:cs typeface="Arial" pitchFamily="34" charset="0"/>
              </a:rPr>
              <a:t>полити</a:t>
            </a:r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-</a:t>
            </a:r>
          </a:p>
          <a:p>
            <a:pPr marL="8572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ческой самостоятельностью.</a:t>
            </a: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20267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i="1" dirty="0" smtClean="0"/>
              <a:t>Субъекты федерации обладают </a:t>
            </a:r>
          </a:p>
          <a:p>
            <a:r>
              <a:rPr lang="ru-RU" sz="2000" i="1" dirty="0" smtClean="0"/>
              <a:t>определённой политической </a:t>
            </a:r>
          </a:p>
          <a:p>
            <a:r>
              <a:rPr lang="ru-RU" sz="2000" i="1" dirty="0" smtClean="0"/>
              <a:t>автономией.</a:t>
            </a:r>
          </a:p>
          <a:p>
            <a:r>
              <a:rPr lang="ru-RU" sz="2000" i="1" dirty="0" smtClean="0"/>
              <a:t>Россия – федеративное государство.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00024" y="674155"/>
            <a:ext cx="375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2000" i="1" dirty="0" smtClean="0"/>
              <a:t>Государства, входящие в </a:t>
            </a:r>
          </a:p>
          <a:p>
            <a:r>
              <a:rPr lang="ru-RU" sz="2000" i="1" dirty="0" smtClean="0"/>
              <a:t>конфедерацию, сохраняют свой </a:t>
            </a:r>
          </a:p>
          <a:p>
            <a:r>
              <a:rPr lang="ru-RU" sz="2000" i="1" dirty="0" smtClean="0"/>
              <a:t>суверенитет.</a:t>
            </a:r>
            <a:endParaRPr lang="ru-RU" sz="2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2535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Смешанная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822261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1181987"/>
            <a:ext cx="1728192" cy="35972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5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Парламентская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55776" y="2117774"/>
            <a:ext cx="2232248" cy="7420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государства        </a:t>
            </a:r>
            <a:endParaRPr lang="ru-RU" b="1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541713"/>
            <a:ext cx="1728192" cy="359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Республика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 flipV="1">
            <a:off x="3671900" y="1901439"/>
            <a:ext cx="0" cy="216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  <a:endCxn id="12" idx="1"/>
          </p:cNvCxnSpPr>
          <p:nvPr/>
        </p:nvCxnSpPr>
        <p:spPr>
          <a:xfrm>
            <a:off x="2267744" y="1721576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39552" y="2909865"/>
            <a:ext cx="172819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Форма </a:t>
            </a:r>
            <a:r>
              <a:rPr lang="ru-RU" dirty="0" err="1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госуд</a:t>
            </a:r>
            <a:r>
              <a:rPr lang="ru-RU" dirty="0" smtClean="0">
                <a:solidFill>
                  <a:schemeClr val="tx1"/>
                </a:solidFill>
                <a:effectLst>
                  <a:glow rad="1651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устройства</a:t>
            </a:r>
            <a:endParaRPr lang="ru-RU" dirty="0">
              <a:solidFill>
                <a:schemeClr val="tx1"/>
              </a:solidFill>
              <a:effectLst>
                <a:glow rad="1651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>
            <a:stCxn id="7" idx="1"/>
            <a:endCxn id="36" idx="0"/>
          </p:cNvCxnSpPr>
          <p:nvPr/>
        </p:nvCxnSpPr>
        <p:spPr>
          <a:xfrm flipH="1">
            <a:off x="1403648" y="2488778"/>
            <a:ext cx="1152128" cy="42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39552" y="3557937"/>
            <a:ext cx="1728192" cy="359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Унитарное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3917663"/>
            <a:ext cx="1728192" cy="359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Федерация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552" y="4277390"/>
            <a:ext cx="1728192" cy="382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Конфедерация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  <p:bldP spid="5" grpId="0" uiExpand="1" build="p"/>
      <p:bldP spid="5" grpId="1" build="allAtOnce"/>
      <p:bldP spid="6" grpId="0" build="p"/>
      <p:bldP spid="36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987575"/>
            <a:ext cx="1615714" cy="3744416"/>
          </a:xfrm>
          <a:prstGeom prst="rect">
            <a:avLst/>
          </a:prstGeom>
        </p:spPr>
      </p:pic>
      <p:sp useBgFill="1">
        <p:nvSpPr>
          <p:cNvPr id="10" name="Прямоугольник 9"/>
          <p:cNvSpPr/>
          <p:nvPr/>
        </p:nvSpPr>
        <p:spPr>
          <a:xfrm>
            <a:off x="683568" y="1638913"/>
            <a:ext cx="3240360" cy="277689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ая прямоугольная выноска 4"/>
          <p:cNvSpPr/>
          <p:nvPr/>
        </p:nvSpPr>
        <p:spPr>
          <a:xfrm>
            <a:off x="683568" y="446348"/>
            <a:ext cx="6443926" cy="1192566"/>
          </a:xfrm>
          <a:custGeom>
            <a:avLst/>
            <a:gdLst>
              <a:gd name="connsiteX0" fmla="*/ 0 w 5647736"/>
              <a:gd name="connsiteY0" fmla="*/ 150214 h 901266"/>
              <a:gd name="connsiteX1" fmla="*/ 150214 w 5647736"/>
              <a:gd name="connsiteY1" fmla="*/ 0 h 901266"/>
              <a:gd name="connsiteX2" fmla="*/ 3294513 w 5647736"/>
              <a:gd name="connsiteY2" fmla="*/ 0 h 901266"/>
              <a:gd name="connsiteX3" fmla="*/ 3294513 w 5647736"/>
              <a:gd name="connsiteY3" fmla="*/ 0 h 901266"/>
              <a:gd name="connsiteX4" fmla="*/ 4706447 w 5647736"/>
              <a:gd name="connsiteY4" fmla="*/ 0 h 901266"/>
              <a:gd name="connsiteX5" fmla="*/ 5497522 w 5647736"/>
              <a:gd name="connsiteY5" fmla="*/ 0 h 901266"/>
              <a:gd name="connsiteX6" fmla="*/ 5647736 w 5647736"/>
              <a:gd name="connsiteY6" fmla="*/ 150214 h 901266"/>
              <a:gd name="connsiteX7" fmla="*/ 5647736 w 5647736"/>
              <a:gd name="connsiteY7" fmla="*/ 525739 h 901266"/>
              <a:gd name="connsiteX8" fmla="*/ 6020091 w 5647736"/>
              <a:gd name="connsiteY8" fmla="*/ 756631 h 901266"/>
              <a:gd name="connsiteX9" fmla="*/ 5647736 w 5647736"/>
              <a:gd name="connsiteY9" fmla="*/ 751055 h 901266"/>
              <a:gd name="connsiteX10" fmla="*/ 5647736 w 5647736"/>
              <a:gd name="connsiteY10" fmla="*/ 751052 h 901266"/>
              <a:gd name="connsiteX11" fmla="*/ 5497522 w 5647736"/>
              <a:gd name="connsiteY11" fmla="*/ 901266 h 901266"/>
              <a:gd name="connsiteX12" fmla="*/ 4706447 w 5647736"/>
              <a:gd name="connsiteY12" fmla="*/ 901266 h 901266"/>
              <a:gd name="connsiteX13" fmla="*/ 3294513 w 5647736"/>
              <a:gd name="connsiteY13" fmla="*/ 901266 h 901266"/>
              <a:gd name="connsiteX14" fmla="*/ 3294513 w 5647736"/>
              <a:gd name="connsiteY14" fmla="*/ 901266 h 901266"/>
              <a:gd name="connsiteX15" fmla="*/ 150214 w 5647736"/>
              <a:gd name="connsiteY15" fmla="*/ 901266 h 901266"/>
              <a:gd name="connsiteX16" fmla="*/ 0 w 5647736"/>
              <a:gd name="connsiteY16" fmla="*/ 751052 h 901266"/>
              <a:gd name="connsiteX17" fmla="*/ 0 w 5647736"/>
              <a:gd name="connsiteY17" fmla="*/ 751055 h 901266"/>
              <a:gd name="connsiteX18" fmla="*/ 0 w 5647736"/>
              <a:gd name="connsiteY18" fmla="*/ 525739 h 901266"/>
              <a:gd name="connsiteX19" fmla="*/ 0 w 5647736"/>
              <a:gd name="connsiteY19" fmla="*/ 525739 h 901266"/>
              <a:gd name="connsiteX20" fmla="*/ 0 w 5647736"/>
              <a:gd name="connsiteY20" fmla="*/ 150214 h 901266"/>
              <a:gd name="connsiteX0" fmla="*/ 0 w 6083886"/>
              <a:gd name="connsiteY0" fmla="*/ 150214 h 1192566"/>
              <a:gd name="connsiteX1" fmla="*/ 150214 w 6083886"/>
              <a:gd name="connsiteY1" fmla="*/ 0 h 1192566"/>
              <a:gd name="connsiteX2" fmla="*/ 3294513 w 6083886"/>
              <a:gd name="connsiteY2" fmla="*/ 0 h 1192566"/>
              <a:gd name="connsiteX3" fmla="*/ 3294513 w 6083886"/>
              <a:gd name="connsiteY3" fmla="*/ 0 h 1192566"/>
              <a:gd name="connsiteX4" fmla="*/ 4706447 w 6083886"/>
              <a:gd name="connsiteY4" fmla="*/ 0 h 1192566"/>
              <a:gd name="connsiteX5" fmla="*/ 5497522 w 6083886"/>
              <a:gd name="connsiteY5" fmla="*/ 0 h 1192566"/>
              <a:gd name="connsiteX6" fmla="*/ 5647736 w 6083886"/>
              <a:gd name="connsiteY6" fmla="*/ 150214 h 1192566"/>
              <a:gd name="connsiteX7" fmla="*/ 5647736 w 6083886"/>
              <a:gd name="connsiteY7" fmla="*/ 525739 h 1192566"/>
              <a:gd name="connsiteX8" fmla="*/ 6083886 w 6083886"/>
              <a:gd name="connsiteY8" fmla="*/ 1192566 h 1192566"/>
              <a:gd name="connsiteX9" fmla="*/ 5647736 w 6083886"/>
              <a:gd name="connsiteY9" fmla="*/ 751055 h 1192566"/>
              <a:gd name="connsiteX10" fmla="*/ 5647736 w 6083886"/>
              <a:gd name="connsiteY10" fmla="*/ 751052 h 1192566"/>
              <a:gd name="connsiteX11" fmla="*/ 5497522 w 6083886"/>
              <a:gd name="connsiteY11" fmla="*/ 901266 h 1192566"/>
              <a:gd name="connsiteX12" fmla="*/ 4706447 w 6083886"/>
              <a:gd name="connsiteY12" fmla="*/ 901266 h 1192566"/>
              <a:gd name="connsiteX13" fmla="*/ 3294513 w 6083886"/>
              <a:gd name="connsiteY13" fmla="*/ 901266 h 1192566"/>
              <a:gd name="connsiteX14" fmla="*/ 3294513 w 6083886"/>
              <a:gd name="connsiteY14" fmla="*/ 901266 h 1192566"/>
              <a:gd name="connsiteX15" fmla="*/ 150214 w 6083886"/>
              <a:gd name="connsiteY15" fmla="*/ 901266 h 1192566"/>
              <a:gd name="connsiteX16" fmla="*/ 0 w 6083886"/>
              <a:gd name="connsiteY16" fmla="*/ 751052 h 1192566"/>
              <a:gd name="connsiteX17" fmla="*/ 0 w 6083886"/>
              <a:gd name="connsiteY17" fmla="*/ 751055 h 1192566"/>
              <a:gd name="connsiteX18" fmla="*/ 0 w 6083886"/>
              <a:gd name="connsiteY18" fmla="*/ 525739 h 1192566"/>
              <a:gd name="connsiteX19" fmla="*/ 0 w 6083886"/>
              <a:gd name="connsiteY19" fmla="*/ 525739 h 1192566"/>
              <a:gd name="connsiteX20" fmla="*/ 0 w 6083886"/>
              <a:gd name="connsiteY20" fmla="*/ 150214 h 11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83886" h="1192566">
                <a:moveTo>
                  <a:pt x="0" y="150214"/>
                </a:moveTo>
                <a:cubicBezTo>
                  <a:pt x="0" y="67253"/>
                  <a:pt x="67253" y="0"/>
                  <a:pt x="150214" y="0"/>
                </a:cubicBezTo>
                <a:lnTo>
                  <a:pt x="3294513" y="0"/>
                </a:lnTo>
                <a:lnTo>
                  <a:pt x="3294513" y="0"/>
                </a:lnTo>
                <a:lnTo>
                  <a:pt x="4706447" y="0"/>
                </a:lnTo>
                <a:lnTo>
                  <a:pt x="5497522" y="0"/>
                </a:lnTo>
                <a:cubicBezTo>
                  <a:pt x="5580483" y="0"/>
                  <a:pt x="5647736" y="67253"/>
                  <a:pt x="5647736" y="150214"/>
                </a:cubicBezTo>
                <a:lnTo>
                  <a:pt x="5647736" y="525739"/>
                </a:lnTo>
                <a:lnTo>
                  <a:pt x="6083886" y="1192566"/>
                </a:lnTo>
                <a:lnTo>
                  <a:pt x="5647736" y="751055"/>
                </a:lnTo>
                <a:lnTo>
                  <a:pt x="5647736" y="751052"/>
                </a:lnTo>
                <a:cubicBezTo>
                  <a:pt x="5647736" y="834013"/>
                  <a:pt x="5580483" y="901266"/>
                  <a:pt x="5497522" y="901266"/>
                </a:cubicBezTo>
                <a:lnTo>
                  <a:pt x="4706447" y="901266"/>
                </a:lnTo>
                <a:lnTo>
                  <a:pt x="3294513" y="901266"/>
                </a:lnTo>
                <a:lnTo>
                  <a:pt x="3294513" y="901266"/>
                </a:lnTo>
                <a:lnTo>
                  <a:pt x="150214" y="901266"/>
                </a:lnTo>
                <a:cubicBezTo>
                  <a:pt x="67253" y="901266"/>
                  <a:pt x="0" y="834013"/>
                  <a:pt x="0" y="751052"/>
                </a:cubicBezTo>
                <a:lnTo>
                  <a:pt x="0" y="751055"/>
                </a:lnTo>
                <a:lnTo>
                  <a:pt x="0" y="525739"/>
                </a:lnTo>
                <a:lnTo>
                  <a:pt x="0" y="525739"/>
                </a:lnTo>
                <a:lnTo>
                  <a:pt x="0" y="150214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265113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В каком государстве человек чувствует себя </a:t>
            </a:r>
          </a:p>
          <a:p>
            <a:pPr marL="180975"/>
            <a:r>
              <a:rPr lang="ru-RU" sz="2000" i="1" dirty="0" smtClean="0">
                <a:solidFill>
                  <a:schemeClr val="tx1"/>
                </a:solidFill>
                <a:cs typeface="Arial" pitchFamily="34" charset="0"/>
              </a:rPr>
              <a:t>более свободным?</a:t>
            </a:r>
          </a:p>
          <a:p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1326"/>
            <a:ext cx="792087" cy="1822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6093">
            <a:off x="753994" y="2644361"/>
            <a:ext cx="3096084" cy="2099901"/>
          </a:xfrm>
          <a:prstGeom prst="rect">
            <a:avLst/>
          </a:prstGeom>
          <a:scene3d>
            <a:camera prst="orthographicFront">
              <a:rot lat="3298724" lon="45505" rev="336129"/>
            </a:camera>
            <a:lightRig rig="threePt" dir="t"/>
          </a:scene3d>
          <a:sp3d z="69850" prstMaterial="matte">
            <a:bevelT w="0" h="0"/>
            <a:bevelB w="0" h="12700"/>
          </a:sp3d>
        </p:spPr>
      </p:pic>
      <p:sp useBgFill="1">
        <p:nvSpPr>
          <p:cNvPr id="11" name="Прямоугольник 10"/>
          <p:cNvSpPr/>
          <p:nvPr/>
        </p:nvSpPr>
        <p:spPr>
          <a:xfrm>
            <a:off x="3923928" y="1638913"/>
            <a:ext cx="2726523" cy="277689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7" y="1758136"/>
            <a:ext cx="1836569" cy="26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19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uiExpand="1" build="p" animBg="1"/>
      <p:bldP spid="11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1011</TotalTime>
  <Words>497</Words>
  <Application>Microsoft Office PowerPoint</Application>
  <PresentationFormat>Экран (16:9)</PresentationFormat>
  <Paragraphs>175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</vt:lpstr>
      <vt:lpstr>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74</cp:revision>
  <dcterms:created xsi:type="dcterms:W3CDTF">2014-12-01T13:43:52Z</dcterms:created>
  <dcterms:modified xsi:type="dcterms:W3CDTF">2015-05-14T06:59:54Z</dcterms:modified>
</cp:coreProperties>
</file>