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7" r:id="rId2"/>
    <p:sldId id="260" r:id="rId3"/>
    <p:sldId id="262" r:id="rId4"/>
    <p:sldId id="259" r:id="rId5"/>
    <p:sldId id="263" r:id="rId6"/>
    <p:sldId id="261" r:id="rId7"/>
    <p:sldId id="264" r:id="rId8"/>
    <p:sldId id="268" r:id="rId9"/>
    <p:sldId id="270" r:id="rId10"/>
    <p:sldId id="273" r:id="rId11"/>
    <p:sldId id="272" r:id="rId12"/>
    <p:sldId id="269" r:id="rId13"/>
    <p:sldId id="271" r:id="rId14"/>
    <p:sldId id="267" r:id="rId15"/>
    <p:sldId id="266" r:id="rId16"/>
    <p:sldId id="265" r:id="rId17"/>
    <p:sldId id="275" r:id="rId18"/>
    <p:sldId id="276" r:id="rId19"/>
    <p:sldId id="279" r:id="rId20"/>
    <p:sldId id="290" r:id="rId21"/>
    <p:sldId id="291" r:id="rId22"/>
    <p:sldId id="292" r:id="rId23"/>
    <p:sldId id="283" r:id="rId24"/>
    <p:sldId id="293" r:id="rId25"/>
    <p:sldId id="294" r:id="rId26"/>
    <p:sldId id="295" r:id="rId27"/>
    <p:sldId id="280" r:id="rId28"/>
    <p:sldId id="296" r:id="rId29"/>
    <p:sldId id="285" r:id="rId30"/>
    <p:sldId id="297" r:id="rId31"/>
    <p:sldId id="298" r:id="rId32"/>
    <p:sldId id="299" r:id="rId33"/>
    <p:sldId id="282" r:id="rId34"/>
    <p:sldId id="286" r:id="rId35"/>
    <p:sldId id="277" r:id="rId36"/>
    <p:sldId id="284" r:id="rId37"/>
    <p:sldId id="287" r:id="rId38"/>
    <p:sldId id="288" r:id="rId39"/>
    <p:sldId id="289" r:id="rId40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9E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100" d="100"/>
          <a:sy n="100" d="100"/>
        </p:scale>
        <p:origin x="-1020" y="-27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5">
                      <a:shade val="51000"/>
                      <a:satMod val="130000"/>
                    </a:schemeClr>
                  </a:gs>
                  <a:gs pos="80000">
                    <a:schemeClr val="accent5">
                      <a:shade val="93000"/>
                      <a:satMod val="130000"/>
                    </a:schemeClr>
                  </a:gs>
                  <a:gs pos="100000">
                    <a:schemeClr val="accent5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2"/>
            <c:bubble3D val="0"/>
            <c:spPr>
              <a:solidFill>
                <a:srgbClr val="D09E00"/>
              </a:solidFill>
            </c:spPr>
          </c:dPt>
          <c:dPt>
            <c:idx val="3"/>
            <c:bubble3D val="0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4"/>
            <c:bubble3D val="0"/>
            <c:spPr>
              <a:solidFill>
                <a:schemeClr val="bg2">
                  <a:lumMod val="90000"/>
                </a:schemeClr>
              </a:solidFill>
            </c:spPr>
          </c:dPt>
          <c:dLbls>
            <c:txPr>
              <a:bodyPr/>
              <a:lstStyle/>
              <a:p>
                <a:pPr>
                  <a:defRPr b="1">
                    <a:effectLst>
                      <a:glow rad="127000">
                        <a:schemeClr val="bg1">
                          <a:lumMod val="95000"/>
                        </a:schemeClr>
                      </a:glow>
                    </a:effectLst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Лист1!$A$2:$A$6</c:f>
              <c:strCache>
                <c:ptCount val="4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</c:strCache>
            </c:strRef>
          </c:cat>
          <c:val>
            <c:numRef>
              <c:f>Лист1!$B$2:$B$6</c:f>
              <c:numCache>
                <c:formatCode>0.0%</c:formatCode>
                <c:ptCount val="5"/>
                <c:pt idx="0">
                  <c:v>8.2000000000000003E-2</c:v>
                </c:pt>
                <c:pt idx="1">
                  <c:v>0.40899999999999997</c:v>
                </c:pt>
                <c:pt idx="2">
                  <c:v>0.36499999999999999</c:v>
                </c:pt>
                <c:pt idx="3">
                  <c:v>6.7000000000000004E-2</c:v>
                </c:pt>
                <c:pt idx="4" formatCode="0%">
                  <c:v>7.6999999999999999E-2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38839D-E9BD-49FA-89A7-E5785FA99DC0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6047A6-3220-4447-82C3-A1395AD77C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96279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047A6-3220-4447-82C3-A1395AD77CC1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13524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047A6-3220-4447-82C3-A1395AD77CC1}" type="slidenum">
              <a:rPr lang="ru-RU" smtClean="0"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10889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047A6-3220-4447-82C3-A1395AD77CC1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40384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047A6-3220-4447-82C3-A1395AD77CC1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24866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047A6-3220-4447-82C3-A1395AD77CC1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77647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047A6-3220-4447-82C3-A1395AD77CC1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77647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047A6-3220-4447-82C3-A1395AD77CC1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77647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047A6-3220-4447-82C3-A1395AD77CC1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77647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047A6-3220-4447-82C3-A1395AD77CC1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13656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047A6-3220-4447-82C3-A1395AD77CC1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13656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6EC84-8D0D-4A49-942E-D6B4BC88870F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1BA17-70C3-4C8A-8BB0-1C34A70792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2694512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6EC84-8D0D-4A49-942E-D6B4BC88870F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1BA17-70C3-4C8A-8BB0-1C34A70792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4858508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6EC84-8D0D-4A49-942E-D6B4BC88870F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1BA17-70C3-4C8A-8BB0-1C34A70792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1492018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6EC84-8D0D-4A49-942E-D6B4BC88870F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1BA17-70C3-4C8A-8BB0-1C34A70792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3951695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6EC84-8D0D-4A49-942E-D6B4BC88870F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1BA17-70C3-4C8A-8BB0-1C34A70792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1509330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6EC84-8D0D-4A49-942E-D6B4BC88870F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1BA17-70C3-4C8A-8BB0-1C34A70792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0054681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6EC84-8D0D-4A49-942E-D6B4BC88870F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1BA17-70C3-4C8A-8BB0-1C34A70792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3539538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6EC84-8D0D-4A49-942E-D6B4BC88870F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1BA17-70C3-4C8A-8BB0-1C34A70792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2530018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6EC84-8D0D-4A49-942E-D6B4BC88870F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1BA17-70C3-4C8A-8BB0-1C34A70792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9201690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6EC84-8D0D-4A49-942E-D6B4BC88870F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1BA17-70C3-4C8A-8BB0-1C34A70792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1230166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6EC84-8D0D-4A49-942E-D6B4BC88870F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1BA17-70C3-4C8A-8BB0-1C34A70792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5605094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86EC84-8D0D-4A49-942E-D6B4BC88870F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31BA17-70C3-4C8A-8BB0-1C34A70792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6585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gif"/><Relationship Id="rId3" Type="http://schemas.microsoft.com/office/2007/relationships/hdphoto" Target="../media/hdphoto1.wdp"/><Relationship Id="rId7" Type="http://schemas.openxmlformats.org/officeDocument/2006/relationships/image" Target="../media/image2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jp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23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8.png"/><Relationship Id="rId4" Type="http://schemas.openxmlformats.org/officeDocument/2006/relationships/image" Target="../media/image17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5.jpe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24.pn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5.jpeg"/><Relationship Id="rId7" Type="http://schemas.openxmlformats.org/officeDocument/2006/relationships/image" Target="../media/image27.jpeg"/><Relationship Id="rId12" Type="http://schemas.openxmlformats.org/officeDocument/2006/relationships/image" Target="../media/image3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29.png"/><Relationship Id="rId5" Type="http://schemas.openxmlformats.org/officeDocument/2006/relationships/image" Target="../media/image26.jpeg"/><Relationship Id="rId10" Type="http://schemas.openxmlformats.org/officeDocument/2006/relationships/image" Target="../media/image18.png"/><Relationship Id="rId4" Type="http://schemas.microsoft.com/office/2007/relationships/hdphoto" Target="../media/hdphoto1.wdp"/><Relationship Id="rId9" Type="http://schemas.microsoft.com/office/2007/relationships/hdphoto" Target="../media/hdphoto5.wdp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24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microsoft.com/office/2007/relationships/hdphoto" Target="../media/hdphoto1.wdp"/><Relationship Id="rId7" Type="http://schemas.microsoft.com/office/2007/relationships/hdphoto" Target="../media/hdphoto6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jpe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36.jp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3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37.jpg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5.jpeg"/><Relationship Id="rId7" Type="http://schemas.microsoft.com/office/2007/relationships/hdphoto" Target="../media/hdphoto7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jpg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41.jpg"/><Relationship Id="rId4" Type="http://schemas.microsoft.com/office/2007/relationships/hdphoto" Target="../media/hdphoto1.wdp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42.jpg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43.jpg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45.jpg"/><Relationship Id="rId4" Type="http://schemas.openxmlformats.org/officeDocument/2006/relationships/image" Target="../media/image44.jpg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46.jp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5.jpe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47.jpg"/><Relationship Id="rId4" Type="http://schemas.microsoft.com/office/2007/relationships/hdphoto" Target="../media/hdphoto1.wdp"/><Relationship Id="rId9" Type="http://schemas.microsoft.com/office/2007/relationships/hdphoto" Target="../media/hdphoto8.wdp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jpg"/><Relationship Id="rId5" Type="http://schemas.openxmlformats.org/officeDocument/2006/relationships/image" Target="../media/image50.jpeg"/><Relationship Id="rId4" Type="http://schemas.microsoft.com/office/2007/relationships/hdphoto" Target="../media/hdphoto1.wdp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53.jpg"/><Relationship Id="rId4" Type="http://schemas.openxmlformats.org/officeDocument/2006/relationships/image" Target="../media/image5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54.jpeg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jpg"/><Relationship Id="rId5" Type="http://schemas.openxmlformats.org/officeDocument/2006/relationships/image" Target="../media/image2.png"/><Relationship Id="rId4" Type="http://schemas.openxmlformats.org/officeDocument/2006/relationships/image" Target="../media/image55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5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57.jpeg"/><Relationship Id="rId4" Type="http://schemas.microsoft.com/office/2007/relationships/hdphoto" Target="../media/hdphoto1.wdp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35.jpeg"/><Relationship Id="rId4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2.png"/></Relationships>
</file>

<file path=ppt/slides/_rels/slide3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jpg"/><Relationship Id="rId3" Type="http://schemas.microsoft.com/office/2007/relationships/hdphoto" Target="../media/hdphoto1.wdp"/><Relationship Id="rId7" Type="http://schemas.openxmlformats.org/officeDocument/2006/relationships/image" Target="../media/image61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jpg"/><Relationship Id="rId5" Type="http://schemas.openxmlformats.org/officeDocument/2006/relationships/image" Target="../media/image59.png"/><Relationship Id="rId10" Type="http://schemas.openxmlformats.org/officeDocument/2006/relationships/image" Target="../media/image64.jpg"/><Relationship Id="rId4" Type="http://schemas.openxmlformats.org/officeDocument/2006/relationships/image" Target="../media/image2.png"/><Relationship Id="rId9" Type="http://schemas.openxmlformats.org/officeDocument/2006/relationships/image" Target="../media/image63.jpeg"/></Relationships>
</file>

<file path=ppt/slides/_rels/slide3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.xml"/><Relationship Id="rId4" Type="http://schemas.openxmlformats.org/officeDocument/2006/relationships/image" Target="../media/image2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jpeg"/><Relationship Id="rId3" Type="http://schemas.microsoft.com/office/2007/relationships/hdphoto" Target="../media/hdphoto1.wdp"/><Relationship Id="rId7" Type="http://schemas.openxmlformats.org/officeDocument/2006/relationships/image" Target="../media/image15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png"/><Relationship Id="rId5" Type="http://schemas.openxmlformats.org/officeDocument/2006/relationships/image" Target="../media/image2.png"/><Relationship Id="rId4" Type="http://schemas.openxmlformats.org/officeDocument/2006/relationships/image" Target="../media/image65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microsoft.com/office/2007/relationships/hdphoto" Target="../media/hdphoto1.wdp"/><Relationship Id="rId7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1.png"/><Relationship Id="rId5" Type="http://schemas.openxmlformats.org/officeDocument/2006/relationships/image" Target="../media/image6.png"/><Relationship Id="rId10" Type="http://schemas.openxmlformats.org/officeDocument/2006/relationships/image" Target="../media/image10.png"/><Relationship Id="rId4" Type="http://schemas.openxmlformats.org/officeDocument/2006/relationships/image" Target="../media/image2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5.jpeg"/><Relationship Id="rId7" Type="http://schemas.microsoft.com/office/2007/relationships/hdphoto" Target="../media/hdphoto3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5.gif"/><Relationship Id="rId5" Type="http://schemas.openxmlformats.org/officeDocument/2006/relationships/image" Target="../media/image2.png"/><Relationship Id="rId10" Type="http://schemas.openxmlformats.org/officeDocument/2006/relationships/image" Target="../media/image14.png"/><Relationship Id="rId4" Type="http://schemas.microsoft.com/office/2007/relationships/hdphoto" Target="../media/hdphoto1.wdp"/><Relationship Id="rId9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microsoft.com/office/2007/relationships/hdphoto" Target="../media/hdphoto1.wdp"/><Relationship Id="rId7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g"/><Relationship Id="rId5" Type="http://schemas.openxmlformats.org/officeDocument/2006/relationships/image" Target="../media/image18.png"/><Relationship Id="rId4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1"/>
          <p:cNvSpPr txBox="1">
            <a:spLocks/>
          </p:cNvSpPr>
          <p:nvPr/>
        </p:nvSpPr>
        <p:spPr>
          <a:xfrm>
            <a:off x="3923910" y="1276735"/>
            <a:ext cx="5112528" cy="23835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3600" b="1" dirty="0">
              <a:solidFill>
                <a:srgbClr val="00153E"/>
              </a:solidFill>
              <a:latin typeface="Arial" pitchFamily="34" charset="0"/>
              <a:ea typeface="Roboto Slab" pitchFamily="2" charset="0"/>
              <a:cs typeface="Arial" pitchFamily="34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1028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935596" y="339502"/>
            <a:ext cx="7272808" cy="1152128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Правоохранительные органы</a:t>
            </a:r>
            <a:endParaRPr lang="ru-RU" sz="4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89060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15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TextBox 4"/>
          <p:cNvSpPr txBox="1"/>
          <p:nvPr/>
        </p:nvSpPr>
        <p:spPr>
          <a:xfrm>
            <a:off x="2339752" y="483518"/>
            <a:ext cx="4464496" cy="40011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ru-RU" sz="2000" b="1" dirty="0" smtClean="0">
                <a:ln w="3175"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Судебная система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2907" y="987574"/>
            <a:ext cx="78175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 smtClean="0">
                <a:ln w="3175">
                  <a:solidFill>
                    <a:schemeClr val="tx1"/>
                  </a:solidFill>
                </a:ln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Основные принципы российского судопроизводства</a:t>
            </a:r>
            <a:endParaRPr lang="ru-RU" sz="2200" dirty="0">
              <a:ln w="3175">
                <a:solidFill>
                  <a:schemeClr val="tx1"/>
                </a:solidFill>
              </a:ln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2908" y="1594922"/>
            <a:ext cx="2304256" cy="369332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публичность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2908" y="2211710"/>
            <a:ext cx="2304256" cy="923330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равенство и состязательность сторон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3" name="Соединительная линия уступом 12"/>
          <p:cNvCxnSpPr>
            <a:stCxn id="7" idx="1"/>
            <a:endCxn id="8" idx="1"/>
          </p:cNvCxnSpPr>
          <p:nvPr/>
        </p:nvCxnSpPr>
        <p:spPr>
          <a:xfrm rot="10800000" flipH="1" flipV="1">
            <a:off x="642906" y="1203018"/>
            <a:ext cx="1" cy="576570"/>
          </a:xfrm>
          <a:prstGeom prst="bentConnector3">
            <a:avLst>
              <a:gd name="adj1" fmla="val -22860000000"/>
            </a:avLst>
          </a:prstGeom>
          <a:ln w="1905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Соединительная линия уступом 14"/>
          <p:cNvCxnSpPr>
            <a:endCxn id="9" idx="1"/>
          </p:cNvCxnSpPr>
          <p:nvPr/>
        </p:nvCxnSpPr>
        <p:spPr>
          <a:xfrm rot="16200000" flipH="1">
            <a:off x="86511" y="2116977"/>
            <a:ext cx="880527" cy="232267"/>
          </a:xfrm>
          <a:prstGeom prst="bentConnector2">
            <a:avLst/>
          </a:prstGeom>
          <a:ln w="1905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2491" y="1599036"/>
            <a:ext cx="3844757" cy="307580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71851" y="4351581"/>
            <a:ext cx="43001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Кадр из передачи НТВ «Суд присяжных»</a:t>
            </a:r>
            <a:endParaRPr lang="ru-RU" sz="1600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9034277">
            <a:off x="4904180" y="1614108"/>
            <a:ext cx="709485" cy="88819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TextBox 26"/>
          <p:cNvSpPr txBox="1"/>
          <p:nvPr/>
        </p:nvSpPr>
        <p:spPr>
          <a:xfrm>
            <a:off x="3275856" y="1510516"/>
            <a:ext cx="16099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dirty="0" smtClean="0">
                <a:effectLst>
                  <a:glow rad="127000">
                    <a:schemeClr val="bg1">
                      <a:lumMod val="95000"/>
                    </a:schemeClr>
                  </a:glow>
                </a:effectLst>
                <a:latin typeface="a_DomInoRevObl" pitchFamily="66" charset="-52"/>
              </a:rPr>
              <a:t>Обвинение</a:t>
            </a:r>
            <a:endParaRPr lang="ru-RU" sz="2800" dirty="0">
              <a:effectLst>
                <a:glow rad="127000">
                  <a:schemeClr val="bg1">
                    <a:lumMod val="95000"/>
                  </a:schemeClr>
                </a:glow>
              </a:effectLst>
              <a:latin typeface="a_DomInoRevObl" pitchFamily="66" charset="-52"/>
            </a:endParaRP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565723" flipH="1">
            <a:off x="7141532" y="1633321"/>
            <a:ext cx="709485" cy="888190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TextBox 28"/>
          <p:cNvSpPr txBox="1"/>
          <p:nvPr/>
        </p:nvSpPr>
        <p:spPr>
          <a:xfrm>
            <a:off x="7856964" y="1510516"/>
            <a:ext cx="1206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effectLst>
                  <a:glow rad="127000">
                    <a:schemeClr val="bg1">
                      <a:lumMod val="95000"/>
                    </a:schemeClr>
                  </a:glow>
                </a:effectLst>
                <a:latin typeface="a_DomInoRevObl" pitchFamily="66" charset="-52"/>
              </a:rPr>
              <a:t>Защита</a:t>
            </a:r>
            <a:endParaRPr lang="ru-RU" sz="2800" dirty="0">
              <a:effectLst>
                <a:glow rad="127000">
                  <a:schemeClr val="bg1">
                    <a:lumMod val="95000"/>
                  </a:schemeClr>
                </a:glow>
              </a:effectLst>
              <a:latin typeface="a_DomInoRevObl" pitchFamily="66" charset="-5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7583" y="3253502"/>
            <a:ext cx="3821617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Суд </a:t>
            </a:r>
            <a:r>
              <a:rPr lang="ru-RU" dirty="0">
                <a:latin typeface="Arial" pitchFamily="34" charset="0"/>
                <a:cs typeface="Arial" pitchFamily="34" charset="0"/>
              </a:rPr>
              <a:t>не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должен быть предвзятым.</a:t>
            </a:r>
          </a:p>
          <a:p>
            <a:endParaRPr lang="ru-RU" sz="700" dirty="0"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Каждая из сторон представляет свои аргументы.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6144" y="3194705"/>
            <a:ext cx="390972" cy="34559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6144" y="3584244"/>
            <a:ext cx="390972" cy="345591"/>
          </a:xfrm>
          <a:prstGeom prst="rect">
            <a:avLst/>
          </a:prstGeom>
        </p:spPr>
      </p:pic>
      <p:sp>
        <p:nvSpPr>
          <p:cNvPr id="12" name="Выноска-облако 11"/>
          <p:cNvSpPr/>
          <p:nvPr/>
        </p:nvSpPr>
        <p:spPr>
          <a:xfrm>
            <a:off x="5752929" y="1494834"/>
            <a:ext cx="1440160" cy="1296471"/>
          </a:xfrm>
          <a:prstGeom prst="cloudCallout">
            <a:avLst>
              <a:gd name="adj1" fmla="val 12940"/>
              <a:gd name="adj2" fmla="val 61750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80170" y="1594922"/>
            <a:ext cx="985677" cy="985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98862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75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75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5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5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7" grpId="0"/>
      <p:bldP spid="29" grpId="0"/>
      <p:bldP spid="6" grpId="0" uiExpand="1" build="p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15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2491" y="1599036"/>
            <a:ext cx="3844757" cy="307580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9034277">
            <a:off x="4904180" y="1614108"/>
            <a:ext cx="709485" cy="88819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TextBox 18"/>
          <p:cNvSpPr txBox="1"/>
          <p:nvPr/>
        </p:nvSpPr>
        <p:spPr>
          <a:xfrm>
            <a:off x="3275856" y="1510516"/>
            <a:ext cx="16099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dirty="0" smtClean="0">
                <a:effectLst>
                  <a:glow rad="127000">
                    <a:schemeClr val="bg1">
                      <a:lumMod val="95000"/>
                    </a:schemeClr>
                  </a:glow>
                </a:effectLst>
                <a:latin typeface="a_DomInoRevObl" pitchFamily="66" charset="-52"/>
              </a:rPr>
              <a:t>Обвинение</a:t>
            </a:r>
            <a:endParaRPr lang="ru-RU" sz="2800" dirty="0">
              <a:effectLst>
                <a:glow rad="127000">
                  <a:schemeClr val="bg1">
                    <a:lumMod val="95000"/>
                  </a:schemeClr>
                </a:glow>
              </a:effectLst>
              <a:latin typeface="a_DomInoRevObl" pitchFamily="66" charset="-52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565723" flipH="1">
            <a:off x="7141532" y="1633321"/>
            <a:ext cx="709485" cy="888190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TextBox 21"/>
          <p:cNvSpPr txBox="1"/>
          <p:nvPr/>
        </p:nvSpPr>
        <p:spPr>
          <a:xfrm>
            <a:off x="7856964" y="1510516"/>
            <a:ext cx="1206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effectLst>
                  <a:glow rad="127000">
                    <a:schemeClr val="bg1">
                      <a:lumMod val="95000"/>
                    </a:schemeClr>
                  </a:glow>
                </a:effectLst>
                <a:latin typeface="a_DomInoRevObl" pitchFamily="66" charset="-52"/>
              </a:rPr>
              <a:t>Защита</a:t>
            </a:r>
            <a:endParaRPr lang="ru-RU" sz="2800" dirty="0">
              <a:effectLst>
                <a:glow rad="127000">
                  <a:schemeClr val="bg1">
                    <a:lumMod val="95000"/>
                  </a:schemeClr>
                </a:glow>
              </a:effectLst>
              <a:latin typeface="a_DomInoRevObl" pitchFamily="66" charset="-52"/>
            </a:endParaRPr>
          </a:p>
        </p:txBody>
      </p:sp>
      <p:sp>
        <p:nvSpPr>
          <p:cNvPr id="25" name="Выноска-облако 24"/>
          <p:cNvSpPr/>
          <p:nvPr/>
        </p:nvSpPr>
        <p:spPr>
          <a:xfrm>
            <a:off x="5752929" y="1491303"/>
            <a:ext cx="1440160" cy="1296471"/>
          </a:xfrm>
          <a:prstGeom prst="cloudCallout">
            <a:avLst>
              <a:gd name="adj1" fmla="val -78247"/>
              <a:gd name="adj2" fmla="val 51996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TextBox 4"/>
          <p:cNvSpPr txBox="1"/>
          <p:nvPr/>
        </p:nvSpPr>
        <p:spPr>
          <a:xfrm>
            <a:off x="2339752" y="483518"/>
            <a:ext cx="4464496" cy="40011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ru-RU" sz="2000" b="1" dirty="0" smtClean="0">
                <a:ln w="3175"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Судебная система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2907" y="987574"/>
            <a:ext cx="78175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 smtClean="0">
                <a:ln w="3175">
                  <a:solidFill>
                    <a:schemeClr val="tx1"/>
                  </a:solidFill>
                </a:ln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Основные принципы российского судопроизводства</a:t>
            </a:r>
            <a:endParaRPr lang="ru-RU" sz="2200" dirty="0">
              <a:ln w="3175">
                <a:solidFill>
                  <a:schemeClr val="tx1"/>
                </a:solidFill>
              </a:ln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2908" y="1594922"/>
            <a:ext cx="2304256" cy="369332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публичность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2908" y="2211710"/>
            <a:ext cx="2304256" cy="923330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равенство и состязательность сторон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2908" y="3368897"/>
            <a:ext cx="2304255" cy="646331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презумпция невиновности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2907" y="4299942"/>
            <a:ext cx="2304255" cy="369332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суд присяжных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3" name="Соединительная линия уступом 12"/>
          <p:cNvCxnSpPr>
            <a:stCxn id="7" idx="1"/>
            <a:endCxn id="8" idx="1"/>
          </p:cNvCxnSpPr>
          <p:nvPr/>
        </p:nvCxnSpPr>
        <p:spPr>
          <a:xfrm rot="10800000" flipH="1" flipV="1">
            <a:off x="642906" y="1203018"/>
            <a:ext cx="1" cy="576570"/>
          </a:xfrm>
          <a:prstGeom prst="bentConnector3">
            <a:avLst>
              <a:gd name="adj1" fmla="val -22860000000"/>
            </a:avLst>
          </a:prstGeom>
          <a:ln w="1905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Соединительная линия уступом 14"/>
          <p:cNvCxnSpPr>
            <a:endCxn id="9" idx="1"/>
          </p:cNvCxnSpPr>
          <p:nvPr/>
        </p:nvCxnSpPr>
        <p:spPr>
          <a:xfrm rot="16200000" flipH="1">
            <a:off x="86511" y="2116977"/>
            <a:ext cx="880527" cy="232267"/>
          </a:xfrm>
          <a:prstGeom prst="bentConnector2">
            <a:avLst/>
          </a:prstGeom>
          <a:ln w="1905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Соединительная линия уступом 17"/>
          <p:cNvCxnSpPr>
            <a:endCxn id="10" idx="1"/>
          </p:cNvCxnSpPr>
          <p:nvPr/>
        </p:nvCxnSpPr>
        <p:spPr>
          <a:xfrm rot="16200000" flipH="1">
            <a:off x="17430" y="3066585"/>
            <a:ext cx="1018688" cy="232267"/>
          </a:xfrm>
          <a:prstGeom prst="bentConnector2">
            <a:avLst/>
          </a:prstGeom>
          <a:ln w="1905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Соединительная линия уступом 19"/>
          <p:cNvCxnSpPr>
            <a:endCxn id="11" idx="1"/>
          </p:cNvCxnSpPr>
          <p:nvPr/>
        </p:nvCxnSpPr>
        <p:spPr>
          <a:xfrm rot="16200000" flipH="1">
            <a:off x="130501" y="3972202"/>
            <a:ext cx="792546" cy="232266"/>
          </a:xfrm>
          <a:prstGeom prst="bentConnector2">
            <a:avLst/>
          </a:prstGeom>
          <a:ln w="1905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Выноска-облако 22"/>
          <p:cNvSpPr/>
          <p:nvPr/>
        </p:nvSpPr>
        <p:spPr>
          <a:xfrm>
            <a:off x="5752929" y="1494834"/>
            <a:ext cx="1440160" cy="1296471"/>
          </a:xfrm>
          <a:prstGeom prst="cloudCallout">
            <a:avLst>
              <a:gd name="adj1" fmla="val 12940"/>
              <a:gd name="adj2" fmla="val 61750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80170" y="1594922"/>
            <a:ext cx="985677" cy="985677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3418528" y="2318989"/>
            <a:ext cx="16099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dirty="0" smtClean="0">
                <a:effectLst>
                  <a:glow rad="127000">
                    <a:schemeClr val="bg1">
                      <a:lumMod val="95000"/>
                    </a:schemeClr>
                  </a:glow>
                </a:effectLst>
                <a:latin typeface="a_DomInoRevObl" pitchFamily="66" charset="-52"/>
              </a:rPr>
              <a:t>Присяжные</a:t>
            </a:r>
            <a:endParaRPr lang="ru-RU" sz="2800" dirty="0">
              <a:effectLst>
                <a:glow rad="127000">
                  <a:schemeClr val="bg1">
                    <a:lumMod val="95000"/>
                  </a:schemeClr>
                </a:glow>
              </a:effectLst>
              <a:latin typeface="a_DomInoRevObl" pitchFamily="66" charset="-52"/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7732396" flipV="1">
            <a:off x="4053195" y="2680758"/>
            <a:ext cx="709485" cy="8881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419412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5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75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75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2" grpId="0"/>
      <p:bldP spid="25" grpId="0" animBg="1"/>
      <p:bldP spid="10" grpId="0" animBg="1"/>
      <p:bldP spid="11" grpId="0" animBg="1"/>
      <p:bldP spid="23" grpId="0" animBg="1"/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alphaModFix amt="15000"/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339752" y="483518"/>
            <a:ext cx="4464496" cy="40011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ru-RU" sz="2000" b="1" dirty="0" smtClean="0">
                <a:ln w="3175"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Суд присяжных 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screen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156176" y="862128"/>
            <a:ext cx="2736304" cy="16668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2" name="Группа 1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2776" y="987573"/>
            <a:ext cx="390972" cy="345591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55576" y="1059582"/>
            <a:ext cx="5112568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12 граждан Российской Федерации.</a:t>
            </a:r>
          </a:p>
          <a:p>
            <a:endParaRPr lang="ru-RU" sz="800" dirty="0"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Выбираются путём жребия.</a:t>
            </a:r>
          </a:p>
          <a:p>
            <a:endParaRPr lang="ru-RU" sz="8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В закрытом обсуждении выносят обвинительный или оправдательный вердикт.</a:t>
            </a:r>
          </a:p>
          <a:p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2776" y="1394196"/>
            <a:ext cx="390972" cy="345591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2776" y="1783077"/>
            <a:ext cx="390972" cy="345591"/>
          </a:xfrm>
          <a:prstGeom prst="rect">
            <a:avLst/>
          </a:prstGeom>
        </p:spPr>
      </p:pic>
      <p:grpSp>
        <p:nvGrpSpPr>
          <p:cNvPr id="22" name="Группа 21"/>
          <p:cNvGrpSpPr/>
          <p:nvPr/>
        </p:nvGrpSpPr>
        <p:grpSpPr>
          <a:xfrm>
            <a:off x="467544" y="2780908"/>
            <a:ext cx="3312369" cy="2393925"/>
            <a:chOff x="613608" y="2571750"/>
            <a:chExt cx="3745581" cy="2603084"/>
          </a:xfrm>
        </p:grpSpPr>
        <p:grpSp>
          <p:nvGrpSpPr>
            <p:cNvPr id="15" name="Группа 14"/>
            <p:cNvGrpSpPr/>
            <p:nvPr/>
          </p:nvGrpSpPr>
          <p:grpSpPr>
            <a:xfrm>
              <a:off x="613609" y="2571750"/>
              <a:ext cx="3745580" cy="2603084"/>
              <a:chOff x="0" y="2585389"/>
              <a:chExt cx="3745580" cy="2603084"/>
            </a:xfrm>
          </p:grpSpPr>
          <p:pic>
            <p:nvPicPr>
              <p:cNvPr id="14" name="Picture 2" descr="http://www.watermarklearning.com/blog/wp-content/uploads/2013/08/sleepy-jury.png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0" y="2585389"/>
                <a:ext cx="3745580" cy="2562225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7" name="Прямая соединительная линия 6"/>
              <p:cNvCxnSpPr/>
              <p:nvPr/>
            </p:nvCxnSpPr>
            <p:spPr>
              <a:xfrm>
                <a:off x="3726556" y="4196785"/>
                <a:ext cx="0" cy="991688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21" name="Прямая соединительная линия 20"/>
            <p:cNvCxnSpPr/>
            <p:nvPr/>
          </p:nvCxnSpPr>
          <p:spPr>
            <a:xfrm flipH="1">
              <a:off x="613608" y="4301803"/>
              <a:ext cx="1" cy="832171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5" name="TextBox 24"/>
          <p:cNvSpPr txBox="1"/>
          <p:nvPr/>
        </p:nvSpPr>
        <p:spPr>
          <a:xfrm>
            <a:off x="4376514" y="2787776"/>
            <a:ext cx="4617856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В случае обвинительного вердикта судья назначает наказание.</a:t>
            </a:r>
          </a:p>
          <a:p>
            <a:endParaRPr lang="ru-RU" sz="800" dirty="0"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В случае оправдательного вердикта подсудимый освобождается в зале суда.</a:t>
            </a:r>
          </a:p>
          <a:p>
            <a:endParaRPr lang="ru-RU" sz="8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Судья может оправдать подсудимого или направить дело на новое рассмотрение.</a:t>
            </a:r>
          </a:p>
          <a:p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67944" y="2715766"/>
            <a:ext cx="390972" cy="345591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67944" y="3370704"/>
            <a:ext cx="390972" cy="34559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67944" y="4057391"/>
            <a:ext cx="390972" cy="345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04550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75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5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75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5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6" grpId="0" uiExpand="1" build="p"/>
      <p:bldP spid="25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alphaModFix amt="15000"/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01490" y="1347614"/>
            <a:ext cx="5352267" cy="3411948"/>
          </a:xfrm>
          <a:prstGeom prst="rect">
            <a:avLst/>
          </a:prstGeom>
        </p:spPr>
      </p:pic>
      <p:grpSp>
        <p:nvGrpSpPr>
          <p:cNvPr id="2" name="Группа 1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TextBox 4"/>
          <p:cNvSpPr txBox="1"/>
          <p:nvPr/>
        </p:nvSpPr>
        <p:spPr>
          <a:xfrm>
            <a:off x="2339752" y="483518"/>
            <a:ext cx="4464496" cy="40011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ru-RU" sz="2000" b="1" dirty="0" smtClean="0">
                <a:ln w="3175"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Судебная система РФ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2908" y="1355793"/>
            <a:ext cx="2560940" cy="707886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Конституционный Суд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908" y="2317516"/>
            <a:ext cx="2560940" cy="1451199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591230" y="3836232"/>
            <a:ext cx="26642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Проверяет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соответст-вие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правовых актов Конституции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8" cstate="screen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GlowDiffused trans="19000" intensity="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01491" y="1347614"/>
            <a:ext cx="5352268" cy="341194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60032" y="1355793"/>
            <a:ext cx="2560940" cy="400110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Верховный Суд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37994" y="4094948"/>
            <a:ext cx="1366255" cy="646331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Мировые судьи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37993" y="2315660"/>
            <a:ext cx="1366255" cy="646331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Военные </a:t>
            </a: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суды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30372" y="2315661"/>
            <a:ext cx="1723387" cy="646331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Арбитражные суды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Прямая со стрелкой 17"/>
          <p:cNvCxnSpPr>
            <a:stCxn id="7" idx="2"/>
            <a:endCxn id="12" idx="0"/>
          </p:cNvCxnSpPr>
          <p:nvPr/>
        </p:nvCxnSpPr>
        <p:spPr>
          <a:xfrm>
            <a:off x="6140502" y="1755903"/>
            <a:ext cx="1851564" cy="559758"/>
          </a:xfrm>
          <a:prstGeom prst="straightConnector1">
            <a:avLst/>
          </a:prstGeom>
          <a:ln w="19050">
            <a:solidFill>
              <a:schemeClr val="bg2">
                <a:lumMod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69" idx="3"/>
            <a:endCxn id="10" idx="1"/>
          </p:cNvCxnSpPr>
          <p:nvPr/>
        </p:nvCxnSpPr>
        <p:spPr>
          <a:xfrm>
            <a:off x="5148063" y="4418115"/>
            <a:ext cx="289931" cy="9140"/>
          </a:xfrm>
          <a:prstGeom prst="straightConnector1">
            <a:avLst/>
          </a:prstGeom>
          <a:ln w="19050">
            <a:solidFill>
              <a:schemeClr val="bg2">
                <a:lumMod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7" idx="2"/>
            <a:endCxn id="11" idx="0"/>
          </p:cNvCxnSpPr>
          <p:nvPr/>
        </p:nvCxnSpPr>
        <p:spPr>
          <a:xfrm flipH="1">
            <a:off x="6121121" y="1755903"/>
            <a:ext cx="19381" cy="559757"/>
          </a:xfrm>
          <a:prstGeom prst="straightConnector1">
            <a:avLst/>
          </a:prstGeom>
          <a:ln w="19050">
            <a:solidFill>
              <a:schemeClr val="bg2">
                <a:lumMod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501490" y="2315659"/>
            <a:ext cx="1646573" cy="646331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Суды общей юрисдикции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132421" y="3164518"/>
            <a:ext cx="17213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Arial" pitchFamily="34" charset="0"/>
                <a:cs typeface="Arial" pitchFamily="34" charset="0"/>
              </a:rPr>
              <a:t>Разбирают экономические споры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0" name="Прямая со стрелкой 39"/>
          <p:cNvCxnSpPr>
            <a:stCxn id="12" idx="2"/>
            <a:endCxn id="39" idx="0"/>
          </p:cNvCxnSpPr>
          <p:nvPr/>
        </p:nvCxnSpPr>
        <p:spPr>
          <a:xfrm>
            <a:off x="7992066" y="2961992"/>
            <a:ext cx="1024" cy="202526"/>
          </a:xfrm>
          <a:prstGeom prst="straightConnector1">
            <a:avLst/>
          </a:prstGeom>
          <a:ln w="12700">
            <a:solidFill>
              <a:schemeClr val="bg2">
                <a:lumMod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3501491" y="2317516"/>
            <a:ext cx="1646573" cy="1477328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Верховные суды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респуб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-лик, краевые, областные  суды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4" name="Прямая со стрелкой 13"/>
          <p:cNvCxnSpPr>
            <a:stCxn id="7" idx="2"/>
            <a:endCxn id="25" idx="0"/>
          </p:cNvCxnSpPr>
          <p:nvPr/>
        </p:nvCxnSpPr>
        <p:spPr>
          <a:xfrm flipH="1">
            <a:off x="4324777" y="1755903"/>
            <a:ext cx="1815725" cy="559756"/>
          </a:xfrm>
          <a:prstGeom prst="straightConnector1">
            <a:avLst/>
          </a:prstGeom>
          <a:ln w="19050">
            <a:solidFill>
              <a:schemeClr val="bg2">
                <a:lumMod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3501491" y="4094949"/>
            <a:ext cx="1646572" cy="646331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Районные/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го-родские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суды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1" name="Прямая со стрелкой 80"/>
          <p:cNvCxnSpPr>
            <a:stCxn id="68" idx="2"/>
            <a:endCxn id="69" idx="0"/>
          </p:cNvCxnSpPr>
          <p:nvPr/>
        </p:nvCxnSpPr>
        <p:spPr>
          <a:xfrm flipH="1">
            <a:off x="4324777" y="3794844"/>
            <a:ext cx="1" cy="300105"/>
          </a:xfrm>
          <a:prstGeom prst="straightConnector1">
            <a:avLst/>
          </a:prstGeom>
          <a:ln w="19050">
            <a:solidFill>
              <a:schemeClr val="bg2">
                <a:lumMod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87"/>
          <p:cNvSpPr txBox="1"/>
          <p:nvPr/>
        </p:nvSpPr>
        <p:spPr>
          <a:xfrm>
            <a:off x="7092280" y="4144009"/>
            <a:ext cx="16561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Arial" pitchFamily="34" charset="0"/>
                <a:cs typeface="Arial" pitchFamily="34" charset="0"/>
              </a:rPr>
              <a:t>Судьи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субъек-тов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федерации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9" name="Прямая со стрелкой 88"/>
          <p:cNvCxnSpPr>
            <a:stCxn id="10" idx="3"/>
            <a:endCxn id="88" idx="1"/>
          </p:cNvCxnSpPr>
          <p:nvPr/>
        </p:nvCxnSpPr>
        <p:spPr>
          <a:xfrm>
            <a:off x="6804249" y="4427255"/>
            <a:ext cx="288031" cy="9142"/>
          </a:xfrm>
          <a:prstGeom prst="straightConnector1">
            <a:avLst/>
          </a:prstGeom>
          <a:ln w="12700">
            <a:solidFill>
              <a:schemeClr val="bg2">
                <a:lumMod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Рисунок 42"/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819581" flipH="1">
            <a:off x="5012106" y="3596160"/>
            <a:ext cx="689269" cy="8881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Рисунок 99"/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1224208">
            <a:off x="3431107" y="3324621"/>
            <a:ext cx="689269" cy="88819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Рисунок 43"/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3192250">
            <a:off x="4077383" y="1285662"/>
            <a:ext cx="745554" cy="1211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Рисунок 100"/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8407750" flipH="1">
            <a:off x="7436075" y="1268423"/>
            <a:ext cx="745554" cy="1211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Рисунок 44"/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1101466">
            <a:off x="5775085" y="1698041"/>
            <a:ext cx="694797" cy="779648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Рисунок 46"/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91880" y="1347614"/>
            <a:ext cx="5375063" cy="3411948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3565092" y="4371948"/>
            <a:ext cx="5197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effectLst>
                  <a:glow rad="101600">
                    <a:schemeClr val="bg1">
                      <a:lumMod val="95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Европейский суд по правам человека</a:t>
            </a:r>
            <a:endParaRPr lang="ru-RU" dirty="0">
              <a:effectLst>
                <a:glow rad="101600">
                  <a:schemeClr val="bg1">
                    <a:lumMod val="95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291938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7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5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5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7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5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5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000"/>
                            </p:stCondLst>
                            <p:childTnLst>
                              <p:par>
                                <p:cTn id="9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500"/>
                            </p:stCondLst>
                            <p:childTnLst>
                              <p:par>
                                <p:cTn id="9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00"/>
                            </p:stCondLst>
                            <p:childTnLst>
                              <p:par>
                                <p:cTn id="10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23" grpId="0"/>
      <p:bldP spid="7" grpId="0" animBg="1"/>
      <p:bldP spid="10" grpId="0" animBg="1"/>
      <p:bldP spid="11" grpId="0" animBg="1"/>
      <p:bldP spid="12" grpId="0" animBg="1"/>
      <p:bldP spid="25" grpId="0" animBg="1"/>
      <p:bldP spid="25" grpId="1" animBg="1"/>
      <p:bldP spid="39" grpId="0"/>
      <p:bldP spid="68" grpId="0" animBg="1"/>
      <p:bldP spid="69" grpId="0" animBg="1"/>
      <p:bldP spid="88" grpId="0"/>
      <p:bldP spid="51" grpId="0"/>
      <p:bldP spid="51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15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TextBox 5"/>
          <p:cNvSpPr txBox="1"/>
          <p:nvPr/>
        </p:nvSpPr>
        <p:spPr>
          <a:xfrm>
            <a:off x="2195736" y="472201"/>
            <a:ext cx="4752528" cy="40011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ru-RU" sz="2000" b="1" dirty="0" smtClean="0">
                <a:ln w="3175"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Кто может стать судьёй?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513511" y="1048953"/>
            <a:ext cx="3090937" cy="18828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5573938" y="3147814"/>
            <a:ext cx="3096344" cy="14850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Судья – очень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ответст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-венная должность.</a:t>
            </a:r>
          </a:p>
          <a:p>
            <a:endParaRPr lang="ru-RU" sz="105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От его решений зависят судьбы людей.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8375" y="1024321"/>
            <a:ext cx="570247" cy="50405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48622" y="1219623"/>
            <a:ext cx="381642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Гражданин Российской Федерации.</a:t>
            </a:r>
          </a:p>
          <a:p>
            <a:endParaRPr lang="ru-RU" sz="1200" dirty="0">
              <a:latin typeface="Arial" pitchFamily="34" charset="0"/>
              <a:cs typeface="Arial" pitchFamily="34" charset="0"/>
            </a:endParaRP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Высшее юридическое образование.</a:t>
            </a:r>
          </a:p>
          <a:p>
            <a:endParaRPr lang="ru-RU" sz="1200" dirty="0">
              <a:latin typeface="Arial" pitchFamily="34" charset="0"/>
              <a:cs typeface="Arial" pitchFamily="34" charset="0"/>
            </a:endParaRP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Стаж работы по юридической профессии не менее 5 лет.</a:t>
            </a:r>
          </a:p>
          <a:p>
            <a:endParaRPr lang="ru-RU" sz="1200" dirty="0">
              <a:latin typeface="Arial" pitchFamily="34" charset="0"/>
              <a:cs typeface="Arial" pitchFamily="34" charset="0"/>
            </a:endParaRP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Старше 25 лет.</a:t>
            </a:r>
          </a:p>
          <a:p>
            <a:endParaRPr lang="ru-RU" sz="1600" dirty="0">
              <a:latin typeface="Arial" pitchFamily="34" charset="0"/>
              <a:cs typeface="Arial" pitchFamily="34" charset="0"/>
            </a:endParaRPr>
          </a:p>
          <a:p>
            <a:pPr algn="r"/>
            <a:r>
              <a:rPr lang="ru-RU" sz="2000" dirty="0" smtClean="0">
                <a:latin typeface="Arial" pitchFamily="34" charset="0"/>
                <a:cs typeface="Arial" pitchFamily="34" charset="0"/>
              </a:rPr>
              <a:t>Конституция РФ, ст. 119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8374" y="1851670"/>
            <a:ext cx="570247" cy="50405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8375" y="2605656"/>
            <a:ext cx="570247" cy="50405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8375" y="3435846"/>
            <a:ext cx="570247" cy="504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8628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5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5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5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5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75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build="p"/>
      <p:bldP spid="10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15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TextBox 4"/>
          <p:cNvSpPr txBox="1"/>
          <p:nvPr/>
        </p:nvSpPr>
        <p:spPr>
          <a:xfrm>
            <a:off x="2123728" y="546529"/>
            <a:ext cx="4896544" cy="40011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ru-RU" sz="2000" b="1" dirty="0" smtClean="0">
                <a:ln w="3175"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Правоохранительные  органы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5536" y="1328846"/>
            <a:ext cx="2304256" cy="369332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Судебная система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6" y="2067694"/>
            <a:ext cx="2304256" cy="369332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Прокуратура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5" name="Прямая соединительная линия 14"/>
          <p:cNvCxnSpPr>
            <a:stCxn id="5" idx="2"/>
          </p:cNvCxnSpPr>
          <p:nvPr/>
        </p:nvCxnSpPr>
        <p:spPr>
          <a:xfrm>
            <a:off x="4572000" y="946639"/>
            <a:ext cx="0" cy="184951"/>
          </a:xfrm>
          <a:prstGeom prst="line">
            <a:avLst/>
          </a:prstGeom>
          <a:ln w="2540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251520" y="1131590"/>
            <a:ext cx="8618170" cy="0"/>
          </a:xfrm>
          <a:prstGeom prst="line">
            <a:avLst/>
          </a:prstGeom>
          <a:ln w="2540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Соединительная линия уступом 18"/>
          <p:cNvCxnSpPr>
            <a:endCxn id="6" idx="1"/>
          </p:cNvCxnSpPr>
          <p:nvPr/>
        </p:nvCxnSpPr>
        <p:spPr>
          <a:xfrm rot="16200000" flipH="1">
            <a:off x="132567" y="1250543"/>
            <a:ext cx="381922" cy="144016"/>
          </a:xfrm>
          <a:prstGeom prst="bentConnector2">
            <a:avLst/>
          </a:prstGeom>
          <a:ln w="2540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Соединительная линия уступом 20"/>
          <p:cNvCxnSpPr>
            <a:endCxn id="7" idx="1"/>
          </p:cNvCxnSpPr>
          <p:nvPr/>
        </p:nvCxnSpPr>
        <p:spPr>
          <a:xfrm rot="16200000" flipH="1">
            <a:off x="-45896" y="1810928"/>
            <a:ext cx="738848" cy="144016"/>
          </a:xfrm>
          <a:prstGeom prst="bentConnector2">
            <a:avLst/>
          </a:prstGeom>
          <a:ln w="2540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587375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15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TextBox 4"/>
          <p:cNvSpPr txBox="1"/>
          <p:nvPr/>
        </p:nvSpPr>
        <p:spPr>
          <a:xfrm>
            <a:off x="2555777" y="483518"/>
            <a:ext cx="4032448" cy="40011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ru-RU" sz="2000" b="1" dirty="0" smtClean="0">
                <a:ln w="3175"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Прокуратура</a:t>
            </a:r>
          </a:p>
        </p:txBody>
      </p:sp>
      <p:grpSp>
        <p:nvGrpSpPr>
          <p:cNvPr id="8" name="Группа 7"/>
          <p:cNvGrpSpPr/>
          <p:nvPr/>
        </p:nvGrpSpPr>
        <p:grpSpPr>
          <a:xfrm flipH="1">
            <a:off x="494933" y="1042358"/>
            <a:ext cx="2132851" cy="3907417"/>
            <a:chOff x="6470323" y="883628"/>
            <a:chExt cx="2132851" cy="3907417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 rotWithShape="1">
            <a:blip r:embed="rId5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470323" y="883628"/>
              <a:ext cx="1587916" cy="3907417"/>
            </a:xfrm>
            <a:prstGeom prst="rect">
              <a:avLst/>
            </a:prstGeom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6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100000" l="388" r="100000">
                          <a14:foregroundMark x1="36047" y1="16778" x2="36047" y2="16778"/>
                          <a14:foregroundMark x1="44961" y1="17000" x2="44961" y2="170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13305" y="888961"/>
              <a:ext cx="1089869" cy="3801870"/>
            </a:xfrm>
            <a:prstGeom prst="rect">
              <a:avLst/>
            </a:prstGeom>
          </p:spPr>
        </p:pic>
      </p:grpSp>
      <p:sp>
        <p:nvSpPr>
          <p:cNvPr id="9" name="TextBox 8"/>
          <p:cNvSpPr txBox="1"/>
          <p:nvPr/>
        </p:nvSpPr>
        <p:spPr>
          <a:xfrm>
            <a:off x="3191669" y="1209688"/>
            <a:ext cx="561662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Надзор за исполнением законов органами власти и местного самоуправления.</a:t>
            </a:r>
          </a:p>
          <a:p>
            <a:endParaRPr lang="ru-RU" sz="1000" dirty="0"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Надзор за соблюдением прав и свобод человека государственными органами.</a:t>
            </a:r>
          </a:p>
          <a:p>
            <a:endParaRPr lang="ru-RU" sz="1000" dirty="0"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Надзор за законностью действий судебных приставов.</a:t>
            </a:r>
          </a:p>
          <a:p>
            <a:endParaRPr lang="ru-RU" sz="1000" dirty="0"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Надзор за деятельностью учреждений, исполняющих наказание.</a:t>
            </a:r>
          </a:p>
          <a:p>
            <a:endParaRPr lang="ru-RU" sz="1000" dirty="0"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Поддержка государственного обвинения по уголовным делам.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11349" y="1081996"/>
            <a:ext cx="461295" cy="40775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11349" y="1779662"/>
            <a:ext cx="461295" cy="40775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11349" y="2499742"/>
            <a:ext cx="461295" cy="40775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16682" y="3219822"/>
            <a:ext cx="461295" cy="40775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11349" y="3892191"/>
            <a:ext cx="461295" cy="407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82123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75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5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5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5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15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TextBox 4"/>
          <p:cNvSpPr txBox="1"/>
          <p:nvPr/>
        </p:nvSpPr>
        <p:spPr>
          <a:xfrm>
            <a:off x="2123728" y="546529"/>
            <a:ext cx="4896544" cy="40011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ru-RU" sz="2000" b="1" dirty="0" smtClean="0">
                <a:ln w="3175"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Правоохранительные  органы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5536" y="1328846"/>
            <a:ext cx="2304256" cy="369332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Судебная система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6" y="2067694"/>
            <a:ext cx="2304256" cy="369332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Прокуратура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5536" y="2724715"/>
            <a:ext cx="2304256" cy="646331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Органы внутренних дел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5" name="Прямая соединительная линия 14"/>
          <p:cNvCxnSpPr>
            <a:stCxn id="5" idx="2"/>
          </p:cNvCxnSpPr>
          <p:nvPr/>
        </p:nvCxnSpPr>
        <p:spPr>
          <a:xfrm>
            <a:off x="4572000" y="946639"/>
            <a:ext cx="0" cy="184951"/>
          </a:xfrm>
          <a:prstGeom prst="line">
            <a:avLst/>
          </a:prstGeom>
          <a:ln w="2540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251520" y="1131590"/>
            <a:ext cx="8618170" cy="0"/>
          </a:xfrm>
          <a:prstGeom prst="line">
            <a:avLst/>
          </a:prstGeom>
          <a:ln w="2540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Соединительная линия уступом 18"/>
          <p:cNvCxnSpPr>
            <a:endCxn id="6" idx="1"/>
          </p:cNvCxnSpPr>
          <p:nvPr/>
        </p:nvCxnSpPr>
        <p:spPr>
          <a:xfrm rot="16200000" flipH="1">
            <a:off x="132567" y="1250543"/>
            <a:ext cx="381922" cy="144016"/>
          </a:xfrm>
          <a:prstGeom prst="bentConnector2">
            <a:avLst/>
          </a:prstGeom>
          <a:ln w="2540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Соединительная линия уступом 20"/>
          <p:cNvCxnSpPr>
            <a:endCxn id="7" idx="1"/>
          </p:cNvCxnSpPr>
          <p:nvPr/>
        </p:nvCxnSpPr>
        <p:spPr>
          <a:xfrm rot="16200000" flipH="1">
            <a:off x="-45896" y="1810928"/>
            <a:ext cx="738848" cy="144016"/>
          </a:xfrm>
          <a:prstGeom prst="bentConnector2">
            <a:avLst/>
          </a:prstGeom>
          <a:ln w="2540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Соединительная линия уступом 22"/>
          <p:cNvCxnSpPr>
            <a:endCxn id="8" idx="1"/>
          </p:cNvCxnSpPr>
          <p:nvPr/>
        </p:nvCxnSpPr>
        <p:spPr>
          <a:xfrm rot="16200000" flipH="1">
            <a:off x="-74232" y="2578112"/>
            <a:ext cx="795521" cy="144016"/>
          </a:xfrm>
          <a:prstGeom prst="bentConnector2">
            <a:avLst/>
          </a:prstGeom>
          <a:ln w="2540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395537" y="3532013"/>
            <a:ext cx="23042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latin typeface="Arial" pitchFamily="34" charset="0"/>
                <a:cs typeface="Arial" pitchFamily="34" charset="0"/>
              </a:rPr>
              <a:t>полиция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4" name="Соединительная линия уступом 63"/>
          <p:cNvCxnSpPr>
            <a:stCxn id="8" idx="3"/>
            <a:endCxn id="62" idx="3"/>
          </p:cNvCxnSpPr>
          <p:nvPr/>
        </p:nvCxnSpPr>
        <p:spPr>
          <a:xfrm>
            <a:off x="2699792" y="3047881"/>
            <a:ext cx="12700" cy="668798"/>
          </a:xfrm>
          <a:prstGeom prst="bentConnector3">
            <a:avLst>
              <a:gd name="adj1" fmla="val 1800000"/>
            </a:avLst>
          </a:prstGeom>
          <a:ln w="158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364458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7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15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TextBox 4"/>
          <p:cNvSpPr txBox="1"/>
          <p:nvPr/>
        </p:nvSpPr>
        <p:spPr>
          <a:xfrm>
            <a:off x="3131840" y="483518"/>
            <a:ext cx="2880320" cy="40011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ru-RU" sz="2000" b="1" dirty="0" smtClean="0">
                <a:ln w="3175"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Полиция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8516" y="1448319"/>
            <a:ext cx="4306967" cy="249158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83568" y="1113543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Защита личности, общества и государства.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08104" y="1113543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Предупреждение и пресечение правонарушений.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7544" y="1995488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Выявление и раскрытие преступлений.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37427" y="2133987"/>
            <a:ext cx="1974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Розыск лиц.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1520" y="3075806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Обеспечение правопорядка в общественных местах.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24128" y="3075806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Обеспечение безопасности дорожного движения.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48966" y="3940175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Охрана имущества и объектов.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64088" y="3939900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Экспертно-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криминалисти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ческая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деятельность.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34241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alphaModFix amt="15000"/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63" b="4686"/>
          <a:stretch/>
        </p:blipFill>
        <p:spPr>
          <a:xfrm>
            <a:off x="-8335" y="0"/>
            <a:ext cx="9152335" cy="5143500"/>
          </a:xfrm>
          <a:prstGeom prst="rect">
            <a:avLst/>
          </a:prstGeom>
        </p:spPr>
      </p:pic>
      <p:grpSp>
        <p:nvGrpSpPr>
          <p:cNvPr id="2" name="Группа 1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9322945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2120" y="820245"/>
            <a:ext cx="3211654" cy="3518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57859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alphaModFix amt="15000"/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43" b="7699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grpSp>
        <p:nvGrpSpPr>
          <p:cNvPr id="2" name="Группа 1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754644"/>
            <a:ext cx="2654012" cy="3473290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26188954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alphaModFix amt="15000"/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44" b="7925"/>
          <a:stretch/>
        </p:blipFill>
        <p:spPr>
          <a:xfrm>
            <a:off x="0" y="-25848"/>
            <a:ext cx="9144000" cy="516934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99394">
                        <a14:backgroundMark x1="24697" y1="62000" x2="24697" y2="62000"/>
                        <a14:backgroundMark x1="20758" y1="75000" x2="20758" y2="75000"/>
                        <a14:backgroundMark x1="23030" y1="68000" x2="23030" y2="68000"/>
                        <a14:backgroundMark x1="23939" y1="64750" x2="23939" y2="64750"/>
                        <a14:backgroundMark x1="25758" y1="59000" x2="25758" y2="59000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596"/>
          <a:stretch/>
        </p:blipFill>
        <p:spPr>
          <a:xfrm rot="120000" flipH="1">
            <a:off x="3226726" y="2757997"/>
            <a:ext cx="2443751" cy="1353742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1200000" rev="0"/>
            </a:camera>
            <a:lightRig rig="threePt" dir="t"/>
          </a:scene3d>
          <a:sp3d z="-101600"/>
        </p:spPr>
      </p:pic>
      <p:grpSp>
        <p:nvGrpSpPr>
          <p:cNvPr id="2" name="Группа 1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9965002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4000"/>
                            </p:stCondLst>
                            <p:childTnLst>
                              <p:par>
                                <p:cTn id="10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59259E-6 L -0.5849 -0.11173 " pathEditMode="relative" rAng="0" ptsTypes="AA">
                                      <p:cBhvr>
                                        <p:cTn id="11" dur="3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253" y="-5586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22" presetClass="exit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3" dur="2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alphaModFix amt="15000"/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47" b="16326"/>
          <a:stretch/>
        </p:blipFill>
        <p:spPr>
          <a:xfrm>
            <a:off x="-19657" y="-16158"/>
            <a:ext cx="9166102" cy="5159659"/>
          </a:xfrm>
          <a:prstGeom prst="rect">
            <a:avLst/>
          </a:prstGeom>
        </p:spPr>
      </p:pic>
      <p:grpSp>
        <p:nvGrpSpPr>
          <p:cNvPr id="2" name="Группа 1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5711524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15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39"/>
          <a:stretch/>
        </p:blipFill>
        <p:spPr>
          <a:xfrm>
            <a:off x="0" y="-18907"/>
            <a:ext cx="9144000" cy="5162407"/>
          </a:xfrm>
          <a:prstGeom prst="rect">
            <a:avLst/>
          </a:prstGeom>
        </p:spPr>
      </p:pic>
      <p:grpSp>
        <p:nvGrpSpPr>
          <p:cNvPr id="2" name="Группа 1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9198345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15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76" b="4561"/>
          <a:stretch/>
        </p:blipFill>
        <p:spPr>
          <a:xfrm>
            <a:off x="3026" y="0"/>
            <a:ext cx="9143998" cy="5143499"/>
          </a:xfrm>
          <a:prstGeom prst="rect">
            <a:avLst/>
          </a:prstGeom>
        </p:spPr>
      </p:pic>
      <p:grpSp>
        <p:nvGrpSpPr>
          <p:cNvPr id="2" name="Группа 1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1811626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15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5" t="5473" r="2624" b="11448"/>
          <a:stretch/>
        </p:blipFill>
        <p:spPr>
          <a:xfrm>
            <a:off x="0" y="0"/>
            <a:ext cx="9147026" cy="514502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59" y="2137506"/>
            <a:ext cx="1958691" cy="2693200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grpSp>
        <p:nvGrpSpPr>
          <p:cNvPr id="2" name="Группа 1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6586209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15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76" b="12763"/>
          <a:stretch/>
        </p:blipFill>
        <p:spPr>
          <a:xfrm>
            <a:off x="0" y="-1463"/>
            <a:ext cx="9146445" cy="5144877"/>
          </a:xfrm>
          <a:prstGeom prst="rect">
            <a:avLst/>
          </a:prstGeom>
        </p:spPr>
      </p:pic>
      <p:grpSp>
        <p:nvGrpSpPr>
          <p:cNvPr id="2" name="Группа 1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38379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alphaModFix amt="15000"/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56" b="4276"/>
          <a:stretch/>
        </p:blipFill>
        <p:spPr>
          <a:xfrm>
            <a:off x="1" y="1"/>
            <a:ext cx="9174154" cy="51435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71814" flipH="1">
            <a:off x="7721433" y="4168162"/>
            <a:ext cx="1337476" cy="1318093"/>
          </a:xfrm>
          <a:prstGeom prst="rect">
            <a:avLst/>
          </a:prstGeom>
        </p:spPr>
      </p:pic>
      <p:grpSp>
        <p:nvGrpSpPr>
          <p:cNvPr id="2" name="Группа 1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9516" r="10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" b="4307"/>
          <a:stretch/>
        </p:blipFill>
        <p:spPr>
          <a:xfrm>
            <a:off x="1835696" y="1779660"/>
            <a:ext cx="1368152" cy="2091483"/>
          </a:xfrm>
          <a:prstGeom prst="rect">
            <a:avLst/>
          </a:prstGeom>
          <a:ln>
            <a:noFill/>
          </a:ln>
          <a:effectLst>
            <a:glow rad="127000">
              <a:schemeClr val="bg2">
                <a:lumMod val="1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107455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5" presetClass="path" presetSubtype="0" accel="50000" decel="5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-4.72222E-6 -2.46914E-7 L -0.51996 -0.20062 " pathEditMode="relative" rAng="0" ptsTypes="AA">
                                      <p:cBhvr>
                                        <p:cTn id="11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07" y="-10031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9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alphaModFix amt="15000"/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85" t="-569" r="11932" b="76"/>
          <a:stretch/>
        </p:blipFill>
        <p:spPr>
          <a:xfrm>
            <a:off x="0" y="-66674"/>
            <a:ext cx="9144000" cy="521017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7"/>
          <a:stretch/>
        </p:blipFill>
        <p:spPr>
          <a:xfrm>
            <a:off x="6300192" y="1779662"/>
            <a:ext cx="2375483" cy="257021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grpSp>
        <p:nvGrpSpPr>
          <p:cNvPr id="2" name="Группа 1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24607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15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64" b="6058"/>
          <a:stretch/>
        </p:blipFill>
        <p:spPr>
          <a:xfrm>
            <a:off x="0" y="-2752"/>
            <a:ext cx="9126885" cy="513406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54" b="-259"/>
          <a:stretch/>
        </p:blipFill>
        <p:spPr>
          <a:xfrm>
            <a:off x="666428" y="483518"/>
            <a:ext cx="5975200" cy="40324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2" name="Группа 1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1847295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2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2120" y="820245"/>
            <a:ext cx="3211654" cy="351836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5536" y="411510"/>
            <a:ext cx="50405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Объективное право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– совокупность </a:t>
            </a:r>
          </a:p>
          <a:p>
            <a:pPr algn="ctr"/>
            <a:r>
              <a:rPr lang="ru-RU" sz="2000" dirty="0" smtClean="0">
                <a:latin typeface="Arial" pitchFamily="34" charset="0"/>
                <a:cs typeface="Arial" pitchFamily="34" charset="0"/>
              </a:rPr>
              <a:t>общеобязательных норм, правил, уста-</a:t>
            </a:r>
          </a:p>
          <a:p>
            <a:pPr algn="ctr"/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новленных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и охраняемых государством.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6" y="1772111"/>
            <a:ext cx="5040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Arial" pitchFamily="34" charset="0"/>
                <a:cs typeface="Arial" pitchFamily="34" charset="0"/>
              </a:rPr>
              <a:t>Все государственные органы должны </a:t>
            </a:r>
          </a:p>
          <a:p>
            <a:pPr algn="ctr"/>
            <a:r>
              <a:rPr lang="ru-RU" sz="2000" dirty="0" smtClean="0">
                <a:latin typeface="Arial" pitchFamily="34" charset="0"/>
                <a:cs typeface="Arial" pitchFamily="34" charset="0"/>
              </a:rPr>
              <a:t>охранять право.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Стрелка вправо с вырезом 7"/>
          <p:cNvSpPr/>
          <p:nvPr/>
        </p:nvSpPr>
        <p:spPr>
          <a:xfrm rot="5400000">
            <a:off x="2759590" y="1224453"/>
            <a:ext cx="288032" cy="720080"/>
          </a:xfrm>
          <a:prstGeom prst="notchedRightArrow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12700">
            <a:solidFill>
              <a:schemeClr val="bg2">
                <a:lumMod val="2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с вырезом 8"/>
          <p:cNvSpPr/>
          <p:nvPr/>
        </p:nvSpPr>
        <p:spPr>
          <a:xfrm rot="5400000">
            <a:off x="4608004" y="2499742"/>
            <a:ext cx="288032" cy="720080"/>
          </a:xfrm>
          <a:prstGeom prst="notchedRightArrow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12700">
            <a:solidFill>
              <a:schemeClr val="bg2">
                <a:lumMod val="2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с вырезом 9"/>
          <p:cNvSpPr/>
          <p:nvPr/>
        </p:nvSpPr>
        <p:spPr>
          <a:xfrm rot="5400000">
            <a:off x="2771800" y="2503506"/>
            <a:ext cx="288032" cy="720080"/>
          </a:xfrm>
          <a:prstGeom prst="notchedRightArrow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12700">
            <a:solidFill>
              <a:schemeClr val="bg2">
                <a:lumMod val="2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с вырезом 10"/>
          <p:cNvSpPr/>
          <p:nvPr/>
        </p:nvSpPr>
        <p:spPr>
          <a:xfrm rot="5400000">
            <a:off x="971600" y="2499742"/>
            <a:ext cx="288032" cy="720080"/>
          </a:xfrm>
          <a:prstGeom prst="notchedRightArrow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12700">
            <a:solidFill>
              <a:schemeClr val="bg2">
                <a:lumMod val="2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251520" y="3309266"/>
            <a:ext cx="17281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Парламент </a:t>
            </a:r>
            <a:r>
              <a:rPr lang="ru-RU" dirty="0">
                <a:latin typeface="Arial" pitchFamily="34" charset="0"/>
                <a:cs typeface="Arial" pitchFamily="34" charset="0"/>
              </a:rPr>
              <a:t>принимает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справедливые законы.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15716" y="3309265"/>
            <a:ext cx="180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Правительство действует строго в рамках закона.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51920" y="3309266"/>
            <a:ext cx="180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>
                <a:latin typeface="Arial" pitchFamily="34" charset="0"/>
                <a:cs typeface="Arial" pitchFamily="34" charset="0"/>
              </a:rPr>
              <a:t>Правоохра-нительные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 органы</a:t>
            </a: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…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72229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7" grpId="0" uiExpand="1" build="p"/>
      <p:bldP spid="8" grpId="0" animBg="1"/>
      <p:bldP spid="9" grpId="0" animBg="1"/>
      <p:bldP spid="10" grpId="0" animBg="1"/>
      <p:bldP spid="11" grpId="0" animBg="1"/>
      <p:bldP spid="12" grpId="0" build="p"/>
      <p:bldP spid="13" grpId="0" build="p"/>
      <p:bldP spid="14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15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2" b="8803"/>
          <a:stretch/>
        </p:blipFill>
        <p:spPr>
          <a:xfrm>
            <a:off x="1" y="-14017"/>
            <a:ext cx="9168918" cy="5157517"/>
          </a:xfrm>
          <a:prstGeom prst="rect">
            <a:avLst/>
          </a:prstGeom>
        </p:spPr>
      </p:pic>
      <p:grpSp>
        <p:nvGrpSpPr>
          <p:cNvPr id="2" name="Группа 1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431952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15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33" b="1345"/>
          <a:stretch/>
        </p:blipFill>
        <p:spPr>
          <a:xfrm>
            <a:off x="-5655" y="-4556"/>
            <a:ext cx="9152100" cy="5148056"/>
          </a:xfrm>
          <a:prstGeom prst="rect">
            <a:avLst/>
          </a:prstGeom>
        </p:spPr>
      </p:pic>
      <p:grpSp>
        <p:nvGrpSpPr>
          <p:cNvPr id="2" name="Группа 1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326788"/>
            <a:ext cx="2916254" cy="272054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35691257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alphaModFix amt="15000"/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54" b="3296"/>
          <a:stretch/>
        </p:blipFill>
        <p:spPr>
          <a:xfrm>
            <a:off x="4996754" y="0"/>
            <a:ext cx="4149691" cy="5143501"/>
          </a:xfrm>
          <a:prstGeom prst="rect">
            <a:avLst/>
          </a:prstGeom>
        </p:spPr>
      </p:pic>
      <p:grpSp>
        <p:nvGrpSpPr>
          <p:cNvPr id="2" name="Группа 1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58" b="14935"/>
          <a:stretch/>
        </p:blipFill>
        <p:spPr>
          <a:xfrm>
            <a:off x="396" y="0"/>
            <a:ext cx="4996358" cy="5143500"/>
          </a:xfrm>
          <a:prstGeom prst="rect">
            <a:avLst/>
          </a:prstGeom>
        </p:spPr>
      </p:pic>
      <p:cxnSp>
        <p:nvCxnSpPr>
          <p:cNvPr id="13" name="Прямая соединительная линия 12"/>
          <p:cNvCxnSpPr/>
          <p:nvPr/>
        </p:nvCxnSpPr>
        <p:spPr>
          <a:xfrm>
            <a:off x="4996754" y="0"/>
            <a:ext cx="0" cy="5143501"/>
          </a:xfrm>
          <a:prstGeom prst="line">
            <a:avLst/>
          </a:prstGeom>
          <a:ln w="381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120665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15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TextBox 12"/>
          <p:cNvSpPr txBox="1"/>
          <p:nvPr/>
        </p:nvSpPr>
        <p:spPr>
          <a:xfrm>
            <a:off x="3131840" y="483518"/>
            <a:ext cx="2880320" cy="40011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ru-RU" sz="2000" b="1" dirty="0" smtClean="0">
                <a:ln w="3175"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Полиция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8516" y="1448319"/>
            <a:ext cx="4306967" cy="249158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39552" y="1275606"/>
            <a:ext cx="2880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Федеральный закон «О полиции»: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71600" y="3232014"/>
            <a:ext cx="32403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Arial" pitchFamily="34" charset="0"/>
                <a:cs typeface="Arial" pitchFamily="34" charset="0"/>
              </a:rPr>
              <a:t>с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облюдать и уважать права и свободы человека и гражданина;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24100" y="1275606"/>
            <a:ext cx="25384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Arial" pitchFamily="34" charset="0"/>
                <a:cs typeface="Arial" pitchFamily="34" charset="0"/>
              </a:rPr>
              <a:t>б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ыть беспристрастными;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324100" y="3232013"/>
            <a:ext cx="27844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Arial" pitchFamily="34" charset="0"/>
                <a:cs typeface="Arial" pitchFamily="34" charset="0"/>
              </a:rPr>
              <a:t>с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тремиться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обеспе-чить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общественное доверие.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9552" y="3104520"/>
            <a:ext cx="504056" cy="44554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96136" y="1110916"/>
            <a:ext cx="527964" cy="466682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96136" y="3104520"/>
            <a:ext cx="504056" cy="445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7250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5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5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6" grpId="0"/>
      <p:bldP spid="17" grpId="0"/>
      <p:bldP spid="1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15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TextBox 4"/>
          <p:cNvSpPr txBox="1"/>
          <p:nvPr/>
        </p:nvSpPr>
        <p:spPr>
          <a:xfrm>
            <a:off x="3131840" y="483518"/>
            <a:ext cx="2880320" cy="40011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ru-RU" sz="2000" b="1" dirty="0" smtClean="0">
                <a:ln w="3175"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Полиция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8516" y="1448319"/>
            <a:ext cx="4306967" cy="249158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83568" y="1113543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Защита личности, общества и государства.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08104" y="1113543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Предупреждение и пресечение правонарушений.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7544" y="1995488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Выявление и раскрытие преступлений.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37427" y="2133987"/>
            <a:ext cx="1974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Розыск лиц.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1520" y="3075806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Обеспечение правопорядка в общественных местах.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24128" y="3075806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Обеспечение безопасности дорожного движения.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48966" y="3940175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Охрана имущества и объектов.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64088" y="3939900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Экспертно-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криминалисти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ческая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деятельность.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705106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15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TextBox 4"/>
          <p:cNvSpPr txBox="1"/>
          <p:nvPr/>
        </p:nvSpPr>
        <p:spPr>
          <a:xfrm>
            <a:off x="2123728" y="546529"/>
            <a:ext cx="4896544" cy="40011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ru-RU" sz="2000" b="1" dirty="0" smtClean="0">
                <a:ln w="3175"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Правоохранительные  органы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5536" y="1328846"/>
            <a:ext cx="2304256" cy="369332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Судебная система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6" y="2067694"/>
            <a:ext cx="2304256" cy="369332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Прокуратура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5536" y="2724715"/>
            <a:ext cx="2304256" cy="646331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Органы внутренних дел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5" name="Прямая соединительная линия 14"/>
          <p:cNvCxnSpPr>
            <a:stCxn id="5" idx="2"/>
          </p:cNvCxnSpPr>
          <p:nvPr/>
        </p:nvCxnSpPr>
        <p:spPr>
          <a:xfrm>
            <a:off x="4572000" y="946639"/>
            <a:ext cx="0" cy="184951"/>
          </a:xfrm>
          <a:prstGeom prst="line">
            <a:avLst/>
          </a:prstGeom>
          <a:ln w="2540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251520" y="1131590"/>
            <a:ext cx="8618170" cy="0"/>
          </a:xfrm>
          <a:prstGeom prst="line">
            <a:avLst/>
          </a:prstGeom>
          <a:ln w="2540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Соединительная линия уступом 18"/>
          <p:cNvCxnSpPr>
            <a:endCxn id="6" idx="1"/>
          </p:cNvCxnSpPr>
          <p:nvPr/>
        </p:nvCxnSpPr>
        <p:spPr>
          <a:xfrm rot="16200000" flipH="1">
            <a:off x="132567" y="1250543"/>
            <a:ext cx="381922" cy="144016"/>
          </a:xfrm>
          <a:prstGeom prst="bentConnector2">
            <a:avLst/>
          </a:prstGeom>
          <a:ln w="2540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Соединительная линия уступом 20"/>
          <p:cNvCxnSpPr>
            <a:endCxn id="7" idx="1"/>
          </p:cNvCxnSpPr>
          <p:nvPr/>
        </p:nvCxnSpPr>
        <p:spPr>
          <a:xfrm rot="16200000" flipH="1">
            <a:off x="-45896" y="1810928"/>
            <a:ext cx="738848" cy="144016"/>
          </a:xfrm>
          <a:prstGeom prst="bentConnector2">
            <a:avLst/>
          </a:prstGeom>
          <a:ln w="2540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Соединительная линия уступом 22"/>
          <p:cNvCxnSpPr>
            <a:endCxn id="8" idx="1"/>
          </p:cNvCxnSpPr>
          <p:nvPr/>
        </p:nvCxnSpPr>
        <p:spPr>
          <a:xfrm rot="16200000" flipH="1">
            <a:off x="-74232" y="2578112"/>
            <a:ext cx="795521" cy="144016"/>
          </a:xfrm>
          <a:prstGeom prst="bentConnector2">
            <a:avLst/>
          </a:prstGeom>
          <a:ln w="2540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95537" y="4062314"/>
            <a:ext cx="2304256" cy="646331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Следственный комитет                         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419872" y="1312010"/>
            <a:ext cx="2308054" cy="923330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Федеральная служба безопасности                      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7" name="Соединительная линия уступом 26"/>
          <p:cNvCxnSpPr>
            <a:endCxn id="25" idx="1"/>
          </p:cNvCxnSpPr>
          <p:nvPr/>
        </p:nvCxnSpPr>
        <p:spPr>
          <a:xfrm rot="16200000" flipH="1">
            <a:off x="2954813" y="1308615"/>
            <a:ext cx="642085" cy="288033"/>
          </a:xfrm>
          <a:prstGeom prst="bentConnector2">
            <a:avLst/>
          </a:prstGeom>
          <a:ln w="2540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Соединительная линия уступом 40"/>
          <p:cNvCxnSpPr>
            <a:endCxn id="24" idx="1"/>
          </p:cNvCxnSpPr>
          <p:nvPr/>
        </p:nvCxnSpPr>
        <p:spPr>
          <a:xfrm rot="16200000" flipH="1">
            <a:off x="-345272" y="3644671"/>
            <a:ext cx="1337600" cy="144017"/>
          </a:xfrm>
          <a:prstGeom prst="bentConnector2">
            <a:avLst/>
          </a:prstGeom>
          <a:ln w="2540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395537" y="3532013"/>
            <a:ext cx="23042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latin typeface="Arial" pitchFamily="34" charset="0"/>
                <a:cs typeface="Arial" pitchFamily="34" charset="0"/>
              </a:rPr>
              <a:t>полиция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4" name="Соединительная линия уступом 63"/>
          <p:cNvCxnSpPr>
            <a:stCxn id="8" idx="3"/>
            <a:endCxn id="62" idx="3"/>
          </p:cNvCxnSpPr>
          <p:nvPr/>
        </p:nvCxnSpPr>
        <p:spPr>
          <a:xfrm>
            <a:off x="2699792" y="3047881"/>
            <a:ext cx="12700" cy="668798"/>
          </a:xfrm>
          <a:prstGeom prst="bentConnector3">
            <a:avLst>
              <a:gd name="adj1" fmla="val 1800000"/>
            </a:avLst>
          </a:prstGeom>
          <a:ln w="158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33846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15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TextBox 4"/>
          <p:cNvSpPr txBox="1"/>
          <p:nvPr/>
        </p:nvSpPr>
        <p:spPr>
          <a:xfrm>
            <a:off x="1691680" y="483518"/>
            <a:ext cx="5760640" cy="40011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ru-RU" sz="2000" b="1" dirty="0" smtClean="0">
                <a:ln w="3175"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Федеральная служба безопасности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4935" y="1024332"/>
            <a:ext cx="2154129" cy="3939902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595586" y="1061576"/>
            <a:ext cx="2448272" cy="1840518"/>
          </a:xfrm>
          <a:prstGeom prst="rect">
            <a:avLst/>
          </a:prstGeom>
          <a:solidFill>
            <a:schemeClr val="bg2"/>
          </a:solidFill>
          <a:ln w="9525"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3" r="3746" b="4900"/>
          <a:stretch/>
        </p:blipFill>
        <p:spPr>
          <a:xfrm>
            <a:off x="611560" y="1135559"/>
            <a:ext cx="2448272" cy="1685351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595586" y="2902094"/>
            <a:ext cx="2448272" cy="1825158"/>
          </a:xfrm>
          <a:prstGeom prst="rect">
            <a:avLst/>
          </a:prstGeom>
          <a:solidFill>
            <a:schemeClr val="bg2"/>
          </a:solidFill>
          <a:ln w="9525"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20" t="4702" r="13012"/>
          <a:stretch/>
        </p:blipFill>
        <p:spPr>
          <a:xfrm>
            <a:off x="955626" y="2955446"/>
            <a:ext cx="1872208" cy="1792102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6096322" y="1061576"/>
            <a:ext cx="2448272" cy="1840518"/>
          </a:xfrm>
          <a:prstGeom prst="rect">
            <a:avLst/>
          </a:prstGeom>
          <a:solidFill>
            <a:schemeClr val="bg2"/>
          </a:solidFill>
          <a:ln w="9525"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9" name="Группа 18"/>
          <p:cNvGrpSpPr/>
          <p:nvPr/>
        </p:nvGrpSpPr>
        <p:grpSpPr>
          <a:xfrm>
            <a:off x="6175778" y="1277969"/>
            <a:ext cx="2368815" cy="1550914"/>
            <a:chOff x="6163624" y="1338507"/>
            <a:chExt cx="2368815" cy="1550914"/>
          </a:xfrm>
        </p:grpSpPr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63624" y="1338507"/>
              <a:ext cx="2368815" cy="1402338"/>
            </a:xfrm>
            <a:prstGeom prst="rect">
              <a:avLst/>
            </a:prstGeom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81539" y="1357692"/>
              <a:ext cx="1531729" cy="1531729"/>
            </a:xfrm>
            <a:prstGeom prst="rect">
              <a:avLst/>
            </a:prstGeom>
          </p:spPr>
        </p:pic>
      </p:grpSp>
      <p:sp>
        <p:nvSpPr>
          <p:cNvPr id="18" name="Прямоугольник 17"/>
          <p:cNvSpPr/>
          <p:nvPr/>
        </p:nvSpPr>
        <p:spPr>
          <a:xfrm>
            <a:off x="6096321" y="2902093"/>
            <a:ext cx="2448272" cy="1831823"/>
          </a:xfrm>
          <a:prstGeom prst="rect">
            <a:avLst/>
          </a:prstGeom>
          <a:solidFill>
            <a:schemeClr val="bg2"/>
          </a:solidFill>
          <a:ln w="9525"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8497" y="2999467"/>
            <a:ext cx="1923922" cy="1727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919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 animBg="1"/>
      <p:bldP spid="14" grpId="0" animBg="1"/>
      <p:bldP spid="16" grpId="0" animBg="1"/>
      <p:bldP spid="1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15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TextBox 4"/>
          <p:cNvSpPr txBox="1"/>
          <p:nvPr/>
        </p:nvSpPr>
        <p:spPr>
          <a:xfrm>
            <a:off x="2123728" y="546529"/>
            <a:ext cx="4896544" cy="40011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ru-RU" sz="2000" b="1" dirty="0" smtClean="0">
                <a:ln w="3175"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Правоохранительные  органы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5536" y="1328846"/>
            <a:ext cx="2304256" cy="369332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Судебная система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6" y="2067694"/>
            <a:ext cx="2304256" cy="369332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Прокуратура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5536" y="2724715"/>
            <a:ext cx="2304256" cy="646331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Органы внутренних дел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23670" y="2407306"/>
            <a:ext cx="2304255" cy="1200329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Федеральная служба по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контро-лю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за оборотом наркотиков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23670" y="3792301"/>
            <a:ext cx="2304256" cy="923330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Федеральная таможенная служба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72200" y="1328846"/>
            <a:ext cx="2304256" cy="369332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Органы юстиции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5" name="Прямая соединительная линия 14"/>
          <p:cNvCxnSpPr>
            <a:stCxn id="5" idx="2"/>
          </p:cNvCxnSpPr>
          <p:nvPr/>
        </p:nvCxnSpPr>
        <p:spPr>
          <a:xfrm>
            <a:off x="4572000" y="946639"/>
            <a:ext cx="0" cy="184951"/>
          </a:xfrm>
          <a:prstGeom prst="line">
            <a:avLst/>
          </a:prstGeom>
          <a:ln w="2540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251520" y="1131590"/>
            <a:ext cx="8618170" cy="0"/>
          </a:xfrm>
          <a:prstGeom prst="line">
            <a:avLst/>
          </a:prstGeom>
          <a:ln w="2540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Соединительная линия уступом 18"/>
          <p:cNvCxnSpPr>
            <a:endCxn id="6" idx="1"/>
          </p:cNvCxnSpPr>
          <p:nvPr/>
        </p:nvCxnSpPr>
        <p:spPr>
          <a:xfrm rot="16200000" flipH="1">
            <a:off x="132567" y="1250543"/>
            <a:ext cx="381922" cy="144016"/>
          </a:xfrm>
          <a:prstGeom prst="bentConnector2">
            <a:avLst/>
          </a:prstGeom>
          <a:ln w="2540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Соединительная линия уступом 20"/>
          <p:cNvCxnSpPr>
            <a:endCxn id="7" idx="1"/>
          </p:cNvCxnSpPr>
          <p:nvPr/>
        </p:nvCxnSpPr>
        <p:spPr>
          <a:xfrm rot="16200000" flipH="1">
            <a:off x="-45896" y="1810928"/>
            <a:ext cx="738848" cy="144016"/>
          </a:xfrm>
          <a:prstGeom prst="bentConnector2">
            <a:avLst/>
          </a:prstGeom>
          <a:ln w="2540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Соединительная линия уступом 22"/>
          <p:cNvCxnSpPr>
            <a:endCxn id="8" idx="1"/>
          </p:cNvCxnSpPr>
          <p:nvPr/>
        </p:nvCxnSpPr>
        <p:spPr>
          <a:xfrm rot="16200000" flipH="1">
            <a:off x="-74232" y="2578112"/>
            <a:ext cx="795521" cy="144016"/>
          </a:xfrm>
          <a:prstGeom prst="bentConnector2">
            <a:avLst/>
          </a:prstGeom>
          <a:ln w="2540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95537" y="4062314"/>
            <a:ext cx="2304256" cy="646331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Следственный комитет                         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419872" y="1312010"/>
            <a:ext cx="2308054" cy="923330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Федеральная служба безопасности                      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7" name="Соединительная линия уступом 26"/>
          <p:cNvCxnSpPr>
            <a:endCxn id="25" idx="1"/>
          </p:cNvCxnSpPr>
          <p:nvPr/>
        </p:nvCxnSpPr>
        <p:spPr>
          <a:xfrm rot="16200000" flipH="1">
            <a:off x="2954813" y="1308615"/>
            <a:ext cx="642085" cy="288033"/>
          </a:xfrm>
          <a:prstGeom prst="bentConnector2">
            <a:avLst/>
          </a:prstGeom>
          <a:ln w="2540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Соединительная линия уступом 28"/>
          <p:cNvCxnSpPr>
            <a:endCxn id="11" idx="1"/>
          </p:cNvCxnSpPr>
          <p:nvPr/>
        </p:nvCxnSpPr>
        <p:spPr>
          <a:xfrm rot="16200000" flipH="1">
            <a:off x="2600024" y="2183824"/>
            <a:ext cx="1355461" cy="291831"/>
          </a:xfrm>
          <a:prstGeom prst="bentConnector2">
            <a:avLst/>
          </a:prstGeom>
          <a:ln w="2540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Соединительная линия уступом 30"/>
          <p:cNvCxnSpPr>
            <a:endCxn id="12" idx="1"/>
          </p:cNvCxnSpPr>
          <p:nvPr/>
        </p:nvCxnSpPr>
        <p:spPr>
          <a:xfrm rot="16200000" flipH="1">
            <a:off x="2519732" y="3350027"/>
            <a:ext cx="1516045" cy="291831"/>
          </a:xfrm>
          <a:prstGeom prst="bentConnector2">
            <a:avLst/>
          </a:prstGeom>
          <a:ln w="2540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6372199" y="1832520"/>
            <a:ext cx="2304256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адвокатура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372199" y="2204494"/>
            <a:ext cx="2282138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нотариат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347022" y="2555438"/>
            <a:ext cx="2304256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dirty="0">
                <a:latin typeface="Arial" pitchFamily="34" charset="0"/>
                <a:cs typeface="Arial" pitchFamily="34" charset="0"/>
              </a:rPr>
              <a:t>о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тделы ЗАГС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1" name="Соединительная линия уступом 40"/>
          <p:cNvCxnSpPr>
            <a:endCxn id="24" idx="1"/>
          </p:cNvCxnSpPr>
          <p:nvPr/>
        </p:nvCxnSpPr>
        <p:spPr>
          <a:xfrm rot="16200000" flipH="1">
            <a:off x="-345272" y="3644671"/>
            <a:ext cx="1337600" cy="144017"/>
          </a:xfrm>
          <a:prstGeom prst="bentConnector2">
            <a:avLst/>
          </a:prstGeom>
          <a:ln w="2540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Соединительная линия уступом 47"/>
          <p:cNvCxnSpPr>
            <a:endCxn id="13" idx="3"/>
          </p:cNvCxnSpPr>
          <p:nvPr/>
        </p:nvCxnSpPr>
        <p:spPr>
          <a:xfrm rot="5400000">
            <a:off x="8582111" y="1225933"/>
            <a:ext cx="381924" cy="193234"/>
          </a:xfrm>
          <a:prstGeom prst="bentConnector2">
            <a:avLst/>
          </a:prstGeom>
          <a:ln w="2540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6361140" y="3371046"/>
            <a:ext cx="2304256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Федеральная служба исполнения наказаний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350081" y="4211603"/>
            <a:ext cx="2304256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Федеральная служба судебных приставов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2" name="Соединительная линия уступом 51"/>
          <p:cNvCxnSpPr>
            <a:stCxn id="13" idx="1"/>
            <a:endCxn id="36" idx="1"/>
          </p:cNvCxnSpPr>
          <p:nvPr/>
        </p:nvCxnSpPr>
        <p:spPr>
          <a:xfrm rot="10800000" flipV="1">
            <a:off x="6372200" y="1513511"/>
            <a:ext cx="1" cy="488285"/>
          </a:xfrm>
          <a:prstGeom prst="bentConnector3">
            <a:avLst>
              <a:gd name="adj1" fmla="val 22860100000"/>
            </a:avLst>
          </a:prstGeom>
          <a:ln w="158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Соединительная линия уступом 54"/>
          <p:cNvCxnSpPr>
            <a:endCxn id="37" idx="1"/>
          </p:cNvCxnSpPr>
          <p:nvPr/>
        </p:nvCxnSpPr>
        <p:spPr>
          <a:xfrm rot="16200000" flipH="1">
            <a:off x="6055576" y="2057147"/>
            <a:ext cx="405391" cy="227855"/>
          </a:xfrm>
          <a:prstGeom prst="bentConnector2">
            <a:avLst/>
          </a:prstGeom>
          <a:ln w="158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Соединительная линия уступом 56"/>
          <p:cNvCxnSpPr>
            <a:endCxn id="38" idx="1"/>
          </p:cNvCxnSpPr>
          <p:nvPr/>
        </p:nvCxnSpPr>
        <p:spPr>
          <a:xfrm rot="16200000" flipH="1">
            <a:off x="6062785" y="2440477"/>
            <a:ext cx="363641" cy="204834"/>
          </a:xfrm>
          <a:prstGeom prst="bentConnector2">
            <a:avLst/>
          </a:prstGeom>
          <a:ln w="158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Соединительная линия уступом 58"/>
          <p:cNvCxnSpPr>
            <a:endCxn id="49" idx="1"/>
          </p:cNvCxnSpPr>
          <p:nvPr/>
        </p:nvCxnSpPr>
        <p:spPr>
          <a:xfrm rot="16200000" flipH="1">
            <a:off x="5883409" y="3308814"/>
            <a:ext cx="738666" cy="216795"/>
          </a:xfrm>
          <a:prstGeom prst="bentConnector2">
            <a:avLst/>
          </a:prstGeom>
          <a:ln w="158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Соединительная линия уступом 60"/>
          <p:cNvCxnSpPr>
            <a:endCxn id="50" idx="1"/>
          </p:cNvCxnSpPr>
          <p:nvPr/>
        </p:nvCxnSpPr>
        <p:spPr>
          <a:xfrm rot="16200000" flipH="1">
            <a:off x="5852019" y="4005929"/>
            <a:ext cx="787312" cy="208812"/>
          </a:xfrm>
          <a:prstGeom prst="bentConnector2">
            <a:avLst/>
          </a:prstGeom>
          <a:ln w="158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395537" y="3532013"/>
            <a:ext cx="23042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latin typeface="Arial" pitchFamily="34" charset="0"/>
                <a:cs typeface="Arial" pitchFamily="34" charset="0"/>
              </a:rPr>
              <a:t>полиция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4" name="Соединительная линия уступом 63"/>
          <p:cNvCxnSpPr>
            <a:stCxn id="8" idx="3"/>
            <a:endCxn id="62" idx="3"/>
          </p:cNvCxnSpPr>
          <p:nvPr/>
        </p:nvCxnSpPr>
        <p:spPr>
          <a:xfrm>
            <a:off x="2699792" y="3047881"/>
            <a:ext cx="12700" cy="668798"/>
          </a:xfrm>
          <a:prstGeom prst="bentConnector3">
            <a:avLst>
              <a:gd name="adj1" fmla="val 1800000"/>
            </a:avLst>
          </a:prstGeom>
          <a:ln w="158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Соединительная линия уступом 52"/>
          <p:cNvCxnSpPr>
            <a:endCxn id="56" idx="1"/>
          </p:cNvCxnSpPr>
          <p:nvPr/>
        </p:nvCxnSpPr>
        <p:spPr>
          <a:xfrm rot="16200000" flipH="1">
            <a:off x="6041055" y="2828004"/>
            <a:ext cx="408336" cy="201758"/>
          </a:xfrm>
          <a:prstGeom prst="bentConnector2">
            <a:avLst/>
          </a:prstGeom>
          <a:ln w="158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6346102" y="2963774"/>
            <a:ext cx="2304256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управления юстиции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592639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5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5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5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5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5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7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5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7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5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36" grpId="0"/>
      <p:bldP spid="37" grpId="0"/>
      <p:bldP spid="38" grpId="0"/>
      <p:bldP spid="49" grpId="0"/>
      <p:bldP spid="50" grpId="0"/>
      <p:bldP spid="5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15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TextBox 4"/>
          <p:cNvSpPr txBox="1"/>
          <p:nvPr/>
        </p:nvSpPr>
        <p:spPr>
          <a:xfrm>
            <a:off x="467544" y="378381"/>
            <a:ext cx="8280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Доверяете ли Вы правоохранительным органам </a:t>
            </a:r>
          </a:p>
          <a:p>
            <a:pPr algn="ctr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или, напротив, относитесь к ним с опасением?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11342" y="4128233"/>
            <a:ext cx="35830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rgbClr val="002060"/>
                </a:solidFill>
              </a:rPr>
              <a:t>Опрос аналитического центра </a:t>
            </a:r>
          </a:p>
          <a:p>
            <a:r>
              <a:rPr lang="ru-RU" i="1" dirty="0" smtClean="0">
                <a:solidFill>
                  <a:srgbClr val="002060"/>
                </a:solidFill>
              </a:rPr>
              <a:t>«Левада-центр», октябрь 2014 г.</a:t>
            </a:r>
            <a:endParaRPr lang="ru-RU" i="1" dirty="0">
              <a:solidFill>
                <a:srgbClr val="002060"/>
              </a:solidFill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1255446287"/>
              </p:ext>
            </p:extLst>
          </p:nvPr>
        </p:nvGraphicFramePr>
        <p:xfrm>
          <a:off x="467544" y="1167927"/>
          <a:ext cx="4032449" cy="36284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4608004" y="1559004"/>
            <a:ext cx="216000" cy="216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608004" y="2063060"/>
            <a:ext cx="216000" cy="2160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608004" y="2567116"/>
            <a:ext cx="216000" cy="216000"/>
          </a:xfrm>
          <a:prstGeom prst="rect">
            <a:avLst/>
          </a:prstGeom>
          <a:solidFill>
            <a:srgbClr val="D09E00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608004" y="3071172"/>
            <a:ext cx="216000" cy="2160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608004" y="3575228"/>
            <a:ext cx="216000" cy="216000"/>
          </a:xfrm>
          <a:prstGeom prst="rect">
            <a:avLst/>
          </a:prstGeom>
          <a:solidFill>
            <a:schemeClr val="bg2">
              <a:lumMod val="90000"/>
            </a:schemeClr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5068980" y="1482338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определённо доверяю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5068980" y="1986394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скорее доверяю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5068980" y="2490450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скорее отношусь с опасением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5068980" y="2994506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определённо отношусь с опасением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5068980" y="3498562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затрудняюсь ответить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364892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500"/>
                                        <p:tgtEl>
                                          <p:spTgt spid="7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500"/>
                                        <p:tgtEl>
                                          <p:spTgt spid="7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500"/>
                                        <p:tgtEl>
                                          <p:spTgt spid="7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5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500"/>
                                        <p:tgtEl>
                                          <p:spTgt spid="7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1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30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500"/>
                                        <p:tgtEl>
                                          <p:spTgt spid="7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  <p:bldGraphic spid="7" grpId="0" uiExpand="1">
        <p:bldSub>
          <a:bldChart bld="category"/>
        </p:bldSub>
      </p:bldGraphic>
      <p:bldP spid="8" grpId="0" animBg="1"/>
      <p:bldP spid="9" grpId="0" animBg="1"/>
      <p:bldP spid="10" grpId="0" animBg="1"/>
      <p:bldP spid="11" grpId="0" animBg="1"/>
      <p:bldP spid="12" grpId="0" animBg="1"/>
      <p:bldP spid="13" grpId="0"/>
      <p:bldP spid="14" grpId="0"/>
      <p:bldP spid="15" grpId="0"/>
      <p:bldP spid="16" grpId="0"/>
      <p:bldP spid="1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15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51470"/>
            <a:ext cx="9217024" cy="5143500"/>
          </a:xfrm>
          <a:prstGeom prst="rect">
            <a:avLst/>
          </a:prstGeom>
        </p:spPr>
      </p:pic>
      <p:grpSp>
        <p:nvGrpSpPr>
          <p:cNvPr id="2" name="Группа 1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0" name="Рисунок 2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411510"/>
            <a:ext cx="4424600" cy="2376264"/>
          </a:xfrm>
          <a:prstGeom prst="rect">
            <a:avLst/>
          </a:prstGeom>
        </p:spPr>
      </p:pic>
      <p:grpSp>
        <p:nvGrpSpPr>
          <p:cNvPr id="34" name="Группа 33"/>
          <p:cNvGrpSpPr/>
          <p:nvPr/>
        </p:nvGrpSpPr>
        <p:grpSpPr>
          <a:xfrm>
            <a:off x="2259499" y="987574"/>
            <a:ext cx="1664429" cy="1797174"/>
            <a:chOff x="2259499" y="987574"/>
            <a:chExt cx="1664429" cy="1797174"/>
          </a:xfrm>
        </p:grpSpPr>
        <p:sp>
          <p:nvSpPr>
            <p:cNvPr id="27" name="Выноска-облако 26"/>
            <p:cNvSpPr/>
            <p:nvPr/>
          </p:nvSpPr>
          <p:spPr>
            <a:xfrm flipV="1">
              <a:off x="2259499" y="987574"/>
              <a:ext cx="1664429" cy="1797174"/>
            </a:xfrm>
            <a:prstGeom prst="cloudCallout">
              <a:avLst>
                <a:gd name="adj1" fmla="val 34937"/>
                <a:gd name="adj2" fmla="val -77477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1" name="Рисунок 30"/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06360" y="1198500"/>
              <a:ext cx="1170705" cy="1415329"/>
            </a:xfrm>
            <a:prstGeom prst="rect">
              <a:avLst/>
            </a:prstGeom>
          </p:spPr>
        </p:pic>
      </p:grpSp>
      <p:grpSp>
        <p:nvGrpSpPr>
          <p:cNvPr id="35" name="Группа 34"/>
          <p:cNvGrpSpPr/>
          <p:nvPr/>
        </p:nvGrpSpPr>
        <p:grpSpPr>
          <a:xfrm>
            <a:off x="5652118" y="1573427"/>
            <a:ext cx="1327409" cy="2099585"/>
            <a:chOff x="5926692" y="1811121"/>
            <a:chExt cx="1052837" cy="1880571"/>
          </a:xfrm>
        </p:grpSpPr>
        <p:sp>
          <p:nvSpPr>
            <p:cNvPr id="32" name="Выноска-облако 31"/>
            <p:cNvSpPr/>
            <p:nvPr/>
          </p:nvSpPr>
          <p:spPr>
            <a:xfrm flipV="1">
              <a:off x="5926692" y="1915399"/>
              <a:ext cx="1052837" cy="1655195"/>
            </a:xfrm>
            <a:prstGeom prst="cloudCallout">
              <a:avLst>
                <a:gd name="adj1" fmla="val 49810"/>
                <a:gd name="adj2" fmla="val -48996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8771" y="1811121"/>
              <a:ext cx="538869" cy="18805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15316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15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TextBox 5"/>
          <p:cNvSpPr txBox="1"/>
          <p:nvPr/>
        </p:nvSpPr>
        <p:spPr>
          <a:xfrm>
            <a:off x="2123728" y="483518"/>
            <a:ext cx="4896544" cy="40011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ru-RU" sz="2000" b="1" dirty="0" smtClean="0">
                <a:ln w="3175"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Правоохранительные  органы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1131590"/>
            <a:ext cx="2148020" cy="247666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3848" y="2678972"/>
            <a:ext cx="1983457" cy="210989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8842" l="0" r="98545">
                        <a14:foregroundMark x1="45636" y1="30695" x2="45636" y2="30695"/>
                        <a14:foregroundMark x1="43455" y1="28571" x2="43455" y2="28571"/>
                        <a14:foregroundMark x1="57091" y1="32432" x2="57091" y2="324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339326" y="1148195"/>
            <a:ext cx="2193114" cy="2215643"/>
          </a:xfrm>
          <a:prstGeom prst="rect">
            <a:avLst/>
          </a:prstGeom>
        </p:spPr>
      </p:pic>
      <p:grpSp>
        <p:nvGrpSpPr>
          <p:cNvPr id="20" name="Группа 19"/>
          <p:cNvGrpSpPr/>
          <p:nvPr/>
        </p:nvGrpSpPr>
        <p:grpSpPr>
          <a:xfrm>
            <a:off x="2195736" y="1707654"/>
            <a:ext cx="1296144" cy="1368152"/>
            <a:chOff x="2195736" y="1707654"/>
            <a:chExt cx="1296144" cy="1368152"/>
          </a:xfrm>
        </p:grpSpPr>
        <p:sp>
          <p:nvSpPr>
            <p:cNvPr id="13" name="Выноска-облако 12"/>
            <p:cNvSpPr/>
            <p:nvPr/>
          </p:nvSpPr>
          <p:spPr>
            <a:xfrm>
              <a:off x="2195736" y="1707654"/>
              <a:ext cx="1296144" cy="1368152"/>
            </a:xfrm>
            <a:prstGeom prst="cloudCallout">
              <a:avLst>
                <a:gd name="adj1" fmla="val 65475"/>
                <a:gd name="adj2" fmla="val 21973"/>
              </a:avLst>
            </a:prstGeom>
            <a:solidFill>
              <a:schemeClr val="bg2"/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9" cstate="screen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38726" y="2032649"/>
              <a:ext cx="1010164" cy="743418"/>
            </a:xfrm>
            <a:prstGeom prst="rect">
              <a:avLst/>
            </a:prstGeom>
          </p:spPr>
        </p:pic>
      </p:grpSp>
      <p:pic>
        <p:nvPicPr>
          <p:cNvPr id="16" name="Рисунок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3059832" y="2686485"/>
            <a:ext cx="1983457" cy="2109893"/>
          </a:xfrm>
          <a:prstGeom prst="rect">
            <a:avLst/>
          </a:prstGeom>
        </p:spPr>
      </p:pic>
      <p:grpSp>
        <p:nvGrpSpPr>
          <p:cNvPr id="21" name="Группа 20"/>
          <p:cNvGrpSpPr/>
          <p:nvPr/>
        </p:nvGrpSpPr>
        <p:grpSpPr>
          <a:xfrm>
            <a:off x="4716016" y="1491630"/>
            <a:ext cx="1590116" cy="1584176"/>
            <a:chOff x="4716016" y="1491630"/>
            <a:chExt cx="1590116" cy="1584176"/>
          </a:xfrm>
        </p:grpSpPr>
        <p:sp>
          <p:nvSpPr>
            <p:cNvPr id="17" name="Выноска-облако 16"/>
            <p:cNvSpPr/>
            <p:nvPr/>
          </p:nvSpPr>
          <p:spPr>
            <a:xfrm flipH="1">
              <a:off x="4716016" y="1491630"/>
              <a:ext cx="1590116" cy="1584176"/>
            </a:xfrm>
            <a:prstGeom prst="cloudCallout">
              <a:avLst>
                <a:gd name="adj1" fmla="val 70491"/>
                <a:gd name="adj2" fmla="val 25657"/>
              </a:avLst>
            </a:prstGeom>
            <a:solidFill>
              <a:schemeClr val="bg2"/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8" name="Группа 17"/>
            <p:cNvGrpSpPr/>
            <p:nvPr/>
          </p:nvGrpSpPr>
          <p:grpSpPr>
            <a:xfrm>
              <a:off x="5068756" y="1770357"/>
              <a:ext cx="1015412" cy="1005710"/>
              <a:chOff x="5035498" y="1770357"/>
              <a:chExt cx="884636" cy="916128"/>
            </a:xfrm>
          </p:grpSpPr>
          <p:pic>
            <p:nvPicPr>
              <p:cNvPr id="19" name="Рисунок 18"/>
              <p:cNvPicPr>
                <a:picLocks noChangeAspect="1"/>
              </p:cNvPicPr>
              <p:nvPr/>
            </p:nvPicPr>
            <p:blipFill rotWithShape="1">
              <a:blip r:embed="rId10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flipH="1">
                <a:off x="5148062" y="1923678"/>
                <a:ext cx="589780" cy="673270"/>
              </a:xfrm>
              <a:prstGeom prst="rect">
                <a:avLst/>
              </a:prstGeom>
            </p:spPr>
          </p:pic>
          <p:pic>
            <p:nvPicPr>
              <p:cNvPr id="15" name="Рисунок 14"/>
              <p:cNvPicPr>
                <a:picLocks noChangeAspect="1"/>
              </p:cNvPicPr>
              <p:nvPr/>
            </p:nvPicPr>
            <p:blipFill>
              <a:blip r:embed="rId11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035498" y="1770357"/>
                <a:ext cx="884636" cy="916128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93478935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5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alphaModFix amt="15000"/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TextBox 6"/>
          <p:cNvSpPr txBox="1"/>
          <p:nvPr/>
        </p:nvSpPr>
        <p:spPr>
          <a:xfrm>
            <a:off x="2123728" y="483518"/>
            <a:ext cx="4896544" cy="40011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ru-RU" sz="2000" b="1" dirty="0" smtClean="0">
                <a:ln w="3175"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Правоохранительные  органы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1560" y="1491630"/>
            <a:ext cx="30243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Arial" pitchFamily="34" charset="0"/>
                <a:cs typeface="Arial" pitchFamily="34" charset="0"/>
              </a:rPr>
              <a:t>Органы, связанные с поимкой и наказанием правонарушителей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08116" y="2809552"/>
            <a:ext cx="3200030" cy="199258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screen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2120" y="2715766"/>
            <a:ext cx="1123652" cy="189590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9107" y="3070686"/>
            <a:ext cx="1451325" cy="170217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11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7524"/>
          <a:stretch/>
        </p:blipFill>
        <p:spPr>
          <a:xfrm>
            <a:off x="2699792" y="2507292"/>
            <a:ext cx="1296144" cy="129238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580112" y="1491629"/>
            <a:ext cx="30243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Arial" pitchFamily="34" charset="0"/>
                <a:cs typeface="Arial" pitchFamily="34" charset="0"/>
              </a:rPr>
              <a:t>Все органы, так или иначе связанные со сферой права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5" name="Прямая со стрелкой 14"/>
          <p:cNvCxnSpPr>
            <a:stCxn id="7" idx="2"/>
            <a:endCxn id="8" idx="0"/>
          </p:cNvCxnSpPr>
          <p:nvPr/>
        </p:nvCxnSpPr>
        <p:spPr>
          <a:xfrm flipH="1">
            <a:off x="2123728" y="883628"/>
            <a:ext cx="2448272" cy="608002"/>
          </a:xfrm>
          <a:prstGeom prst="straightConnector1">
            <a:avLst/>
          </a:prstGeom>
          <a:ln w="28575">
            <a:solidFill>
              <a:schemeClr val="bg2">
                <a:lumMod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7" idx="2"/>
            <a:endCxn id="14" idx="0"/>
          </p:cNvCxnSpPr>
          <p:nvPr/>
        </p:nvCxnSpPr>
        <p:spPr>
          <a:xfrm>
            <a:off x="4572000" y="883628"/>
            <a:ext cx="2520280" cy="608001"/>
          </a:xfrm>
          <a:prstGeom prst="straightConnector1">
            <a:avLst/>
          </a:prstGeom>
          <a:ln w="28575">
            <a:solidFill>
              <a:schemeClr val="bg2">
                <a:lumMod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116348" y="1347614"/>
            <a:ext cx="959707" cy="2088232"/>
          </a:xfrm>
          <a:prstGeom prst="rect">
            <a:avLst/>
          </a:prstGeom>
          <a:noFill/>
          <a:effectLst/>
        </p:spPr>
        <p:txBody>
          <a:bodyPr wrap="square" rtlCol="0">
            <a:prstTxWarp prst="textPlain">
              <a:avLst>
                <a:gd name="adj" fmla="val 45866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bg2">
                  <a:lumMod val="10000"/>
                </a:schemeClr>
              </a:contourClr>
            </a:sp3d>
          </a:bodyPr>
          <a:lstStyle/>
          <a:p>
            <a:pPr algn="ctr"/>
            <a:r>
              <a:rPr lang="ru-RU" sz="25000" b="1" dirty="0" smtClean="0">
                <a:ln w="11430"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ushType-SemiBold" pitchFamily="2" charset="0"/>
              </a:rPr>
              <a:t>?</a:t>
            </a:r>
            <a:endParaRPr lang="ru-RU" sz="25000" b="1" dirty="0">
              <a:ln w="11430">
                <a:solidFill>
                  <a:schemeClr val="bg2">
                    <a:lumMod val="25000"/>
                  </a:schemeClr>
                </a:solidFill>
              </a:ln>
              <a:solidFill>
                <a:schemeClr val="bg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rushType-Semi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505684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15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TextBox 4"/>
          <p:cNvSpPr txBox="1"/>
          <p:nvPr/>
        </p:nvSpPr>
        <p:spPr>
          <a:xfrm>
            <a:off x="2123728" y="483518"/>
            <a:ext cx="4896544" cy="40011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ru-RU" sz="2000" b="1" dirty="0" smtClean="0">
                <a:ln w="3175"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Правоохранительные  органы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5536" y="1328846"/>
            <a:ext cx="2304256" cy="369332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Судебная система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5" name="Прямая соединительная линия 14"/>
          <p:cNvCxnSpPr>
            <a:stCxn id="5" idx="2"/>
          </p:cNvCxnSpPr>
          <p:nvPr/>
        </p:nvCxnSpPr>
        <p:spPr>
          <a:xfrm>
            <a:off x="4572000" y="883628"/>
            <a:ext cx="0" cy="247962"/>
          </a:xfrm>
          <a:prstGeom prst="line">
            <a:avLst/>
          </a:prstGeom>
          <a:ln w="2540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251520" y="1131590"/>
            <a:ext cx="8618170" cy="0"/>
          </a:xfrm>
          <a:prstGeom prst="line">
            <a:avLst/>
          </a:prstGeom>
          <a:ln w="2540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Соединительная линия уступом 18"/>
          <p:cNvCxnSpPr>
            <a:endCxn id="6" idx="1"/>
          </p:cNvCxnSpPr>
          <p:nvPr/>
        </p:nvCxnSpPr>
        <p:spPr>
          <a:xfrm rot="16200000" flipH="1">
            <a:off x="132567" y="1250543"/>
            <a:ext cx="381922" cy="144016"/>
          </a:xfrm>
          <a:prstGeom prst="bentConnector2">
            <a:avLst/>
          </a:prstGeom>
          <a:ln w="2540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68163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15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TextBox 4"/>
          <p:cNvSpPr txBox="1"/>
          <p:nvPr/>
        </p:nvSpPr>
        <p:spPr>
          <a:xfrm>
            <a:off x="2339752" y="483518"/>
            <a:ext cx="4464496" cy="40011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ru-RU" sz="2000" b="1" dirty="0" smtClean="0">
                <a:ln w="3175"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Судебная система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3528" y="987574"/>
            <a:ext cx="84249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n w="3175">
                  <a:solidFill>
                    <a:schemeClr val="tx1"/>
                  </a:solidFill>
                </a:ln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Главная задача судебной системы – осуществление правосудия.</a:t>
            </a:r>
            <a:endParaRPr lang="ru-RU" sz="2000" dirty="0">
              <a:ln w="3175">
                <a:solidFill>
                  <a:schemeClr val="tx1"/>
                </a:solidFill>
              </a:ln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5400000">
            <a:off x="-703336" y="2908564"/>
            <a:ext cx="3091868" cy="402015"/>
          </a:xfrm>
          <a:prstGeom prst="rect">
            <a:avLst/>
          </a:prstGeom>
          <a:noFill/>
        </p:spPr>
        <p:txBody>
          <a:bodyPr vert="wordArtVert" wrap="none" rtlCol="0">
            <a:prstTxWarp prst="textPlain">
              <a:avLst/>
            </a:prstTxWarp>
            <a:spAutoFit/>
          </a:bodyPr>
          <a:lstStyle/>
          <a:p>
            <a:pPr algn="ctr"/>
            <a:r>
              <a:rPr lang="ru-RU" sz="2000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a_AlternaSw" pitchFamily="34" charset="-52"/>
                <a:cs typeface="Arial" pitchFamily="34" charset="0"/>
              </a:rPr>
              <a:t>СУДЬИ</a:t>
            </a:r>
            <a:endParaRPr lang="ru-RU" sz="2000" dirty="0">
              <a:ln>
                <a:solidFill>
                  <a:schemeClr val="bg2">
                    <a:lumMod val="10000"/>
                  </a:schemeClr>
                </a:solidFill>
              </a:ln>
              <a:solidFill>
                <a:schemeClr val="bg2">
                  <a:lumMod val="50000"/>
                </a:schemeClr>
              </a:solidFill>
              <a:latin typeface="a_AlternaSw" pitchFamily="34" charset="-52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91680" y="1779588"/>
            <a:ext cx="2304256" cy="400110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Arial" pitchFamily="34" charset="0"/>
                <a:cs typeface="Arial" pitchFamily="34" charset="0"/>
              </a:rPr>
              <a:t>независимы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91679" y="2859088"/>
            <a:ext cx="2304257" cy="400110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Arial" pitchFamily="34" charset="0"/>
                <a:cs typeface="Arial" pitchFamily="34" charset="0"/>
              </a:rPr>
              <a:t>несменяемы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91680" y="3940175"/>
            <a:ext cx="2304256" cy="400110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Arial" pitchFamily="34" charset="0"/>
                <a:cs typeface="Arial" pitchFamily="34" charset="0"/>
              </a:rPr>
              <a:t>неприкосновенны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98245" y="1600358"/>
            <a:ext cx="447240" cy="39532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932040" y="1631730"/>
            <a:ext cx="37444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" pitchFamily="34" charset="0"/>
                <a:cs typeface="Arial" pitchFamily="34" charset="0"/>
              </a:rPr>
              <a:t>д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олжны подчиняться лишь Конституции и федеральным законам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98245" y="2680478"/>
            <a:ext cx="447240" cy="39532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932040" y="2695008"/>
            <a:ext cx="37444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представители исполнительной власти не могут отстранить от должности или от ведения дела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98245" y="3786599"/>
            <a:ext cx="447240" cy="39532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932040" y="3786599"/>
            <a:ext cx="37444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" pitchFamily="34" charset="0"/>
                <a:cs typeface="Arial" pitchFamily="34" charset="0"/>
              </a:rPr>
              <a:t>к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уголовной ответственности привлекаются в порядке, установленном законом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68968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5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5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5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 animBg="1"/>
      <p:bldP spid="9" grpId="0" animBg="1"/>
      <p:bldP spid="10" grpId="0" animBg="1"/>
      <p:bldP spid="12" grpId="0"/>
      <p:bldP spid="14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15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2491" y="1599036"/>
            <a:ext cx="3844757" cy="307580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832281">
            <a:off x="5870983" y="967087"/>
            <a:ext cx="709485" cy="206031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7662376">
            <a:off x="5386923" y="1511897"/>
            <a:ext cx="709485" cy="1043023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TextBox 27"/>
          <p:cNvSpPr txBox="1"/>
          <p:nvPr/>
        </p:nvSpPr>
        <p:spPr>
          <a:xfrm>
            <a:off x="3831589" y="1599036"/>
            <a:ext cx="14401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dirty="0" smtClean="0">
                <a:effectLst>
                  <a:glow rad="127000">
                    <a:schemeClr val="bg1">
                      <a:lumMod val="95000"/>
                    </a:schemeClr>
                  </a:glow>
                </a:effectLst>
                <a:latin typeface="a_DomInoRevObl" pitchFamily="66" charset="-52"/>
              </a:rPr>
              <a:t>Публика</a:t>
            </a:r>
            <a:endParaRPr lang="ru-RU" sz="2800" dirty="0">
              <a:effectLst>
                <a:glow rad="127000">
                  <a:schemeClr val="bg1">
                    <a:lumMod val="95000"/>
                  </a:schemeClr>
                </a:glow>
              </a:effectLst>
              <a:latin typeface="a_DomInoRevObl" pitchFamily="66" charset="-52"/>
            </a:endParaRPr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2491" y="1599036"/>
            <a:ext cx="3844757" cy="3075806"/>
          </a:xfrm>
          <a:prstGeom prst="rect">
            <a:avLst/>
          </a:prstGeom>
        </p:spPr>
      </p:pic>
      <p:grpSp>
        <p:nvGrpSpPr>
          <p:cNvPr id="2" name="Группа 1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TextBox 4"/>
          <p:cNvSpPr txBox="1"/>
          <p:nvPr/>
        </p:nvSpPr>
        <p:spPr>
          <a:xfrm>
            <a:off x="2339752" y="483518"/>
            <a:ext cx="4464496" cy="40011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ru-RU" sz="2000" b="1" dirty="0" smtClean="0">
                <a:ln w="3175"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Судебная система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2907" y="987574"/>
            <a:ext cx="78175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 smtClean="0">
                <a:ln w="3175">
                  <a:solidFill>
                    <a:schemeClr val="tx1"/>
                  </a:solidFill>
                </a:ln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Основные принципы российского судопроизводства</a:t>
            </a:r>
            <a:endParaRPr lang="ru-RU" sz="2200" dirty="0">
              <a:ln w="3175">
                <a:solidFill>
                  <a:schemeClr val="tx1"/>
                </a:solidFill>
              </a:ln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2908" y="1594922"/>
            <a:ext cx="2304256" cy="369332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публичность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3" name="Соединительная линия уступом 12"/>
          <p:cNvCxnSpPr>
            <a:stCxn id="7" idx="1"/>
            <a:endCxn id="8" idx="1"/>
          </p:cNvCxnSpPr>
          <p:nvPr/>
        </p:nvCxnSpPr>
        <p:spPr>
          <a:xfrm rot="10800000" flipH="1" flipV="1">
            <a:off x="642906" y="1203018"/>
            <a:ext cx="1" cy="576570"/>
          </a:xfrm>
          <a:prstGeom prst="bentConnector3">
            <a:avLst>
              <a:gd name="adj1" fmla="val -22860000000"/>
            </a:avLst>
          </a:prstGeom>
          <a:ln w="1905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271851" y="4351581"/>
            <a:ext cx="43001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Кадр из телепередачи «Суд присяжных»</a:t>
            </a:r>
            <a:endParaRPr lang="ru-RU" sz="1600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42908" y="2033408"/>
            <a:ext cx="3188681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Закрытое заседание:</a:t>
            </a:r>
          </a:p>
          <a:p>
            <a:endParaRPr lang="ru-RU" sz="600" dirty="0" smtClean="0">
              <a:latin typeface="Arial" pitchFamily="34" charset="0"/>
              <a:cs typeface="Arial" pitchFamily="34" charset="0"/>
            </a:endParaRPr>
          </a:p>
          <a:p>
            <a:pPr marL="360363"/>
            <a:r>
              <a:rPr lang="ru-RU" dirty="0" smtClean="0">
                <a:latin typeface="Arial" pitchFamily="34" charset="0"/>
                <a:cs typeface="Arial" pitchFamily="34" charset="0"/>
              </a:rPr>
              <a:t>государственная или военная тайна;</a:t>
            </a:r>
          </a:p>
          <a:p>
            <a:pPr marL="360363"/>
            <a:endParaRPr lang="ru-RU" sz="600" dirty="0" smtClean="0">
              <a:latin typeface="Arial" pitchFamily="34" charset="0"/>
              <a:cs typeface="Arial" pitchFamily="34" charset="0"/>
            </a:endParaRPr>
          </a:p>
          <a:p>
            <a:pPr marL="360363"/>
            <a:r>
              <a:rPr lang="ru-RU" dirty="0" smtClean="0">
                <a:latin typeface="Arial" pitchFamily="34" charset="0"/>
                <a:cs typeface="Arial" pitchFamily="34" charset="0"/>
              </a:rPr>
              <a:t>дела несовершенно-летних младше 16 лет;</a:t>
            </a:r>
          </a:p>
          <a:p>
            <a:pPr marL="360363"/>
            <a:endParaRPr lang="ru-RU" sz="600" dirty="0" smtClean="0">
              <a:latin typeface="Arial" pitchFamily="34" charset="0"/>
              <a:cs typeface="Arial" pitchFamily="34" charset="0"/>
            </a:endParaRPr>
          </a:p>
          <a:p>
            <a:pPr marL="360363"/>
            <a:r>
              <a:rPr lang="ru-RU" dirty="0" smtClean="0">
                <a:latin typeface="Arial" pitchFamily="34" charset="0"/>
                <a:cs typeface="Arial" pitchFamily="34" charset="0"/>
              </a:rPr>
              <a:t>по моральным соображениям.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2636" y="2386481"/>
            <a:ext cx="390972" cy="345591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2908" y="3030163"/>
            <a:ext cx="390972" cy="345591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2906" y="3671525"/>
            <a:ext cx="390972" cy="345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71897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75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5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5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8" grpId="1"/>
      <p:bldP spid="7" grpId="0"/>
      <p:bldP spid="8" grpId="0" animBg="1"/>
      <p:bldP spid="25" grpId="0"/>
      <p:bldP spid="29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15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TextBox 4"/>
          <p:cNvSpPr txBox="1"/>
          <p:nvPr/>
        </p:nvSpPr>
        <p:spPr>
          <a:xfrm>
            <a:off x="2339752" y="483518"/>
            <a:ext cx="4464496" cy="40011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ru-RU" sz="2000" b="1" dirty="0" smtClean="0">
                <a:ln w="3175"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Судебная система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2907" y="987574"/>
            <a:ext cx="78175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 smtClean="0">
                <a:ln w="3175">
                  <a:solidFill>
                    <a:schemeClr val="tx1"/>
                  </a:solidFill>
                </a:ln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Основные принципы российского судопроизводства</a:t>
            </a:r>
            <a:endParaRPr lang="ru-RU" sz="2200" dirty="0">
              <a:ln w="3175">
                <a:solidFill>
                  <a:schemeClr val="tx1"/>
                </a:solidFill>
              </a:ln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2908" y="1594922"/>
            <a:ext cx="2304256" cy="369332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публичность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2908" y="2211710"/>
            <a:ext cx="2304256" cy="923330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равенство и состязательность сторон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3" name="Соединительная линия уступом 12"/>
          <p:cNvCxnSpPr>
            <a:stCxn id="7" idx="1"/>
            <a:endCxn id="8" idx="1"/>
          </p:cNvCxnSpPr>
          <p:nvPr/>
        </p:nvCxnSpPr>
        <p:spPr>
          <a:xfrm rot="10800000" flipH="1" flipV="1">
            <a:off x="642906" y="1203018"/>
            <a:ext cx="1" cy="576570"/>
          </a:xfrm>
          <a:prstGeom prst="bentConnector3">
            <a:avLst>
              <a:gd name="adj1" fmla="val -22860000000"/>
            </a:avLst>
          </a:prstGeom>
          <a:ln w="1905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Соединительная линия уступом 14"/>
          <p:cNvCxnSpPr>
            <a:endCxn id="9" idx="1"/>
          </p:cNvCxnSpPr>
          <p:nvPr/>
        </p:nvCxnSpPr>
        <p:spPr>
          <a:xfrm rot="16200000" flipH="1">
            <a:off x="86511" y="2116977"/>
            <a:ext cx="880527" cy="232267"/>
          </a:xfrm>
          <a:prstGeom prst="bentConnector2">
            <a:avLst/>
          </a:prstGeom>
          <a:ln w="1905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99880" y="2817447"/>
            <a:ext cx="2113003" cy="182884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91345" y="2817447"/>
            <a:ext cx="2135639" cy="1828843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410641" y="4351581"/>
            <a:ext cx="39453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Кадры из телепередачи «Час Суда»</a:t>
            </a:r>
            <a:endParaRPr lang="ru-RU" sz="1600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462857" y="1504404"/>
            <a:ext cx="20163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Подаёт иск о нарушении своих прав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Стрелка вправо с вырезом 21"/>
          <p:cNvSpPr/>
          <p:nvPr/>
        </p:nvSpPr>
        <p:spPr>
          <a:xfrm rot="5400000">
            <a:off x="5385227" y="2190515"/>
            <a:ext cx="245641" cy="720080"/>
          </a:xfrm>
          <a:prstGeom prst="notchedRightArrow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12700">
            <a:solidFill>
              <a:schemeClr val="bg2">
                <a:lumMod val="2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6691344" y="1504404"/>
            <a:ext cx="21356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Предполагаемый виновник нарушения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Стрелка вправо с вырезом 23"/>
          <p:cNvSpPr/>
          <p:nvPr/>
        </p:nvSpPr>
        <p:spPr>
          <a:xfrm rot="5400000">
            <a:off x="7636344" y="2190514"/>
            <a:ext cx="245640" cy="720080"/>
          </a:xfrm>
          <a:prstGeom prst="notchedRightArrow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12700">
            <a:solidFill>
              <a:schemeClr val="bg2">
                <a:lumMod val="2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807593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1" grpId="0"/>
      <p:bldP spid="19" grpId="0"/>
      <p:bldP spid="22" grpId="0" animBg="1"/>
      <p:bldP spid="23" grpId="0"/>
      <p:bldP spid="24" grpId="0" animBg="1"/>
    </p:bldLst>
  </p:timing>
</p:sld>
</file>

<file path=ppt/theme/theme1.xml><?xml version="1.0" encoding="utf-8"?>
<a:theme xmlns:a="http://schemas.openxmlformats.org/drawingml/2006/main" name="Презентаци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</Template>
  <TotalTime>1055</TotalTime>
  <Words>625</Words>
  <Application>Microsoft Office PowerPoint</Application>
  <PresentationFormat>Экран (16:9)</PresentationFormat>
  <Paragraphs>186</Paragraphs>
  <Slides>39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0" baseType="lpstr">
      <vt:lpstr>Презентация</vt:lpstr>
      <vt:lpstr>Правоохранительные органы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CompEdu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Демократия</dc:title>
  <dc:creator>User</dc:creator>
  <cp:lastModifiedBy>User</cp:lastModifiedBy>
  <cp:revision>85</cp:revision>
  <dcterms:created xsi:type="dcterms:W3CDTF">2014-12-01T13:43:52Z</dcterms:created>
  <dcterms:modified xsi:type="dcterms:W3CDTF">2015-02-11T11:01:16Z</dcterms:modified>
</cp:coreProperties>
</file>