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5143500" type="screen16x9"/>
  <p:notesSz cx="6858000" cy="9144000"/>
  <p:embeddedFontLst>
    <p:embeddedFont>
      <p:font typeface="Roboto Slab" pitchFamily="2" charset="0"/>
      <p:regular r:id="rId44"/>
    </p:embeddedFont>
    <p:embeddedFont>
      <p:font typeface="Open Sans" panose="020B0606030504020204" pitchFamily="34" charset="0"/>
      <p:regular r:id="rId45"/>
      <p:bold r:id="rId46"/>
      <p: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yrillicGoth" pitchFamily="2" charset="0"/>
      <p:regular r:id="rId52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2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2958" userDrawn="1">
          <p15:clr>
            <a:srgbClr val="A4A3A4"/>
          </p15:clr>
        </p15:guide>
        <p15:guide id="4" pos="5488" userDrawn="1">
          <p15:clr>
            <a:srgbClr val="A4A3A4"/>
          </p15:clr>
        </p15:guide>
        <p15:guide id="5" pos="3016" userDrawn="1">
          <p15:clr>
            <a:srgbClr val="A4A3A4"/>
          </p15:clr>
        </p15:guide>
        <p15:guide id="6" pos="2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A389"/>
    <a:srgbClr val="3A8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473" autoAdjust="0"/>
    <p:restoredTop sz="94706" autoAdjust="0"/>
  </p:normalViewPr>
  <p:slideViewPr>
    <p:cSldViewPr snapToGrid="0">
      <p:cViewPr varScale="1">
        <p:scale>
          <a:sx n="117" d="100"/>
          <a:sy n="117" d="100"/>
        </p:scale>
        <p:origin x="840" y="96"/>
      </p:cViewPr>
      <p:guideLst>
        <p:guide orient="horz" pos="282"/>
        <p:guide pos="272"/>
        <p:guide orient="horz" pos="2958"/>
        <p:guide pos="5488"/>
        <p:guide pos="3016"/>
        <p:guide pos="2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108"/>
    </p:cViewPr>
  </p:sorter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81174-1FA8-4DC8-9CA0-D24791748255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66F3F7-3A7D-4CDD-81F3-CD6B53BB6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878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185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590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582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302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168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092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424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014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230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323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7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019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727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04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04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1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05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68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23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94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095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6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gif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3.png"/><Relationship Id="rId10" Type="http://schemas.openxmlformats.org/officeDocument/2006/relationships/image" Target="../media/image54.png"/><Relationship Id="rId4" Type="http://schemas.openxmlformats.org/officeDocument/2006/relationships/image" Target="../media/image9.png"/><Relationship Id="rId9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.png"/><Relationship Id="rId7" Type="http://schemas.openxmlformats.org/officeDocument/2006/relationships/image" Target="../media/image63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49.png"/><Relationship Id="rId3" Type="http://schemas.openxmlformats.org/officeDocument/2006/relationships/image" Target="../media/image66.png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70.png"/><Relationship Id="rId5" Type="http://schemas.openxmlformats.org/officeDocument/2006/relationships/image" Target="../media/image57.png"/><Relationship Id="rId10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71.png"/><Relationship Id="rId3" Type="http://schemas.openxmlformats.org/officeDocument/2006/relationships/image" Target="../media/image72.png"/><Relationship Id="rId7" Type="http://schemas.openxmlformats.org/officeDocument/2006/relationships/image" Target="../media/image74.jpg"/><Relationship Id="rId12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78.jpeg"/><Relationship Id="rId5" Type="http://schemas.openxmlformats.org/officeDocument/2006/relationships/image" Target="../media/image73.gif"/><Relationship Id="rId10" Type="http://schemas.openxmlformats.org/officeDocument/2006/relationships/image" Target="../media/image77.jpeg"/><Relationship Id="rId4" Type="http://schemas.openxmlformats.org/officeDocument/2006/relationships/image" Target="../media/image3.png"/><Relationship Id="rId9" Type="http://schemas.openxmlformats.org/officeDocument/2006/relationships/image" Target="../media/image76.jpeg"/><Relationship Id="rId1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.png"/><Relationship Id="rId7" Type="http://schemas.openxmlformats.org/officeDocument/2006/relationships/image" Target="../media/image8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gif"/><Relationship Id="rId4" Type="http://schemas.openxmlformats.org/officeDocument/2006/relationships/image" Target="../media/image80.gif"/><Relationship Id="rId9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8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.png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70.png"/><Relationship Id="rId5" Type="http://schemas.openxmlformats.org/officeDocument/2006/relationships/image" Target="../media/image57.png"/><Relationship Id="rId10" Type="http://schemas.openxmlformats.org/officeDocument/2006/relationships/image" Target="../media/image51.png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86450" y="1861086"/>
            <a:ext cx="4303825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latin typeface="Roboto Slab"/>
                <a:cs typeface="Times New Roman" panose="02020603050405020304" pitchFamily="18" charset="0"/>
              </a:rPr>
              <a:t>Производство</a:t>
            </a:r>
            <a:r>
              <a:rPr lang="ru-RU" sz="3200" dirty="0">
                <a:solidFill>
                  <a:prstClr val="white"/>
                </a:solidFill>
                <a:latin typeface="Roboto Slab"/>
                <a:cs typeface="Times New Roman" panose="02020603050405020304" pitchFamily="18" charset="0"/>
              </a:rPr>
              <a:t>:</a:t>
            </a:r>
            <a:r>
              <a:rPr lang="ru-RU" sz="3200" dirty="0" smtClean="0">
                <a:solidFill>
                  <a:prstClr val="white"/>
                </a:solidFill>
                <a:latin typeface="Roboto Slab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prstClr val="white"/>
                </a:solidFill>
                <a:latin typeface="Roboto Slab"/>
                <a:cs typeface="Times New Roman" panose="02020603050405020304" pitchFamily="18" charset="0"/>
              </a:rPr>
              <a:t>затраты, выручка, </a:t>
            </a:r>
            <a:r>
              <a:rPr lang="ru-RU" sz="3200" dirty="0" smtClean="0">
                <a:solidFill>
                  <a:prstClr val="white"/>
                </a:solidFill>
                <a:latin typeface="Roboto Slab"/>
                <a:cs typeface="Times New Roman" panose="02020603050405020304" pitchFamily="18" charset="0"/>
              </a:rPr>
              <a:t>прибыль</a:t>
            </a:r>
            <a:endParaRPr lang="ru-RU" sz="3200" dirty="0">
              <a:solidFill>
                <a:prstClr val="white"/>
              </a:solidFill>
              <a:latin typeface="Roboto Slab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01" y="940941"/>
            <a:ext cx="3514725" cy="34099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7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7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30414" y="2716872"/>
            <a:ext cx="8683172" cy="17912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Серийное производство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2400" dirty="0" smtClean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это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изготовление ограниченных партий одинаковых товаров (серий), которые выпускаются через определённые промежутки времени.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697841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8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31800" y="138859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Серийное производство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16555" y="682187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3833660" y="4493821"/>
            <a:ext cx="20004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Крупносерийное</a:t>
            </a:r>
            <a:endParaRPr lang="ru-RU" sz="1400" b="1" dirty="0">
              <a:solidFill>
                <a:prstClr val="black"/>
              </a:solidFill>
            </a:endParaRPr>
          </a:p>
        </p:txBody>
      </p:sp>
      <p:pic>
        <p:nvPicPr>
          <p:cNvPr id="1026" name="Picture 2" descr="http://shopchervonazirka.com/upload/iblock/735/735bdcaafa35947e5a53ff562415e0f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733" y="1004673"/>
            <a:ext cx="1152517" cy="130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вал 15"/>
          <p:cNvSpPr/>
          <p:nvPr/>
        </p:nvSpPr>
        <p:spPr>
          <a:xfrm>
            <a:off x="1590880" y="1138787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b="1" dirty="0" smtClean="0">
                <a:solidFill>
                  <a:prstClr val="white"/>
                </a:solidFill>
                <a:latin typeface="Roboto Slab"/>
              </a:rPr>
              <a:t>1</a:t>
            </a:r>
            <a:endParaRPr lang="ru-RU" sz="2800" b="1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58253" y="2241047"/>
            <a:ext cx="19308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Мелкосерийное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4457223" y="1138787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b="1" dirty="0">
                <a:solidFill>
                  <a:prstClr val="white"/>
                </a:solidFill>
                <a:latin typeface="Roboto Slab"/>
              </a:rPr>
              <a:t>2</a:t>
            </a:r>
            <a:endParaRPr lang="ru-RU" sz="2800" b="1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515888" y="2235320"/>
            <a:ext cx="19992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</a:rPr>
              <a:t>С</a:t>
            </a:r>
            <a:r>
              <a:rPr lang="ru-RU" sz="1600" b="1" dirty="0" smtClean="0">
                <a:solidFill>
                  <a:prstClr val="black"/>
                </a:solidFill>
              </a:rPr>
              <a:t>реднесерийное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56255" y="3289248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b="1" dirty="0">
                <a:solidFill>
                  <a:prstClr val="white"/>
                </a:solidFill>
                <a:latin typeface="Roboto Slab"/>
              </a:rPr>
              <a:t>3</a:t>
            </a:r>
            <a:endParaRPr lang="ru-RU" sz="2800" b="1" dirty="0">
              <a:solidFill>
                <a:prstClr val="white"/>
              </a:solidFill>
              <a:latin typeface="Roboto Slab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225076" y="980772"/>
            <a:ext cx="2492238" cy="1330693"/>
            <a:chOff x="5799555" y="983706"/>
            <a:chExt cx="2492238" cy="1330693"/>
          </a:xfrm>
        </p:grpSpPr>
        <p:pic>
          <p:nvPicPr>
            <p:cNvPr id="39" name="Picture 2" descr="http://shopchervonazirka.com/upload/iblock/735/735bdcaafa35947e5a53ff562415e0f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9276" y="983706"/>
              <a:ext cx="1152517" cy="1301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http://shopchervonazirka.com/upload/iblock/735/735bdcaafa35947e5a53ff562415e0f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9967" y="1013015"/>
              <a:ext cx="1152517" cy="1301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http://shopchervonazirka.com/upload/iblock/735/735bdcaafa35947e5a53ff562415e0f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9555" y="1005296"/>
              <a:ext cx="1152517" cy="1301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2762780" y="3149237"/>
            <a:ext cx="3699206" cy="1330703"/>
            <a:chOff x="2876957" y="3296897"/>
            <a:chExt cx="3699206" cy="1330703"/>
          </a:xfrm>
        </p:grpSpPr>
        <p:pic>
          <p:nvPicPr>
            <p:cNvPr id="42" name="Picture 2" descr="http://shopchervonazirka.com/upload/iblock/735/735bdcaafa35947e5a53ff562415e0f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3646" y="3311557"/>
              <a:ext cx="1152517" cy="1301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Группа 1"/>
            <p:cNvGrpSpPr/>
            <p:nvPr/>
          </p:nvGrpSpPr>
          <p:grpSpPr>
            <a:xfrm>
              <a:off x="2876957" y="3296897"/>
              <a:ext cx="3359596" cy="1330703"/>
              <a:chOff x="2837519" y="3296119"/>
              <a:chExt cx="3359596" cy="1330703"/>
            </a:xfrm>
          </p:grpSpPr>
          <p:pic>
            <p:nvPicPr>
              <p:cNvPr id="43" name="Picture 2" descr="http://shopchervonazirka.com/upload/iblock/735/735bdcaafa35947e5a53ff562415e0f1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4598" y="3314420"/>
                <a:ext cx="1152517" cy="1301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http://shopchervonazirka.com/upload/iblock/735/735bdcaafa35947e5a53ff562415e0f1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9485" y="3296119"/>
                <a:ext cx="1152517" cy="1301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http://shopchervonazirka.com/upload/iblock/735/735bdcaafa35947e5a53ff562415e0f1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2383" y="3303838"/>
                <a:ext cx="1152517" cy="1301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http://shopchervonazirka.com/upload/iblock/735/735bdcaafa35947e5a53ff562415e0f1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0921" y="3311557"/>
                <a:ext cx="1152517" cy="1301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http://shopchervonazirka.com/upload/iblock/735/735bdcaafa35947e5a53ff562415e0f1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3044" y="3303838"/>
                <a:ext cx="1152517" cy="1301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http://shopchervonazirka.com/upload/iblock/735/735bdcaafa35947e5a53ff562415e0f1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4253" y="3311557"/>
                <a:ext cx="1152517" cy="1301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http://shopchervonazirka.com/upload/iblock/735/735bdcaafa35947e5a53ff562415e0f1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7519" y="3325438"/>
                <a:ext cx="1152517" cy="1301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10557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 animBg="1"/>
      <p:bldP spid="19" grpId="0"/>
      <p:bldP spid="22" grpId="0" animBg="1"/>
      <p:bldP spid="24" grpId="0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8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5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2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30414" y="2921673"/>
            <a:ext cx="8683172" cy="13362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Массовое производство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– это непрерывное изготовление большого количества одинаковых продуктов в течение продолжительного времени.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770" y="920074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7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0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3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66" y="2585824"/>
            <a:ext cx="919935" cy="2146514"/>
          </a:xfrm>
          <a:prstGeom prst="rect">
            <a:avLst/>
          </a:prstGeom>
        </p:spPr>
      </p:pic>
      <p:pic>
        <p:nvPicPr>
          <p:cNvPr id="4" name="Picture 2" descr="http://www.opt-hoztorg.ru/templates/cms/i/tool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504" y="266824"/>
            <a:ext cx="2632910" cy="176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936527" y="402484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 smtClean="0">
                <a:solidFill>
                  <a:prstClr val="white"/>
                </a:solidFill>
                <a:latin typeface="Roboto Slab"/>
              </a:rPr>
              <a:t>1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93750" y="2220845"/>
            <a:ext cx="29184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Какой товар производить?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006092" y="402484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>
                <a:solidFill>
                  <a:prstClr val="white"/>
                </a:solidFill>
                <a:latin typeface="Roboto Slab"/>
              </a:rPr>
              <a:t>2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pic>
        <p:nvPicPr>
          <p:cNvPr id="8" name="Picture 4" descr="http://homebusinessaz.ru/wp-content/uploads/2014/07/odejda-dlya-semi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601" y="326976"/>
            <a:ext cx="3494565" cy="203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898426" y="2248297"/>
            <a:ext cx="24949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Для кого </a:t>
            </a:r>
            <a:r>
              <a:rPr lang="ru-RU" sz="1600" dirty="0" smtClean="0">
                <a:solidFill>
                  <a:prstClr val="black"/>
                </a:solidFill>
              </a:rPr>
              <a:t>производить?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041713" y="2794019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>
                <a:solidFill>
                  <a:prstClr val="white"/>
                </a:solidFill>
                <a:latin typeface="Roboto Slab"/>
              </a:rPr>
              <a:t>3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pic>
        <p:nvPicPr>
          <p:cNvPr id="12" name="Picture 6" descr="http://www.stmach.com/images/stories/catalog/tokar/CDS6232_dr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550" y="2568288"/>
            <a:ext cx="2234576" cy="172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962629" y="4498673"/>
            <a:ext cx="19816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Как производить?</a:t>
            </a:r>
            <a:endParaRPr lang="ru-RU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50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9" grpId="0"/>
      <p:bldP spid="11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4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5473" y="1207263"/>
            <a:ext cx="1727192" cy="2713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6" descr="http://forumimage.ru/uploads/20110204/12968327612300304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2489" y="2515525"/>
            <a:ext cx="2114469" cy="200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54" y="616456"/>
            <a:ext cx="3520612" cy="33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37" y="954916"/>
            <a:ext cx="1727192" cy="2713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86" name="Picture 18" descr="http://lenagold.narod.ru/fon/clipart/d/dosk/dosk11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234" y="1653546"/>
            <a:ext cx="1168982" cy="14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://navigator64.ru/files/cfiles/142/content/%D1%82%D0%BA%D0%B0%D0%BD%D1%8C%20%D1%85%D0%BE%D0%B7%D1%8F%D1%8E%D1%88%D0%BA%D0%B0%20%D1%80%D1%83%D0%BB%D0%BE%D0%BD.png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966" y="3399849"/>
            <a:ext cx="1255411" cy="81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278413">
            <a:off x="3365492" y="1758057"/>
            <a:ext cx="8598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CyrillicGoth" pitchFamily="2" charset="0"/>
              </a:rPr>
              <a:t>Ручная</a:t>
            </a:r>
          </a:p>
          <a:p>
            <a:r>
              <a:rPr lang="ru-RU" sz="1600" b="1" dirty="0" smtClean="0">
                <a:solidFill>
                  <a:prstClr val="black"/>
                </a:solidFill>
                <a:latin typeface="CyrillicGoth" pitchFamily="2" charset="0"/>
              </a:rPr>
              <a:t>работа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7190" name="Picture 22" descr="http://lenagold.narod.ru/fon/clipart/d/dosk/dosk4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69" y="3298169"/>
            <a:ext cx="104172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862224" y="3494375"/>
            <a:ext cx="14911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CyrillicGoth" pitchFamily="2" charset="0"/>
              </a:rPr>
              <a:t>Рынок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10242" name="Picture 2" descr="http://www.tex2dom.ru/images/logo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81">
            <a:off x="252029" y="1923599"/>
            <a:ext cx="1505060" cy="59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http://navigator64.ru/files/cfiles/142/content/%D1%82%D0%BA%D0%B0%D0%BD%D1%8C%20%D1%85%D0%BE%D0%B7%D1%8F%D1%8E%D1%88%D0%BA%D0%B0%20%D1%80%D1%83%D0%BB%D0%BE%D0%BD.png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6942">
            <a:off x="2897689" y="3025144"/>
            <a:ext cx="1255411" cy="81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http://navigator64.ru/files/cfiles/142/content/%D1%82%D0%BA%D0%B0%D0%BD%D1%8C%20%D1%85%D0%BE%D0%B7%D1%8F%D1%8E%D1%88%D0%BA%D0%B0%20%D1%80%D1%83%D0%BB%D0%BE%D0%BD.png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23586" y="2908660"/>
            <a:ext cx="1255411" cy="81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4909909" y="791572"/>
            <a:ext cx="1716534" cy="3401698"/>
            <a:chOff x="4909909" y="791572"/>
            <a:chExt cx="1716534" cy="340169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4909909" y="932211"/>
              <a:ext cx="1716534" cy="3261059"/>
              <a:chOff x="4820177" y="1517490"/>
              <a:chExt cx="1716534" cy="3261059"/>
            </a:xfrm>
          </p:grpSpPr>
          <p:pic>
            <p:nvPicPr>
              <p:cNvPr id="34" name="Picture 14" descr="http://navigator64.ru/files/cfiles/142/content/%D1%82%D0%BA%D0%B0%D0%BD%D1%8C%20%D1%85%D0%BE%D0%B7%D1%8F%D1%8E%D1%88%D0%BA%D0%B0%20%D1%80%D1%83%D0%BB%D0%BE%D0%BD.png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636942">
                <a:off x="5459475" y="3830786"/>
                <a:ext cx="1057454" cy="6873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14" descr="http://navigator64.ru/files/cfiles/142/content/%D1%82%D0%BA%D0%B0%D0%BD%D1%8C%20%D1%85%D0%BE%D0%B7%D1%8F%D1%8E%D1%88%D0%BA%D0%B0%20%D1%80%D1%83%D0%BB%D0%BE%D0%BD.png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3534" y="4064155"/>
                <a:ext cx="1099068" cy="7143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14" descr="http://navigator64.ru/files/cfiles/142/content/%D1%82%D0%BA%D0%B0%D0%BD%D1%8C%20%D1%85%D0%BE%D0%B7%D1%8F%D1%8E%D1%88%D0%BA%D0%B0%20%D1%80%D1%83%D0%BB%D0%BE%D0%BD.png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848132" y="3783658"/>
                <a:ext cx="1065766" cy="6927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14" descr="http://navigator64.ru/files/cfiles/142/content/%D1%82%D0%BA%D0%B0%D0%BD%D1%8C%20%D1%85%D0%BE%D0%B7%D1%8F%D1%8E%D1%88%D0%BA%D0%B0%20%D1%80%D1%83%D0%BB%D0%BE%D0%BD.png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378401" y="3587351"/>
                <a:ext cx="1065766" cy="6927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14" descr="http://navigator64.ru/files/cfiles/142/content/%D1%82%D0%BA%D0%B0%D0%BD%D1%8C%20%D1%85%D0%BE%D0%B7%D1%8F%D1%8E%D1%88%D0%BA%D0%B0%20%D1%80%D1%83%D0%BB%D0%BE%D0%BD.png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0177" y="3576528"/>
                <a:ext cx="1099068" cy="7143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14" descr="http://navigator64.ru/files/cfiles/142/content/%D1%82%D0%BA%D0%B0%D0%BD%D1%8C%20%D1%85%D0%BE%D0%B7%D1%8F%D1%8E%D1%88%D0%BA%D0%B0%20%D1%80%D1%83%D0%BB%D0%BE%D0%BD.png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636942">
                <a:off x="5479257" y="3264906"/>
                <a:ext cx="1057454" cy="6873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14" descr="http://navigator64.ru/files/cfiles/142/content/%D1%82%D0%BA%D0%B0%D0%BD%D1%8C%20%D1%85%D0%BE%D0%B7%D1%8F%D1%8E%D1%88%D0%BA%D0%B0%20%D1%80%D1%83%D0%BB%D0%BE%D0%BD.png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851680" y="3214834"/>
                <a:ext cx="1065766" cy="6927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14" descr="http://navigator64.ru/files/cfiles/142/content/%D1%82%D0%BA%D0%B0%D0%BD%D1%8C%20%D1%85%D0%BE%D0%B7%D1%8F%D1%8E%D1%88%D0%BA%D0%B0%20%D1%80%D1%83%D0%BB%D0%BE%D0%BD.png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404345" y="2987345"/>
                <a:ext cx="1065766" cy="6927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14" descr="http://navigator64.ru/files/cfiles/142/content/%D1%82%D0%BA%D0%B0%D0%BD%D1%8C%20%D1%85%D0%BE%D0%B7%D1%8F%D1%8E%D1%88%D0%BA%D0%B0%20%D1%80%D1%83%D0%BB%D0%BE%D0%BD.png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636942">
                <a:off x="5457900" y="2716217"/>
                <a:ext cx="1062542" cy="6873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14" descr="http://navigator64.ru/files/cfiles/142/content/%D1%82%D0%BA%D0%B0%D0%BD%D1%8C%20%D1%85%D0%BE%D0%B7%D1%8F%D1%8E%D1%88%D0%BA%D0%B0%20%D1%80%D1%83%D0%BB%D0%BE%D0%BD.png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2058" y="2950289"/>
                <a:ext cx="1104356" cy="7143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4" descr="http://navigator64.ru/files/cfiles/142/content/%D1%82%D0%BA%D0%B0%D0%BD%D1%8C%20%D1%85%D0%BE%D0%B7%D1%8F%D1%8E%D1%88%D0%BA%D0%B0%20%D1%80%D1%83%D0%BB%D0%BE%D0%BD.png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840975" y="2641166"/>
                <a:ext cx="1065766" cy="6927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14" descr="http://navigator64.ru/files/cfiles/142/content/%D1%82%D0%BA%D0%B0%D0%BD%D1%8C%20%D1%85%D0%BE%D0%B7%D1%8F%D1%8E%D1%88%D0%BA%D0%B0%20%D1%80%D1%83%D0%BB%D0%BE%D0%BD.png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393640" y="2413677"/>
                <a:ext cx="1065766" cy="6927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14" descr="http://navigator64.ru/files/cfiles/142/content/%D1%82%D0%BA%D0%B0%D0%BD%D1%8C%20%D1%85%D0%BE%D0%B7%D1%8F%D1%8E%D1%88%D0%BA%D0%B0%20%D1%80%D1%83%D0%BB%D0%BE%D0%BD.png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636942">
                <a:off x="5456916" y="2111622"/>
                <a:ext cx="1057454" cy="6873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14" descr="http://navigator64.ru/files/cfiles/142/content/%D1%82%D0%BA%D0%B0%D0%BD%D1%8C%20%D1%85%D0%BE%D0%B7%D1%8F%D1%8E%D1%88%D0%BA%D0%B0%20%D1%80%D1%83%D0%BB%D0%BE%D0%BD.png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0975" y="2344991"/>
                <a:ext cx="1099068" cy="7143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14" descr="http://navigator64.ru/files/cfiles/142/content/%D1%82%D0%BA%D0%B0%D0%BD%D1%8C%20%D1%85%D0%BE%D0%B7%D1%8F%D1%8E%D1%88%D0%BA%D0%B0%20%D1%80%D1%83%D0%BB%D0%BE%D0%BD.png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820399" y="2097482"/>
                <a:ext cx="1065766" cy="6927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14" descr="http://navigator64.ru/files/cfiles/142/content/%D1%82%D0%BA%D0%B0%D0%BD%D1%8C%20%D1%85%D0%BE%D0%B7%D1%8F%D1%8E%D1%88%D0%BA%D0%B0%20%D1%80%D1%83%D0%BB%D0%BE%D0%BD.png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373064" y="1869993"/>
                <a:ext cx="1065766" cy="6927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14" descr="http://navigator64.ru/files/cfiles/142/content/%D1%82%D0%BA%D0%B0%D0%BD%D1%8C%20%D1%85%D0%BE%D0%B7%D1%8F%D1%8E%D1%88%D0%BA%D0%B0%20%D1%80%D1%83%D0%BB%D0%BE%D0%BD.png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636942">
                <a:off x="5448912" y="1517490"/>
                <a:ext cx="1057454" cy="6873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14" descr="http://navigator64.ru/files/cfiles/142/content/%D1%82%D0%BA%D0%B0%D0%BD%D1%8C%20%D1%85%D0%BE%D0%B7%D1%8F%D1%8E%D1%88%D0%BA%D0%B0%20%D1%80%D1%83%D0%BB%D0%BE%D0%BD.png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2971" y="1750859"/>
                <a:ext cx="1099068" cy="7143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0" name="Picture 14" descr="http://navigator64.ru/files/cfiles/142/content/%D1%82%D0%BA%D0%B0%D0%BD%D1%8C%20%D1%85%D0%BE%D0%B7%D1%8F%D1%8E%D1%88%D0%BA%D0%B0%20%D1%80%D1%83%D0%BB%D0%BE%D0%BD.png"/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83421" y="791572"/>
              <a:ext cx="1099068" cy="714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817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4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1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5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91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67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/>
          <p:cNvSpPr/>
          <p:nvPr/>
        </p:nvSpPr>
        <p:spPr>
          <a:xfrm>
            <a:off x="1663430" y="2603401"/>
            <a:ext cx="5518734" cy="1612118"/>
          </a:xfrm>
          <a:prstGeom prst="rightArrow">
            <a:avLst>
              <a:gd name="adj1" fmla="val 50000"/>
              <a:gd name="adj2" fmla="val 54050"/>
            </a:avLst>
          </a:prstGeom>
          <a:solidFill>
            <a:srgbClr val="0DA389">
              <a:alpha val="37000"/>
            </a:srgb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48424" y="2075981"/>
            <a:ext cx="2734506" cy="1862861"/>
            <a:chOff x="271711" y="2523594"/>
            <a:chExt cx="3233804" cy="2282856"/>
          </a:xfrm>
        </p:grpSpPr>
        <p:pic>
          <p:nvPicPr>
            <p:cNvPr id="14340" name="Picture 4" descr="http://investcollegiateimagine.org/wp-content/uploads/sites/66/2015/08/calendar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42319" y="2526279"/>
              <a:ext cx="1963196" cy="22801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4" name="Picture 8" descr="http://img-fotki.yandex.ru/get/6108/147114257.3f/0_d2f06_5501dd9e_L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353" y="3564713"/>
              <a:ext cx="1989962" cy="12417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271711" y="2523594"/>
              <a:ext cx="16193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600" b="1" dirty="0" smtClean="0">
                  <a:solidFill>
                    <a:prstClr val="black"/>
                  </a:solidFill>
                </a:rPr>
                <a:t>10 000</a:t>
              </a:r>
              <a:endParaRPr lang="ru-RU" sz="32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8" name="Picture 4" descr="http://investcollegiateimagine.org/wp-content/uploads/sites/66/2015/08/calend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73871" y="2160027"/>
            <a:ext cx="1660079" cy="1860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://img-fotki.yandex.ru/get/6108/147114257.3f/0_d2f06_5501dd9e_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101" y="3007412"/>
            <a:ext cx="1682712" cy="1013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999444" y="2157836"/>
            <a:ext cx="16193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2</a:t>
            </a:r>
            <a:r>
              <a:rPr lang="ru-RU" sz="3600" b="1" dirty="0" smtClean="0">
                <a:solidFill>
                  <a:prstClr val="black"/>
                </a:solidFill>
              </a:rPr>
              <a:t>0 000</a:t>
            </a:r>
            <a:endParaRPr lang="ru-RU" sz="3200" dirty="0">
              <a:solidFill>
                <a:prstClr val="black"/>
              </a:solidFill>
            </a:endParaRPr>
          </a:p>
        </p:txBody>
      </p:sp>
      <p:pic>
        <p:nvPicPr>
          <p:cNvPr id="14348" name="Picture 12" descr="http://cyber-capital.ru/images/cms/data/hf_icon_faction_technolog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98193" y="2986062"/>
            <a:ext cx="846795" cy="84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http://www.cocktailing.ru/img/u_ingredients/img_primary/ingredient_coco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480" y="3122122"/>
            <a:ext cx="1219132" cy="66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http://megatemka.ru/uploads/posts/2012-02/1329423066_147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336" y="2511451"/>
            <a:ext cx="1150914" cy="129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://viten74.ru/wp-content/uploads/2014/10/50percen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01605">
            <a:off x="5887198" y="3871146"/>
            <a:ext cx="1853050" cy="97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2113705" y="222737"/>
            <a:ext cx="4916591" cy="1325630"/>
            <a:chOff x="2143394" y="222737"/>
            <a:chExt cx="4916591" cy="1325630"/>
          </a:xfrm>
        </p:grpSpPr>
        <p:pic>
          <p:nvPicPr>
            <p:cNvPr id="21" name="Picture 2" descr="http://cs.kashinrdk.ru/DwABAIQAzQG4Ac0BBP_D_sM/URCYLqM291X7nh11LsRgsA/sv/image/8a/7b/1e/1165/13/%D0%A4%D0%B0%D0%B1%D1%80%D0%B8%D0%BA%D0%B0%20%D0%A4%D0%BE%D1%80%D0%BC%D0%B0%D1%82%D0%BE%D0%B22.png?143452358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6612" y="222737"/>
              <a:ext cx="2243373" cy="1325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Группа 7"/>
            <p:cNvGrpSpPr/>
            <p:nvPr/>
          </p:nvGrpSpPr>
          <p:grpSpPr>
            <a:xfrm>
              <a:off x="2143394" y="578398"/>
              <a:ext cx="2644506" cy="614308"/>
              <a:chOff x="4917234" y="551186"/>
              <a:chExt cx="2644506" cy="614308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4917234" y="551186"/>
                <a:ext cx="264450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400" b="1" dirty="0">
                    <a:solidFill>
                      <a:srgbClr val="0DA389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КОНДИТЕРСКАЯ ФАБРИКА </a:t>
                </a:r>
                <a:endParaRPr lang="ru-RU" b="1" dirty="0">
                  <a:solidFill>
                    <a:srgbClr val="0DA389"/>
                  </a:solidFill>
                </a:endParaRPr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5109241" y="857717"/>
                <a:ext cx="226049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400" b="1" dirty="0">
                    <a:solidFill>
                      <a:srgbClr val="0DA389"/>
                    </a:solidFill>
                  </a:rPr>
                  <a:t>«ШОКОЛАДНЫЙ РАЙ»</a:t>
                </a:r>
                <a:endParaRPr lang="ru-RU" sz="1100" b="1" dirty="0">
                  <a:solidFill>
                    <a:srgbClr val="0DA389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674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30414" y="3148013"/>
            <a:ext cx="8683172" cy="13665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Сумма всех расходов на выпуск товаров или оказание услуг составляет так называемые </a:t>
            </a:r>
            <a:r>
              <a:rPr lang="ru-RU" sz="2400" dirty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затраты </a:t>
            </a:r>
            <a:r>
              <a:rPr lang="ru-RU" sz="2400" dirty="0" smtClean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производства</a:t>
            </a:r>
            <a:r>
              <a:rPr lang="en-US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2400" dirty="0" smtClean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ru-RU" sz="2400" dirty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 издержки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770" y="1146414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1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30414" y="3368856"/>
            <a:ext cx="8683172" cy="5170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– это процесс создания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чего</a:t>
            </a:r>
            <a:r>
              <a:rPr lang="en-US" sz="2400" dirty="0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либо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770" y="1146414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1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105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Затраты производства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1120587" y="968567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Roboto Slab"/>
              </a:rPr>
              <a:t>1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1120587" y="2904811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Roboto Slab"/>
              </a:rPr>
              <a:t>2</a:t>
            </a:r>
          </a:p>
        </p:txBody>
      </p:sp>
      <p:sp>
        <p:nvSpPr>
          <p:cNvPr id="16" name="Овал 15"/>
          <p:cNvSpPr/>
          <p:nvPr/>
        </p:nvSpPr>
        <p:spPr>
          <a:xfrm>
            <a:off x="6489728" y="2691231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Roboto Slab"/>
              </a:rPr>
              <a:t>3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06412" y="2761176"/>
            <a:ext cx="11384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Общие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87522" y="1021878"/>
            <a:ext cx="18268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Постоянные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84815" y="3029471"/>
            <a:ext cx="19207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Переменные</a:t>
            </a: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820828" y="1428366"/>
            <a:ext cx="362855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Затраты </a:t>
            </a:r>
            <a:r>
              <a:rPr lang="ru-RU" dirty="0">
                <a:solidFill>
                  <a:prstClr val="black"/>
                </a:solidFill>
              </a:rPr>
              <a:t>изменяются в зависимости от изменения объёма производства. </a:t>
            </a:r>
          </a:p>
        </p:txBody>
      </p:sp>
      <p:pic>
        <p:nvPicPr>
          <p:cNvPr id="16386" name="Picture 2" descr="http://arenda.ksm-kirov.ru/wp-content/themes/zeetasty/images/arenda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22" y="2013440"/>
            <a:ext cx="1437168" cy="81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bg.ru/media/upload/images/education/2013/january/28_31jan/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681" y="1888671"/>
            <a:ext cx="1155497" cy="1155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1257" y="3365340"/>
            <a:ext cx="3628554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Затраты</a:t>
            </a:r>
            <a:r>
              <a:rPr lang="ru-RU" dirty="0">
                <a:solidFill>
                  <a:prstClr val="black"/>
                </a:solidFill>
              </a:rPr>
              <a:t>, величина которых изменяется в зависимости от объёмов выпускаемой продукции. </a:t>
            </a:r>
          </a:p>
        </p:txBody>
      </p:sp>
      <p:pic>
        <p:nvPicPr>
          <p:cNvPr id="16390" name="Picture 6" descr="http://www.folgoizol.com/images/tth/komponenty_ppu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530" y="4001601"/>
            <a:ext cx="1241947" cy="103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s://pixabay.com/static/uploads/photo/2014/04/03/10/21/light-310201_64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306" y="4083758"/>
            <a:ext cx="598125" cy="88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://s1.iconbird.com/ico/0512/iconspackbyCem/w256h256133787132225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429" y="3824875"/>
            <a:ext cx="1467728" cy="146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http://www.john-w-kennedy.name/Ivanhoe/libretto-l-bracket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12101" y="968567"/>
            <a:ext cx="900943" cy="406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8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" dur="2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5" grpId="0" animBg="1"/>
      <p:bldP spid="16" grpId="0" animBg="1"/>
      <p:bldP spid="4" grpId="0"/>
      <p:bldP spid="17" grpId="0"/>
      <p:bldP spid="18" grpId="0"/>
      <p:bldP spid="24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21788" y="3089563"/>
            <a:ext cx="8683172" cy="13362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Общие </a:t>
            </a:r>
            <a:r>
              <a:rPr lang="ru-RU" sz="2400" dirty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затраты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– это расходы на приобретение всех ресурсов, необходимых для производства определённого количества товаров.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940" y="1146414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6" name="Picture 2" descr="http://arenda.ksm-kirov.ru/wp-content/themes/zeetasty/images/arenda-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55" y="584733"/>
            <a:ext cx="1437168" cy="81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bg.ru/media/upload/images/education/2013/january/28_31jan/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0" y="1430917"/>
            <a:ext cx="1155497" cy="1155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folgoizol.com/images/tth/komponenty_ppu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759" y="718440"/>
            <a:ext cx="1241947" cy="103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pixabay.com/static/uploads/photo/2014/04/03/10/21/light-310201_64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535" y="800597"/>
            <a:ext cx="598125" cy="88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s1.iconbird.com/ico/0512/iconspackbyCem/w256h2561337871322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694" y="1499310"/>
            <a:ext cx="1467728" cy="146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39041" y="3141661"/>
            <a:ext cx="8683172" cy="13362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От продажи произведённого продукта фирма получает некоторую сумму денег, которая называется</a:t>
            </a:r>
            <a:r>
              <a:rPr lang="ru-RU" sz="2400" dirty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 выручкой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627" y="989297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3074" name="Picture 2" descr="https://danmcgawdotcom.files.wordpress.com/2015/03/man-holding-bag-of-mone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76131" y="500063"/>
            <a:ext cx="14287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s1.iconbird.com/ico/0612/FreeBusinessDesktopIcons/file133919067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73" y="629713"/>
            <a:ext cx="2207673" cy="220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upload.wikimedia.org/wikipedia/commons/thumb/a/ad/Ruble_sign.svg/125px-Ruble_sign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739" y="2082297"/>
            <a:ext cx="186061" cy="25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446228" y="505405"/>
            <a:ext cx="1006133" cy="2822349"/>
            <a:chOff x="1116298" y="518137"/>
            <a:chExt cx="1656272" cy="4149306"/>
          </a:xfrm>
        </p:grpSpPr>
        <p:sp>
          <p:nvSpPr>
            <p:cNvPr id="2" name="Стрелка вниз 1"/>
            <p:cNvSpPr/>
            <p:nvPr/>
          </p:nvSpPr>
          <p:spPr>
            <a:xfrm>
              <a:off x="1116298" y="518137"/>
              <a:ext cx="1656272" cy="4149306"/>
            </a:xfrm>
            <a:prstGeom prst="down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552403" y="554731"/>
              <a:ext cx="823631" cy="2682759"/>
            </a:xfrm>
            <a:prstGeom prst="rect">
              <a:avLst/>
            </a:prstGeom>
          </p:spPr>
          <p:txBody>
            <a:bodyPr vert="wordArtVert" wrap="none">
              <a:spAutoFit/>
            </a:bodyPr>
            <a:lstStyle/>
            <a:p>
              <a:r>
                <a:rPr lang="be-BY" sz="16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latin typeface="Roboto Slab"/>
                </a:rPr>
                <a:t>ЗАТРАТЫ</a:t>
              </a:r>
              <a:endParaRPr lang="ru-RU" sz="2000" b="1" dirty="0">
                <a:solidFill>
                  <a:prstClr val="black"/>
                </a:solidFill>
                <a:latin typeface="Roboto Slab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2772970" y="1741973"/>
            <a:ext cx="1008000" cy="2822400"/>
            <a:chOff x="3131626" y="507851"/>
            <a:chExt cx="1656272" cy="4149306"/>
          </a:xfrm>
          <a:solidFill>
            <a:srgbClr val="A2D9D0"/>
          </a:solidFill>
        </p:grpSpPr>
        <p:sp>
          <p:nvSpPr>
            <p:cNvPr id="4" name="Стрелка вниз 3"/>
            <p:cNvSpPr/>
            <p:nvPr/>
          </p:nvSpPr>
          <p:spPr>
            <a:xfrm rot="10800000">
              <a:off x="3131626" y="507851"/>
              <a:ext cx="1656272" cy="4149306"/>
            </a:xfrm>
            <a:prstGeom prst="down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48709" y="1121129"/>
              <a:ext cx="822106" cy="3536028"/>
            </a:xfrm>
            <a:prstGeom prst="rect">
              <a:avLst/>
            </a:prstGeom>
            <a:solidFill>
              <a:srgbClr val="FFC000"/>
            </a:solidFill>
          </p:spPr>
          <p:txBody>
            <a:bodyPr vert="wordArtVert" wrap="square">
              <a:spAutoFit/>
            </a:bodyPr>
            <a:lstStyle/>
            <a:p>
              <a:r>
                <a:rPr lang="be-BY" sz="16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latin typeface="Roboto Slab"/>
                </a:rPr>
                <a:t>ПРИБЫЛЬ</a:t>
              </a:r>
              <a:endParaRPr lang="ru-RU" sz="1600" b="1" dirty="0">
                <a:solidFill>
                  <a:prstClr val="black"/>
                </a:solidFill>
                <a:latin typeface="Roboto Slab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1270232" y="3562899"/>
            <a:ext cx="1358124" cy="1191450"/>
            <a:chOff x="-992569" y="1832005"/>
            <a:chExt cx="2761131" cy="2218227"/>
          </a:xfrm>
          <a:effectLst>
            <a:glow rad="304800">
              <a:schemeClr val="bg1"/>
            </a:glow>
          </a:effectLst>
        </p:grpSpPr>
        <p:pic>
          <p:nvPicPr>
            <p:cNvPr id="15" name="Picture 4" descr="http://bg.ru/media/upload/images/education/2013/january/28_31jan/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992569" y="2541040"/>
              <a:ext cx="1155497" cy="11554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http://s1.iconbird.com/ico/0512/iconspackbyCem/w256h2561337871322256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834" y="2582504"/>
              <a:ext cx="1467728" cy="1467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http://www.folgoizol.com/images/tth/komponenty_ppu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2776" y="2582504"/>
              <a:ext cx="1241947" cy="1034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 descr="https://pixabay.com/static/uploads/photo/2014/04/03/10/21/light-310201_64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70" y="2854048"/>
              <a:ext cx="598125" cy="882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://arenda.ksm-kirov.ru/wp-content/themes/zeetasty/images/arenda-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2776" y="1832005"/>
              <a:ext cx="1437168" cy="812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" name="Picture 2" descr="https://s3.amazonaws.com/rapgenius/Money-Bag-psd1741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856" y="528599"/>
            <a:ext cx="1852229" cy="1097446"/>
          </a:xfrm>
          <a:prstGeom prst="rect">
            <a:avLst/>
          </a:prstGeom>
          <a:noFill/>
          <a:effectLst>
            <a:glow rad="3048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76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0" name="Picture 12" descr="http://static.wixstatic.com/media/fa09be_8bd190bf2ab542cb85f728aeb6657654.png_srz_389_393_85_22_0.50_1.20_0.00_png_sr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802" y="2303167"/>
            <a:ext cx="1204970" cy="121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733" y="4806450"/>
            <a:ext cx="1540800" cy="33705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313087" y="2287210"/>
            <a:ext cx="2522664" cy="2207673"/>
            <a:chOff x="436912" y="2287210"/>
            <a:chExt cx="2522664" cy="2207673"/>
          </a:xfrm>
        </p:grpSpPr>
        <p:pic>
          <p:nvPicPr>
            <p:cNvPr id="17410" name="Picture 2" descr="http://s1.iconbird.com/ico/0612/FreeBusinessDesktopIcons/file1339190675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903" y="2287210"/>
              <a:ext cx="2207673" cy="2207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http://img-fotki.yandex.ru/get/6108/147114257.3f/0_d2f06_5501dd9e_L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912" y="3239968"/>
              <a:ext cx="1682713" cy="10132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Минус 5"/>
          <p:cNvSpPr/>
          <p:nvPr/>
        </p:nvSpPr>
        <p:spPr>
          <a:xfrm>
            <a:off x="2823192" y="2966963"/>
            <a:ext cx="758064" cy="779647"/>
          </a:xfrm>
          <a:prstGeom prst="mathMinus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7414" name="Picture 6" descr="http://xn--90achxrcvy6d2a.xn--p1ai/wp-content/uploads/2015/01/rzmu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637" y="2084654"/>
            <a:ext cx="2212442" cy="221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://fermanasha.ru/108/moloko-korov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410" y="3303968"/>
            <a:ext cx="1055775" cy="119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://papus666.narod.ru/clipart/ja/jajt/jajtsa3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256" y="3556713"/>
            <a:ext cx="1241308" cy="99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bg.ru/media/upload/images/education/2013/january/28_31jan/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276" y="4068817"/>
            <a:ext cx="972369" cy="972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Равно 6"/>
          <p:cNvSpPr/>
          <p:nvPr/>
        </p:nvSpPr>
        <p:spPr>
          <a:xfrm>
            <a:off x="5742564" y="3074166"/>
            <a:ext cx="972766" cy="633759"/>
          </a:xfrm>
          <a:prstGeom prst="mathEqual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758251" y="2086736"/>
            <a:ext cx="2053358" cy="2408147"/>
            <a:chOff x="6882076" y="2086736"/>
            <a:chExt cx="2053358" cy="2408147"/>
          </a:xfrm>
        </p:grpSpPr>
        <p:pic>
          <p:nvPicPr>
            <p:cNvPr id="17422" name="Picture 1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82076" y="2086736"/>
              <a:ext cx="2053358" cy="1980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020531" y="4033218"/>
              <a:ext cx="177644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e-BY" sz="2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latin typeface="Roboto Slab"/>
                </a:rPr>
                <a:t>ПРИБЫЛЬ</a:t>
              </a:r>
              <a:endParaRPr lang="ru-RU" sz="2000" b="1" dirty="0">
                <a:solidFill>
                  <a:prstClr val="black"/>
                </a:solidFill>
                <a:latin typeface="Roboto Slab"/>
              </a:endParaRPr>
            </a:p>
          </p:txBody>
        </p:sp>
        <p:pic>
          <p:nvPicPr>
            <p:cNvPr id="2050" name="Picture 2" descr="https://upload.wikimedia.org/wikipedia/commons/thumb/a/ad/Ruble_sign.svg/125px-Ruble_sign.svg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2683" y="2960551"/>
              <a:ext cx="404437" cy="553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Группа 19"/>
          <p:cNvGrpSpPr/>
          <p:nvPr/>
        </p:nvGrpSpPr>
        <p:grpSpPr>
          <a:xfrm>
            <a:off x="2113705" y="184792"/>
            <a:ext cx="4916591" cy="1325630"/>
            <a:chOff x="2143394" y="222737"/>
            <a:chExt cx="4916591" cy="1325630"/>
          </a:xfrm>
        </p:grpSpPr>
        <p:pic>
          <p:nvPicPr>
            <p:cNvPr id="22" name="Picture 2" descr="http://cs.kashinrdk.ru/DwABAIQAzQG4Ac0BBP_D_sM/URCYLqM291X7nh11LsRgsA/sv/image/8a/7b/1e/1165/13/%D0%A4%D0%B0%D0%B1%D1%80%D0%B8%D0%BA%D0%B0%20%D0%A4%D0%BE%D1%80%D0%BC%D0%B0%D1%82%D0%BE%D0%B22.png?1434523589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6612" y="222737"/>
              <a:ext cx="2243373" cy="1325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" name="Группа 22"/>
            <p:cNvGrpSpPr/>
            <p:nvPr/>
          </p:nvGrpSpPr>
          <p:grpSpPr>
            <a:xfrm>
              <a:off x="2143394" y="578398"/>
              <a:ext cx="2644506" cy="614308"/>
              <a:chOff x="4917234" y="551186"/>
              <a:chExt cx="2644506" cy="614308"/>
            </a:xfrm>
          </p:grpSpPr>
          <p:sp>
            <p:nvSpPr>
              <p:cNvPr id="24" name="Прямоугольник 23"/>
              <p:cNvSpPr/>
              <p:nvPr/>
            </p:nvSpPr>
            <p:spPr>
              <a:xfrm>
                <a:off x="4917234" y="551186"/>
                <a:ext cx="264450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400" b="1" dirty="0">
                    <a:solidFill>
                      <a:srgbClr val="0DA389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КОНДИТЕРСКАЯ ФАБРИКА </a:t>
                </a:r>
                <a:endParaRPr lang="ru-RU" b="1" dirty="0">
                  <a:solidFill>
                    <a:srgbClr val="0DA389"/>
                  </a:solidFill>
                </a:endParaRPr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5109241" y="857717"/>
                <a:ext cx="226049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400" b="1" dirty="0">
                    <a:solidFill>
                      <a:srgbClr val="0DA389"/>
                    </a:solidFill>
                  </a:rPr>
                  <a:t>«ШОКОЛАДНЫЙ РАЙ»</a:t>
                </a:r>
                <a:endParaRPr lang="ru-RU" sz="1100" b="1" dirty="0">
                  <a:solidFill>
                    <a:srgbClr val="0DA389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177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73362" y="2972628"/>
            <a:ext cx="8511863" cy="13665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Прибыль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– это разница между полученным доходом и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затратами</a:t>
            </a:r>
            <a:r>
              <a:rPr lang="en-US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связанными с изготовлением продукта.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770" y="1019667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8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301" y="1949255"/>
            <a:ext cx="4627700" cy="32067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6113796" y="-282103"/>
            <a:ext cx="2680087" cy="3275067"/>
            <a:chOff x="6113796" y="-282103"/>
            <a:chExt cx="2680087" cy="3275067"/>
          </a:xfrm>
        </p:grpSpPr>
        <p:pic>
          <p:nvPicPr>
            <p:cNvPr id="18436" name="Picture 4" descr="http://www.ra-center.ru/wp-content/uploads/2012/10/%D0%B4%D0%B5%D0%BD%D1%8C%D0%B3%D0%B8-%D0%B0%D0%BD%D0%B8%D0%BC%D0%B0%D1%86%D0%B8%D1%8F2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3796" y="-282103"/>
              <a:ext cx="2680087" cy="3275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://cs.kashinrdk.ru/DwABAIQAzQG4Ac0BBP_D_sM/URCYLqM291X7nh11LsRgsA/sv/image/8a/7b/1e/1165/13/%D0%A4%D0%B0%D0%B1%D1%80%D0%B8%D0%BA%D0%B0%20%D0%A4%D0%BE%D1%80%D0%BC%D0%B0%D1%82%D0%BE%D0%B22.png?143452358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8689" y="700391"/>
              <a:ext cx="1882625" cy="1112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68" y="250529"/>
            <a:ext cx="1832400" cy="13101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253" y="238726"/>
            <a:ext cx="1843224" cy="13093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8" name="Picture 6" descr="http://www.nsktv.ru/upload/iblock/279/2795c12c504be406c99dd78d0044b3e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40" y="1929607"/>
            <a:ext cx="1838081" cy="13101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://fs202.jpe.ru/add1/2386692_c5c3ac6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32" y="3635421"/>
            <a:ext cx="1809909" cy="12907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http://www.metalbulletin.ru/image/analytics/ores550_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53" y="1920551"/>
            <a:ext cx="1843224" cy="13101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817728" y="963317"/>
            <a:ext cx="14863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Roboto Slab"/>
              </a:rPr>
              <a:t>Сокращение</a:t>
            </a:r>
            <a:br>
              <a:rPr lang="ru-RU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Roboto Slab"/>
              </a:rPr>
            </a:br>
            <a:r>
              <a:rPr lang="ru-RU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Roboto Slab"/>
              </a:rPr>
              <a:t>рабочих</a:t>
            </a:r>
            <a:endParaRPr lang="ru-RU" sz="1400" b="1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24637" y="963316"/>
            <a:ext cx="15536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Roboto Slab"/>
              </a:rPr>
              <a:t>Уменьшение</a:t>
            </a:r>
            <a:br>
              <a:rPr lang="ru-RU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Roboto Slab"/>
              </a:rPr>
            </a:br>
            <a:r>
              <a:rPr lang="ru-RU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Roboto Slab"/>
              </a:rPr>
              <a:t>зарплаты</a:t>
            </a:r>
            <a:endParaRPr lang="ru-RU" sz="1400" b="1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17728" y="2628203"/>
            <a:ext cx="1337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Roboto Slab"/>
              </a:rPr>
              <a:t>Налоговые</a:t>
            </a:r>
            <a:br>
              <a:rPr lang="ru-RU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Roboto Slab"/>
              </a:rPr>
            </a:br>
            <a:r>
              <a:rPr lang="ru-RU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Roboto Slab"/>
              </a:rPr>
              <a:t>льготы</a:t>
            </a:r>
            <a:endParaRPr lang="ru-RU" sz="1400" b="1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211822" y="2628203"/>
            <a:ext cx="1156086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Roboto Slab"/>
              </a:rPr>
              <a:t>Дешёвое </a:t>
            </a: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Roboto Slab"/>
              </a:rPr>
              <a:t>сырьё</a:t>
            </a:r>
            <a:br>
              <a:rPr lang="ru-RU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Roboto Slab"/>
              </a:rPr>
            </a:br>
            <a:endParaRPr lang="ru-RU" sz="1400" b="1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75249" y="4295528"/>
            <a:ext cx="1422184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Roboto Slab"/>
              </a:rPr>
              <a:t>Новые </a:t>
            </a: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Roboto Slab"/>
              </a:rPr>
              <a:t>технологии</a:t>
            </a:r>
            <a:br>
              <a:rPr lang="ru-RU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Roboto Slab"/>
              </a:rPr>
            </a:br>
            <a:endParaRPr lang="ru-RU" sz="1400" b="1" dirty="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25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8142" y="2549297"/>
            <a:ext cx="1859211" cy="179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6819523" y="4344785"/>
            <a:ext cx="1776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Roboto Slab"/>
              </a:rPr>
              <a:t>ПРИБЫЛЬ</a:t>
            </a:r>
            <a:endParaRPr lang="ru-RU" sz="2000" b="1" dirty="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27" name="Picture 2" descr="https://upload.wikimedia.org/wikipedia/commons/thumb/a/ad/Ruble_sign.svg/125px-Ruble_sign.sv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369" y="3304409"/>
            <a:ext cx="404437" cy="55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740" y="3212978"/>
            <a:ext cx="679327" cy="67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6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9458" name="Picture 2" descr="http://two-schoolsev.ucoz.ru/new/1496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15" y="1028003"/>
            <a:ext cx="2634707" cy="337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www.maryami.ru/tort/Belochk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670" y="739302"/>
            <a:ext cx="1776108" cy="177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s59.radikal.ru/i166/0807/3f/2af75048211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593" y="739302"/>
            <a:ext cx="2417245" cy="205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http://a-pricep.ru/upload/iblock/f4a/f4ad8910115480f269c16feab0d63a8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040" y="1172183"/>
            <a:ext cx="1518546" cy="118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5244770" y="2670084"/>
            <a:ext cx="1859211" cy="2257153"/>
            <a:chOff x="5301920" y="2706718"/>
            <a:chExt cx="1859211" cy="2257153"/>
          </a:xfrm>
        </p:grpSpPr>
        <p:pic>
          <p:nvPicPr>
            <p:cNvPr id="11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01920" y="2706718"/>
              <a:ext cx="1859211" cy="17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5343301" y="4502206"/>
              <a:ext cx="177644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e-BY" sz="2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latin typeface="Roboto Slab"/>
                </a:rPr>
                <a:t>ПРИБЫЛЬ</a:t>
              </a:r>
              <a:endParaRPr lang="ru-RU" sz="2000" b="1" dirty="0">
                <a:solidFill>
                  <a:prstClr val="black"/>
                </a:solidFill>
                <a:latin typeface="Roboto Slab"/>
              </a:endParaRP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447" y="3372520"/>
              <a:ext cx="679327" cy="6793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887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105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Что такое производство?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Roboto Slab"/>
              </a:rPr>
              <a:t>1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742737" y="1274643"/>
            <a:ext cx="5664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DA389"/>
                </a:solidFill>
              </a:rPr>
              <a:t>Производство </a:t>
            </a:r>
            <a:r>
              <a:rPr lang="ru-RU" sz="1800" dirty="0">
                <a:solidFill>
                  <a:prstClr val="black"/>
                </a:solidFill>
              </a:rPr>
              <a:t>– это процесс создания </a:t>
            </a:r>
            <a:r>
              <a:rPr lang="ru-RU" sz="1800" dirty="0" smtClean="0">
                <a:solidFill>
                  <a:prstClr val="black"/>
                </a:solidFill>
              </a:rPr>
              <a:t>чего</a:t>
            </a:r>
            <a:r>
              <a:rPr lang="en-US" sz="1800" dirty="0" smtClean="0">
                <a:solidFill>
                  <a:prstClr val="black"/>
                </a:solidFill>
              </a:rPr>
              <a:t>-</a:t>
            </a:r>
            <a:r>
              <a:rPr lang="ru-RU" sz="1800" dirty="0" smtClean="0">
                <a:solidFill>
                  <a:prstClr val="black"/>
                </a:solidFill>
              </a:rPr>
              <a:t>либо</a:t>
            </a:r>
            <a:r>
              <a:rPr lang="ru-RU" sz="18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33272" y="3914517"/>
            <a:ext cx="16883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Единичное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64772" y="3914517"/>
            <a:ext cx="12474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Серийное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810252" y="3914517"/>
            <a:ext cx="12202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</a:rPr>
              <a:t>М</a:t>
            </a:r>
            <a:r>
              <a:rPr lang="ru-RU" sz="1600" b="1" dirty="0" smtClean="0">
                <a:solidFill>
                  <a:prstClr val="black"/>
                </a:solidFill>
              </a:rPr>
              <a:t>ассовое</a:t>
            </a:r>
            <a:endParaRPr lang="ru-RU" sz="1400" b="1" dirty="0">
              <a:solidFill>
                <a:prstClr val="black"/>
              </a:solidFill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7346" y="2214811"/>
            <a:ext cx="2282311" cy="1521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537" y="2214810"/>
            <a:ext cx="2282311" cy="15215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9155" y="2180685"/>
            <a:ext cx="2282400" cy="15215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14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3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105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Что такое затраты производства?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>
                <a:solidFill>
                  <a:prstClr val="white"/>
                </a:solidFill>
                <a:latin typeface="Roboto Slab"/>
              </a:rPr>
              <a:t>2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342599" y="991793"/>
            <a:ext cx="7091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DA389"/>
                </a:solidFill>
              </a:rPr>
              <a:t>Затраты производства </a:t>
            </a:r>
            <a:r>
              <a:rPr lang="ru-RU" sz="1800" dirty="0">
                <a:solidFill>
                  <a:prstClr val="black"/>
                </a:solidFill>
              </a:rPr>
              <a:t>– это сумма всех расходов на выпуск товаров или оказание услуг.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506978" y="1699679"/>
            <a:ext cx="6724654" cy="3543755"/>
            <a:chOff x="1684815" y="968567"/>
            <a:chExt cx="6011550" cy="4452058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6557912" y="2663410"/>
              <a:ext cx="113845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 smtClean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Общие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1687522" y="1021878"/>
              <a:ext cx="18268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 smtClean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Постоянные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1684815" y="3029471"/>
              <a:ext cx="192071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Переменные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820828" y="1428366"/>
              <a:ext cx="3628554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>
                  <a:solidFill>
                    <a:prstClr val="black"/>
                  </a:solidFill>
                </a:rPr>
                <a:t>Затраты </a:t>
              </a:r>
              <a:r>
                <a:rPr lang="ru-RU" dirty="0">
                  <a:solidFill>
                    <a:prstClr val="black"/>
                  </a:solidFill>
                </a:rPr>
                <a:t>изменяются в зависимости от изменения объёма производства. </a:t>
              </a:r>
            </a:p>
          </p:txBody>
        </p:sp>
        <p:pic>
          <p:nvPicPr>
            <p:cNvPr id="28" name="Picture 2" descr="http://arenda.ksm-kirov.ru/wp-content/themes/zeetasty/images/arenda-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919" y="2111689"/>
              <a:ext cx="1437168" cy="812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http://bg.ru/media/upload/images/education/2013/january/28_31jan/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8730" y="2041908"/>
              <a:ext cx="1155497" cy="11554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Прямоугольник 29"/>
            <p:cNvSpPr/>
            <p:nvPr/>
          </p:nvSpPr>
          <p:spPr>
            <a:xfrm>
              <a:off x="1791257" y="3365340"/>
              <a:ext cx="3628554" cy="715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>
                  <a:solidFill>
                    <a:prstClr val="black"/>
                  </a:solidFill>
                </a:rPr>
                <a:t>Затраты</a:t>
              </a:r>
              <a:r>
                <a:rPr lang="ru-RU" dirty="0">
                  <a:solidFill>
                    <a:prstClr val="black"/>
                  </a:solidFill>
                </a:rPr>
                <a:t>, величина которых изменяется в зависимости от объёмов выпускаемой продукции. </a:t>
              </a:r>
            </a:p>
          </p:txBody>
        </p:sp>
        <p:pic>
          <p:nvPicPr>
            <p:cNvPr id="31" name="Picture 6" descr="http://www.folgoizol.com/images/tth/komponenty_ppu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491" y="4169284"/>
              <a:ext cx="1241947" cy="1034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8" descr="https://pixabay.com/static/uploads/photo/2014/04/03/10/21/light-310201_64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7371" y="4117724"/>
              <a:ext cx="598125" cy="882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0" descr="http://s1.iconbird.com/ico/0512/iconspackbyCem/w256h2561337871322256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9422" y="3952897"/>
              <a:ext cx="1467728" cy="1467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2" descr="http://www.john-w-kennedy.name/Ivanhoe/libretto-l-bracket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2101" y="968567"/>
              <a:ext cx="900943" cy="4067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37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2" name="Picture 6" descr="http://www.opt-hoztorg.ru/templates/cms/i/tool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68" y="1671985"/>
            <a:ext cx="2536297" cy="1697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homebusinessaz.ru/wp-content/uploads/2014/07/odejda-dlya-semi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981" y="1769856"/>
            <a:ext cx="2644151" cy="153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Выгнутая вверх стрелка 23"/>
          <p:cNvSpPr/>
          <p:nvPr/>
        </p:nvSpPr>
        <p:spPr>
          <a:xfrm rot="10800000">
            <a:off x="2512248" y="3736612"/>
            <a:ext cx="3923561" cy="942109"/>
          </a:xfrm>
          <a:prstGeom prst="curved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5" name="Выгнутая вверх стрелка 24"/>
          <p:cNvSpPr/>
          <p:nvPr/>
        </p:nvSpPr>
        <p:spPr>
          <a:xfrm>
            <a:off x="2583881" y="464780"/>
            <a:ext cx="3923561" cy="942109"/>
          </a:xfrm>
          <a:prstGeom prst="curved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27" name="Picture 2" descr="http://kazan.vvsvaya.ru/images/priem/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36486" y="1532560"/>
            <a:ext cx="1049726" cy="89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://inpress.ua/uploads/news/2014/02/17/386e3c4d13269ad478274bc8c18a5bf43da766c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349" y="1515809"/>
            <a:ext cx="1855879" cy="104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http://dinastiya58.ru/media/lath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948" y="1406889"/>
            <a:ext cx="1855879" cy="1585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1583" y="3041515"/>
            <a:ext cx="250260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e-BY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Производство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99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105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Что такое выручка?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>
                <a:solidFill>
                  <a:prstClr val="white"/>
                </a:solidFill>
                <a:latin typeface="Roboto Slab"/>
              </a:rPr>
              <a:t>3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729105" y="1411972"/>
            <a:ext cx="7902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DA389"/>
                </a:solidFill>
              </a:rPr>
              <a:t>Выручка </a:t>
            </a:r>
            <a:r>
              <a:rPr lang="ru-RU" sz="1800" dirty="0">
                <a:solidFill>
                  <a:prstClr val="black"/>
                </a:solidFill>
              </a:rPr>
              <a:t>– это некоторая сумма денег от продажи произведённого продукта предприятием.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024591" y="2058303"/>
            <a:ext cx="7094818" cy="2500588"/>
            <a:chOff x="1024591" y="2058303"/>
            <a:chExt cx="7094818" cy="2500588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1024591" y="2058303"/>
              <a:ext cx="7094818" cy="2500588"/>
              <a:chOff x="872186" y="2058303"/>
              <a:chExt cx="7094818" cy="2500588"/>
            </a:xfrm>
          </p:grpSpPr>
          <p:pic>
            <p:nvPicPr>
              <p:cNvPr id="1026" name="Picture 2" descr="http://stupino.do.am/newss/50002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7647" y="2351218"/>
                <a:ext cx="2685031" cy="1917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https://danmcgawdotcom.files.wordpress.com/2015/03/man-holding-bag-of-money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538254" y="2058303"/>
                <a:ext cx="1428750" cy="2466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" descr="http://s1.iconbird.com/ico/0612/FreeBusinessDesktopIcons/file1339190675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186" y="2351218"/>
                <a:ext cx="2207673" cy="22076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2" descr="https://upload.wikimedia.org/wikipedia/commons/thumb/a/ad/Ruble_sign.svg/125px-Ruble_sign.svg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8664" y="3657600"/>
              <a:ext cx="186061" cy="254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0618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105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Что такое прибыль?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Roboto Slab"/>
              </a:rPr>
              <a:t>4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758965" y="1334919"/>
            <a:ext cx="7626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DA389"/>
                </a:solidFill>
              </a:rPr>
              <a:t>Прибыль </a:t>
            </a:r>
            <a:r>
              <a:rPr lang="ru-RU" sz="1800" dirty="0">
                <a:solidFill>
                  <a:prstClr val="black"/>
                </a:solidFill>
              </a:rPr>
              <a:t>– это разница между полученным доходом и </a:t>
            </a:r>
            <a:r>
              <a:rPr lang="ru-RU" sz="1800" dirty="0" smtClean="0">
                <a:solidFill>
                  <a:prstClr val="black"/>
                </a:solidFill>
              </a:rPr>
              <a:t>затратами</a:t>
            </a:r>
            <a:r>
              <a:rPr lang="en-US" sz="1800" dirty="0" smtClean="0">
                <a:solidFill>
                  <a:prstClr val="black"/>
                </a:solidFill>
              </a:rPr>
              <a:t>,</a:t>
            </a:r>
            <a:r>
              <a:rPr lang="ru-RU" sz="1800" dirty="0" smtClean="0">
                <a:solidFill>
                  <a:prstClr val="black"/>
                </a:solidFill>
              </a:rPr>
              <a:t> </a:t>
            </a:r>
            <a:r>
              <a:rPr lang="ru-RU" sz="1800" dirty="0">
                <a:solidFill>
                  <a:prstClr val="black"/>
                </a:solidFill>
              </a:rPr>
              <a:t>связанными с изготовлением продукта.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416100" y="2084654"/>
            <a:ext cx="8311801" cy="2956532"/>
            <a:chOff x="436912" y="2084654"/>
            <a:chExt cx="8311801" cy="2956532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436912" y="2084654"/>
              <a:ext cx="8168700" cy="2956532"/>
              <a:chOff x="436912" y="2084654"/>
              <a:chExt cx="8168700" cy="2956532"/>
            </a:xfrm>
          </p:grpSpPr>
          <p:pic>
            <p:nvPicPr>
              <p:cNvPr id="19" name="Picture 12" descr="http://static.wixstatic.com/media/fa09be_8bd190bf2ab542cb85f728aeb6657654.png_srz_389_393_85_22_0.50_1.20_0.00_png_srz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4627" y="2303167"/>
                <a:ext cx="1204970" cy="12171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0" name="Группа 19"/>
              <p:cNvGrpSpPr/>
              <p:nvPr/>
            </p:nvGrpSpPr>
            <p:grpSpPr>
              <a:xfrm>
                <a:off x="436912" y="2287210"/>
                <a:ext cx="2522664" cy="2207673"/>
                <a:chOff x="436912" y="2287210"/>
                <a:chExt cx="2522664" cy="2207673"/>
              </a:xfrm>
            </p:grpSpPr>
            <p:pic>
              <p:nvPicPr>
                <p:cNvPr id="23" name="Picture 2" descr="http://s1.iconbird.com/ico/0612/FreeBusinessDesktopIcons/file1339190675.png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1903" y="2287210"/>
                  <a:ext cx="2207673" cy="22076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4" name="Picture 8" descr="http://img-fotki.yandex.ru/get/6108/147114257.3f/0_d2f06_5501dd9e_L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6912" y="3239968"/>
                  <a:ext cx="1682713" cy="1013285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5" name="Минус 24"/>
              <p:cNvSpPr/>
              <p:nvPr/>
            </p:nvSpPr>
            <p:spPr>
              <a:xfrm>
                <a:off x="2947017" y="2966963"/>
                <a:ext cx="758064" cy="779647"/>
              </a:xfrm>
              <a:prstGeom prst="mathMin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26" name="Picture 6" descr="http://xn--90achxrcvy6d2a.xn--p1ai/wp-content/uploads/2015/01/rzmuka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3462" y="2084654"/>
                <a:ext cx="2212442" cy="22124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8" descr="http://fermanasha.ru/108/moloko-korove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9235" y="3303968"/>
                <a:ext cx="1055775" cy="11909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0" descr="http://papus666.narod.ru/clipart/ja/jajt/jajtsa38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5081" y="3556713"/>
                <a:ext cx="1241308" cy="9982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4" descr="http://bg.ru/media/upload/images/education/2013/january/28_31jan/1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8101" y="4068817"/>
                <a:ext cx="972369" cy="97236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Равно 29"/>
              <p:cNvSpPr/>
              <p:nvPr/>
            </p:nvSpPr>
            <p:spPr>
              <a:xfrm>
                <a:off x="5866389" y="3074166"/>
                <a:ext cx="972766" cy="633759"/>
              </a:xfrm>
              <a:prstGeom prst="mathEqual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6829164" y="4314645"/>
                <a:ext cx="177644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be-BY" sz="2400" b="1" dirty="0" smtClean="0">
                    <a:solidFill>
                      <a:prstClr val="black"/>
                    </a:solidFill>
                    <a:effectLst>
                      <a:glow rad="127000">
                        <a:prstClr val="white"/>
                      </a:glow>
                    </a:effectLst>
                    <a:latin typeface="Roboto Slab"/>
                  </a:rPr>
                  <a:t>ПРИБЫЛЬ</a:t>
                </a:r>
                <a:endParaRPr lang="ru-RU" sz="2000" b="1" dirty="0">
                  <a:solidFill>
                    <a:prstClr val="black"/>
                  </a:solidFill>
                  <a:latin typeface="Roboto Slab"/>
                </a:endParaRPr>
              </a:p>
            </p:txBody>
          </p:sp>
        </p:grpSp>
        <p:grpSp>
          <p:nvGrpSpPr>
            <p:cNvPr id="4" name="Группа 3"/>
            <p:cNvGrpSpPr/>
            <p:nvPr/>
          </p:nvGrpSpPr>
          <p:grpSpPr>
            <a:xfrm>
              <a:off x="6695355" y="2319485"/>
              <a:ext cx="2053358" cy="1980241"/>
              <a:chOff x="6695355" y="2319485"/>
              <a:chExt cx="2053358" cy="1980241"/>
            </a:xfrm>
          </p:grpSpPr>
          <p:pic>
            <p:nvPicPr>
              <p:cNvPr id="33" name="Picture 14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695355" y="2319485"/>
                <a:ext cx="2053358" cy="19802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https://upload.wikimedia.org/wikipedia/commons/thumb/a/ad/Ruble_sign.svg/125px-Ruble_sign.svg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2793" y="3154655"/>
                <a:ext cx="404437" cy="5532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69919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31800" y="138859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Типы производства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16555" y="682187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>
            <a:off x="930465" y="100467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b="1" dirty="0" smtClean="0">
                <a:solidFill>
                  <a:prstClr val="white"/>
                </a:solidFill>
                <a:latin typeface="Roboto Slab"/>
              </a:rPr>
              <a:t>1</a:t>
            </a:r>
            <a:endParaRPr lang="ru-RU" sz="2800" b="1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257698" y="2628484"/>
            <a:ext cx="14384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Единичное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5082429" y="100467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b="1" dirty="0">
                <a:solidFill>
                  <a:prstClr val="white"/>
                </a:solidFill>
                <a:latin typeface="Roboto Slab"/>
              </a:rPr>
              <a:t>2</a:t>
            </a:r>
            <a:endParaRPr lang="ru-RU" sz="2800" b="1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448651" y="2628484"/>
            <a:ext cx="12474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Серийное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2706936" y="3047458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b="1" dirty="0">
                <a:solidFill>
                  <a:prstClr val="white"/>
                </a:solidFill>
                <a:latin typeface="Roboto Slab"/>
              </a:rPr>
              <a:t>3</a:t>
            </a:r>
            <a:endParaRPr lang="ru-RU" sz="2800" b="1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188559" y="4718923"/>
            <a:ext cx="12202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</a:rPr>
              <a:t>М</a:t>
            </a:r>
            <a:r>
              <a:rPr lang="ru-RU" sz="1600" b="1" dirty="0" smtClean="0">
                <a:solidFill>
                  <a:prstClr val="black"/>
                </a:solidFill>
              </a:rPr>
              <a:t>ассовое</a:t>
            </a:r>
            <a:endParaRPr lang="ru-RU" sz="1400" b="1" dirty="0">
              <a:solidFill>
                <a:prstClr val="black"/>
              </a:solidFill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1225" y="954983"/>
            <a:ext cx="2282311" cy="1521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781" y="954982"/>
            <a:ext cx="2282311" cy="15215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1583" y="3012115"/>
            <a:ext cx="2282400" cy="15215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34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22" grpId="0" animBg="1"/>
      <p:bldP spid="24" grpId="0"/>
      <p:bldP spid="25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30414" y="3368856"/>
            <a:ext cx="8683172" cy="9115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Единичное производство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– это штучное изготовление товаров и услуг.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770" y="1146414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6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3" name="Picture 2" descr="http://sweet-art.org/wp-content/uploads/2014/10/hand-made-0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737" y="2967263"/>
            <a:ext cx="5958621" cy="1800000"/>
          </a:xfrm>
          <a:prstGeom prst="rect">
            <a:avLst/>
          </a:prstGeom>
          <a:noFill/>
          <a:effectLst>
            <a:glow rad="228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15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4" name="Picture 2" descr="http://sweet-art.org/wp-content/uploads/2014/10/hand-made-0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737" y="2967263"/>
            <a:ext cx="5958621" cy="1800000"/>
          </a:xfrm>
          <a:prstGeom prst="rect">
            <a:avLst/>
          </a:prstGeom>
          <a:noFill/>
          <a:effectLst>
            <a:glow rad="228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35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1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1681</TotalTime>
  <Words>324</Words>
  <Application>Microsoft Office PowerPoint</Application>
  <PresentationFormat>Экран (16:9)</PresentationFormat>
  <Paragraphs>91</Paragraphs>
  <Slides>41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8" baseType="lpstr">
      <vt:lpstr>Roboto Slab</vt:lpstr>
      <vt:lpstr>Times New Roman</vt:lpstr>
      <vt:lpstr>Open Sans</vt:lpstr>
      <vt:lpstr>Calibri</vt:lpstr>
      <vt:lpstr>CyrillicGoth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129</cp:revision>
  <dcterms:created xsi:type="dcterms:W3CDTF">2015-07-21T12:19:15Z</dcterms:created>
  <dcterms:modified xsi:type="dcterms:W3CDTF">2016-03-04T06:25:32Z</dcterms:modified>
</cp:coreProperties>
</file>