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9"/>
      <p:bold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DS BroadBrush" panose="03090802040305080204" pitchFamily="66" charset="0"/>
      <p:regular r:id="rId56"/>
    </p:embeddedFont>
    <p:embeddedFont>
      <p:font typeface="CyrillicGoth" pitchFamily="2" charset="0"/>
      <p:regular r:id="rId57"/>
    </p:embeddedFont>
    <p:embeddedFont>
      <p:font typeface="Roboto Slab" pitchFamily="2" charset="0"/>
      <p:regular r:id="rId5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3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5E7D-1765-4346-A204-E29DCDA81543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35D4A-C7BD-4D63-945D-E79070FA7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3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8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7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3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73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29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7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51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66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34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71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7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8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7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98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3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9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72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9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4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3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4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7.png"/><Relationship Id="rId4" Type="http://schemas.openxmlformats.org/officeDocument/2006/relationships/image" Target="../media/image3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398" y="2070795"/>
            <a:ext cx="430382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Мастерство 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работника</a:t>
            </a:r>
            <a:endParaRPr lang="ru-RU" sz="3200" dirty="0">
              <a:solidFill>
                <a:prstClr val="white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3" y="904429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3153558"/>
            <a:ext cx="8683172" cy="941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работника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знания, умения и навыки, полученные работником.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855639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23062" y="1246422"/>
            <a:ext cx="2319374" cy="2493987"/>
            <a:chOff x="348081" y="332225"/>
            <a:chExt cx="3377399" cy="3545827"/>
          </a:xfrm>
        </p:grpSpPr>
        <p:pic>
          <p:nvPicPr>
            <p:cNvPr id="2050" name="Picture 2" descr="http://dovosp.ru/insertfiles/images/articles/for_teachers/occupation_teacher/business_game_will_teach_us_to_easily/business_game_will_teach_us_to_easil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8081" y="644346"/>
              <a:ext cx="2796964" cy="32337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037" y="332225"/>
              <a:ext cx="1517443" cy="3545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Группа 5"/>
          <p:cNvGrpSpPr/>
          <p:nvPr/>
        </p:nvGrpSpPr>
        <p:grpSpPr>
          <a:xfrm>
            <a:off x="4719732" y="1246422"/>
            <a:ext cx="3771444" cy="2493987"/>
            <a:chOff x="4725715" y="1253957"/>
            <a:chExt cx="3889900" cy="246469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821" y="1253957"/>
              <a:ext cx="1470794" cy="2464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4" name="Picture 6" descr="http://www.td-osz.ru/files/img/lent/Alligator-300U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5715" y="1622453"/>
              <a:ext cx="2419106" cy="1998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3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/>
          <p:cNvSpPr/>
          <p:nvPr/>
        </p:nvSpPr>
        <p:spPr>
          <a:xfrm>
            <a:off x="2338613" y="2994294"/>
            <a:ext cx="5607170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4325913" y="923026"/>
            <a:ext cx="1482607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http://s1.e-monsite.com/2009/06/16/11/80831450015-gi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17" y="2480926"/>
            <a:ext cx="1151625" cy="20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r="19657"/>
          <a:stretch/>
        </p:blipFill>
        <p:spPr>
          <a:xfrm>
            <a:off x="4704355" y="3075841"/>
            <a:ext cx="981277" cy="962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0" y="2829222"/>
            <a:ext cx="1697248" cy="127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2564" r="2386" b="3459"/>
          <a:stretch/>
        </p:blipFill>
        <p:spPr>
          <a:xfrm>
            <a:off x="6019879" y="2650350"/>
            <a:ext cx="1124607" cy="1630680"/>
          </a:xfrm>
          <a:prstGeom prst="rect">
            <a:avLst/>
          </a:prstGeom>
        </p:spPr>
      </p:pic>
      <p:pic>
        <p:nvPicPr>
          <p:cNvPr id="15" name="Picture 2" descr="http://s1.e-monsite.com/2009/06/16/11/80831450015-gi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20" y="358789"/>
            <a:ext cx="1151625" cy="20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50" y="508224"/>
            <a:ext cx="1975275" cy="14326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" y="2480926"/>
            <a:ext cx="197527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793" y="1336430"/>
            <a:ext cx="1219794" cy="1975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0" y="1064685"/>
            <a:ext cx="1317245" cy="22471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38" y="1336429"/>
            <a:ext cx="1557137" cy="1975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64" y="1352988"/>
            <a:ext cx="1431798" cy="18115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6" y="1261215"/>
            <a:ext cx="1913622" cy="19136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75" y="1064685"/>
            <a:ext cx="2232981" cy="223298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Мастера своего дела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Левая фигурная скобка 16"/>
          <p:cNvSpPr/>
          <p:nvPr/>
        </p:nvSpPr>
        <p:spPr>
          <a:xfrm rot="16200000">
            <a:off x="6170322" y="1141883"/>
            <a:ext cx="327429" cy="458853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55831" y="3796365"/>
            <a:ext cx="2355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ТАЛАНТ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4098" name="Picture 2" descr="http://galerey-room.ru/images/004629_141764318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41" y="1352988"/>
            <a:ext cx="1692667" cy="18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122" name="Picture 2" descr="http://www.imkaf.ru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9" y="2564123"/>
            <a:ext cx="1978482" cy="15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chistut.ru/upload/iblock/3c0/3c0dea571ac508ea6e67434156f91e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31" y="2576513"/>
            <a:ext cx="1718016" cy="1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24" y="2423527"/>
            <a:ext cx="1871002" cy="1871002"/>
          </a:xfrm>
          <a:prstGeom prst="rect">
            <a:avLst/>
          </a:prstGeom>
        </p:spPr>
      </p:pic>
      <p:pic>
        <p:nvPicPr>
          <p:cNvPr id="5130" name="Picture 10" descr="http://www.gitis.net/img/GITIS_new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46" y="590842"/>
            <a:ext cx="1701334" cy="16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htvs.ru/assets/img/logo-nam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5" y="1042586"/>
            <a:ext cx="55626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788773" y="367510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ТРУД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5513" y="1569459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Высококвалифицированный</a:t>
            </a:r>
            <a:endParaRPr lang="ru-RU" sz="4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16138" y="1568113"/>
            <a:ext cx="3105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Низкоквалифицированный</a:t>
            </a: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138" y="1010237"/>
            <a:ext cx="797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опыт)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9943" y="1010237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(знания,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1949" y="1010237"/>
            <a:ext cx="950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умения,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1072" y="1010237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навыки</a:t>
            </a:r>
            <a:r>
              <a:rPr 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9439" y="1929959"/>
            <a:ext cx="282541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Требует </a:t>
            </a:r>
            <a:r>
              <a:rPr lang="ru-RU" dirty="0">
                <a:solidFill>
                  <a:prstClr val="black"/>
                </a:solidFill>
              </a:rPr>
              <a:t>умения выполнять сложные операции, трудовые приёмы, что невозможно без специальных знаний, умений, и навыков. </a:t>
            </a:r>
          </a:p>
        </p:txBody>
      </p:sp>
      <p:sp>
        <p:nvSpPr>
          <p:cNvPr id="4096" name="Прямоугольник 4095"/>
          <p:cNvSpPr/>
          <p:nvPr/>
        </p:nvSpPr>
        <p:spPr>
          <a:xfrm>
            <a:off x="5541354" y="1935907"/>
            <a:ext cx="298012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Простая </a:t>
            </a:r>
            <a:r>
              <a:rPr lang="ru-RU" dirty="0">
                <a:solidFill>
                  <a:prstClr val="black"/>
                </a:solidFill>
              </a:rPr>
              <a:t>работа, не требующая специальных умений и навыков, которую можно освоить быстро.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6" y="3112769"/>
            <a:ext cx="1009597" cy="163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6" y="3041520"/>
            <a:ext cx="979981" cy="167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0" name="Picture 14" descr="http://galerey-room.ru/images/084350_14193998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8898" y="3061038"/>
            <a:ext cx="1083399" cy="165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galerey-room.ru/images/004153_14176429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81" y="3180124"/>
            <a:ext cx="951443" cy="158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409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16156"/>
          <a:stretch/>
        </p:blipFill>
        <p:spPr>
          <a:xfrm>
            <a:off x="5685787" y="3066074"/>
            <a:ext cx="845994" cy="174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Рисунок 40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65" y="3061038"/>
            <a:ext cx="1034409" cy="1671772"/>
          </a:xfrm>
          <a:prstGeom prst="rect">
            <a:avLst/>
          </a:prstGeom>
        </p:spPr>
      </p:pic>
      <p:sp>
        <p:nvSpPr>
          <p:cNvPr id="17" name="Стрелка углом 16"/>
          <p:cNvSpPr/>
          <p:nvPr/>
        </p:nvSpPr>
        <p:spPr>
          <a:xfrm rot="16200000" flipH="1">
            <a:off x="2441452" y="220792"/>
            <a:ext cx="950332" cy="1744313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Стрелка углом 28"/>
          <p:cNvSpPr/>
          <p:nvPr/>
        </p:nvSpPr>
        <p:spPr>
          <a:xfrm rot="5400000">
            <a:off x="5737984" y="217624"/>
            <a:ext cx="950332" cy="1744313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6" grpId="0"/>
      <p:bldP spid="19" grpId="0"/>
      <p:bldP spid="3" grpId="0"/>
      <p:bldP spid="6" grpId="0"/>
      <p:bldP spid="9" grpId="0"/>
      <p:bldP spid="4096" grpId="0"/>
      <p:bldP spid="1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02" y="2560089"/>
            <a:ext cx="1763323" cy="254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http://www.wp-info.ru/wp-content/uploads/2011/08/krask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1" y="3975104"/>
            <a:ext cx="1442178" cy="113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-69012" y="0"/>
            <a:ext cx="3381555" cy="4038106"/>
            <a:chOff x="-69012" y="0"/>
            <a:chExt cx="3381555" cy="403810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r="73978" b="22417"/>
            <a:stretch/>
          </p:blipFill>
          <p:spPr>
            <a:xfrm>
              <a:off x="-69012" y="0"/>
              <a:ext cx="3381555" cy="40381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8182" y="787223"/>
              <a:ext cx="2308282" cy="120032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DS BroadBrush" panose="03090802040305080204" pitchFamily="66" charset="0"/>
                </a:rPr>
                <a:t>Дело мастера боится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972768" y="0"/>
            <a:ext cx="2635077" cy="4789714"/>
            <a:chOff x="2836707" y="0"/>
            <a:chExt cx="2635077" cy="509045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7" r="23016" b="348"/>
            <a:stretch/>
          </p:blipFill>
          <p:spPr>
            <a:xfrm>
              <a:off x="2836707" y="0"/>
              <a:ext cx="2635077" cy="50904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899132" y="836652"/>
              <a:ext cx="2308282" cy="1275697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DS BroadBrush" panose="03090802040305080204" pitchFamily="66" charset="0"/>
                </a:rPr>
                <a:t>Мастер золотые руки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341260" y="0"/>
            <a:ext cx="4209140" cy="4658264"/>
            <a:chOff x="5341260" y="0"/>
            <a:chExt cx="4180110" cy="480645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" r="77603"/>
            <a:stretch/>
          </p:blipFill>
          <p:spPr>
            <a:xfrm flipH="1">
              <a:off x="5341260" y="0"/>
              <a:ext cx="4180110" cy="48064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951622" y="653379"/>
              <a:ext cx="2308282" cy="156966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DS BroadBrush" panose="03090802040305080204" pitchFamily="66" charset="0"/>
                </a:rPr>
                <a:t>Всякая работа мастера хвалит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8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" y="-386793"/>
            <a:ext cx="5298994" cy="505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www.cliparthut.com/clip-arts/119/trash-pile-clip-art-1192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0" y="705961"/>
            <a:ext cx="3751284" cy="28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6326" y="2407621"/>
            <a:ext cx="3737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 млн тонн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5" name="Равно 4"/>
          <p:cNvSpPr/>
          <p:nvPr/>
        </p:nvSpPr>
        <p:spPr>
          <a:xfrm>
            <a:off x="4946004" y="2225407"/>
            <a:ext cx="848299" cy="566935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35" y="874288"/>
            <a:ext cx="3837975" cy="3269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66" y="110642"/>
            <a:ext cx="1141979" cy="1093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16156"/>
          <a:stretch/>
        </p:blipFill>
        <p:spPr>
          <a:xfrm>
            <a:off x="5984036" y="1510777"/>
            <a:ext cx="1031475" cy="212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16156"/>
          <a:stretch/>
        </p:blipFill>
        <p:spPr>
          <a:xfrm>
            <a:off x="6859674" y="1510777"/>
            <a:ext cx="1031475" cy="212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16156"/>
          <a:stretch/>
        </p:blipFill>
        <p:spPr>
          <a:xfrm>
            <a:off x="7735311" y="1510777"/>
            <a:ext cx="1031475" cy="212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8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865443" y="2249659"/>
            <a:ext cx="453655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Все работы хороши, выбирай на вкус.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706055" y="2259665"/>
            <a:ext cx="4414151" cy="3138398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В. </a:t>
            </a:r>
            <a:r>
              <a:rPr lang="ru-RU" sz="2400" dirty="0">
                <a:solidFill>
                  <a:prstClr val="black"/>
                </a:solidFill>
              </a:rPr>
              <a:t>М</a:t>
            </a:r>
            <a:r>
              <a:rPr lang="ru-RU" sz="2400" dirty="0" smtClean="0">
                <a:solidFill>
                  <a:prstClr val="black"/>
                </a:solidFill>
              </a:rPr>
              <a:t>. Маяковский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(1893–1930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гг.)</a:t>
            </a:r>
          </a:p>
          <a:p>
            <a:pPr algn="ctr" defTabSz="68580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196" name="Picture 4" descr="http://www.oboznik.ru/wp-content/uploads/2013/04/1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64" y="1458043"/>
            <a:ext cx="2446332" cy="2789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8" y="-85878"/>
            <a:ext cx="2819803" cy="280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04" y="1479924"/>
            <a:ext cx="1009597" cy="163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7" y="1377515"/>
            <a:ext cx="979981" cy="167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4" descr="http://galerey-room.ru/images/084350_14193998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2991" y="1387274"/>
            <a:ext cx="1083399" cy="165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alerey-room.ru/images/004153_14176429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88" y="3303611"/>
            <a:ext cx="951443" cy="158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16156"/>
          <a:stretch/>
        </p:blipFill>
        <p:spPr>
          <a:xfrm>
            <a:off x="845394" y="3189561"/>
            <a:ext cx="845994" cy="174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72" y="3184525"/>
            <a:ext cx="1034409" cy="1671772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3823063" y="1252880"/>
            <a:ext cx="1482607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трелка вправо 12"/>
          <p:cNvSpPr/>
          <p:nvPr/>
        </p:nvSpPr>
        <p:spPr>
          <a:xfrm>
            <a:off x="3823063" y="3184525"/>
            <a:ext cx="1482607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172" name="Picture 4" descr="http://mesko.ru/apps/3279-zarplata/3279-zarplata-cov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45" y="618678"/>
            <a:ext cx="1958068" cy="19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mesko.ru/apps/3279-zarplata/3279-zarplata-cov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34" y="618678"/>
            <a:ext cx="1958068" cy="19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mesko.ru/apps/3279-zarplata/3279-zarplata-cov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24" y="2721823"/>
            <a:ext cx="1958068" cy="19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eproblema.by/attachments/Image/dogovor-111.png?template=gene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23" y="2604793"/>
            <a:ext cx="1766733" cy="17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4" descr="http://mesko.ru/apps/3279-zarplata/3279-zarplata-cov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5" y="477022"/>
            <a:ext cx="1958068" cy="19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3921" y="1834414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Зарплата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4" y="1010499"/>
            <a:ext cx="1761345" cy="300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1" y="1768313"/>
            <a:ext cx="2304914" cy="167438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8" name="Стрелка вправо 17"/>
          <p:cNvSpPr/>
          <p:nvPr/>
        </p:nvSpPr>
        <p:spPr>
          <a:xfrm>
            <a:off x="2562463" y="2407739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0800000">
            <a:off x="5702583" y="2407027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528803" y="367510"/>
            <a:ext cx="3724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Оплата труда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6506" y="1625822"/>
            <a:ext cx="1628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Roboto Slab"/>
                <a:cs typeface="Times New Roman" panose="02020603050405020304" pitchFamily="18" charset="0"/>
              </a:rPr>
              <a:t>Повременная</a:t>
            </a:r>
            <a:endParaRPr lang="ru-RU" sz="4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48074" y="1633287"/>
            <a:ext cx="1196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Сдельная</a:t>
            </a:r>
            <a:endParaRPr lang="ru-RU" sz="1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7874" y="2157113"/>
            <a:ext cx="2873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Работнику </a:t>
            </a:r>
            <a:r>
              <a:rPr lang="ru-RU" dirty="0">
                <a:solidFill>
                  <a:prstClr val="black"/>
                </a:solidFill>
              </a:rPr>
              <a:t>платят за отработанное </a:t>
            </a:r>
            <a:r>
              <a:rPr lang="ru-RU" dirty="0" smtClean="0">
                <a:solidFill>
                  <a:prstClr val="black"/>
                </a:solidFill>
              </a:rPr>
              <a:t>время.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96" name="Прямоугольник 4095"/>
          <p:cNvSpPr/>
          <p:nvPr/>
        </p:nvSpPr>
        <p:spPr>
          <a:xfrm>
            <a:off x="6390338" y="2156505"/>
            <a:ext cx="2561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Зарплата </a:t>
            </a:r>
            <a:r>
              <a:rPr lang="ru-RU" dirty="0">
                <a:solidFill>
                  <a:prstClr val="black"/>
                </a:solidFill>
              </a:rPr>
              <a:t>зависит от количества </a:t>
            </a:r>
            <a:r>
              <a:rPr lang="ru-RU" dirty="0" smtClean="0">
                <a:solidFill>
                  <a:prstClr val="black"/>
                </a:solidFill>
              </a:rPr>
              <a:t>произведён-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ной </a:t>
            </a:r>
            <a:r>
              <a:rPr lang="ru-RU" dirty="0">
                <a:solidFill>
                  <a:prstClr val="black"/>
                </a:solidFill>
              </a:rPr>
              <a:t>продукции и объёма выполненных работ.</a:t>
            </a:r>
          </a:p>
        </p:txBody>
      </p:sp>
      <p:pic>
        <p:nvPicPr>
          <p:cNvPr id="9218" name="Picture 2" descr="http://i034.radikal.ru/0806/63/cbea5f1968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1" y="3100301"/>
            <a:ext cx="1568823" cy="15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opt-hoztorg.ru/templates/cms/i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65" y="3140194"/>
            <a:ext cx="2370309" cy="15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galerey-room.ru/images/084350_14193998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5874" y="1715306"/>
            <a:ext cx="1611804" cy="245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5177" y="2861487"/>
            <a:ext cx="2431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32 600 руб.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 rot="16200000" flipH="1">
            <a:off x="1388774" y="420101"/>
            <a:ext cx="950332" cy="1329726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rot="5400000">
            <a:off x="6407017" y="425800"/>
            <a:ext cx="950332" cy="1329726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6" grpId="0"/>
      <p:bldP spid="9" grpId="0"/>
      <p:bldP spid="4096" grpId="0"/>
      <p:bldP spid="2" grpId="0"/>
      <p:bldP spid="1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900485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Средняя заработная плата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среднеарифметическая заработная плата работников.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3368856"/>
            <a:ext cx="8683172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Мастер </a:t>
            </a:r>
            <a:r>
              <a:rPr lang="en-US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человек, превосходно знающий своё ремесло.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14641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2" y="-56823"/>
            <a:ext cx="2006971" cy="302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35" y="186436"/>
            <a:ext cx="2428026" cy="27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2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29" y="274779"/>
            <a:ext cx="1885480" cy="1885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85" y="307155"/>
            <a:ext cx="1877389" cy="1877389"/>
          </a:xfrm>
          <a:prstGeom prst="rect">
            <a:avLst/>
          </a:prstGeom>
        </p:spPr>
      </p:pic>
      <p:pic>
        <p:nvPicPr>
          <p:cNvPr id="10242" name="Picture 2" descr="http://lenagold.narod.ru/fon/clipart/j/jabl/kras/redapp0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90" y="881358"/>
            <a:ext cx="1075306" cy="12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lenagold.narod.ru/fon/clipart/j/jabl/kras/redapp0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41" y="905643"/>
            <a:ext cx="1075306" cy="12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58374" y="2442074"/>
            <a:ext cx="253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 среднем: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17" y="2806200"/>
            <a:ext cx="1885480" cy="1885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1" y="2838576"/>
            <a:ext cx="1877389" cy="1877389"/>
          </a:xfrm>
          <a:prstGeom prst="rect">
            <a:avLst/>
          </a:prstGeom>
        </p:spPr>
      </p:pic>
      <p:pic>
        <p:nvPicPr>
          <p:cNvPr id="13" name="Picture 2" descr="http://lenagold.narod.ru/fon/clipart/j/jabl/kras/redapp0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98" y="3412779"/>
            <a:ext cx="1075306" cy="12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lenagold.narod.ru/fon/clipart/j/jabl/kras/redapp0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76" y="3450844"/>
            <a:ext cx="1075306" cy="12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1253" y="2409706"/>
            <a:ext cx="253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 среднем: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46" y="331448"/>
            <a:ext cx="1412005" cy="2200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00" y="121672"/>
            <a:ext cx="1953438" cy="25065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46" y="2800064"/>
            <a:ext cx="1412005" cy="22002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00" y="2590288"/>
            <a:ext cx="1953438" cy="250652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43046" y="1671982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20 000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3989" y="1662169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40 </a:t>
            </a:r>
            <a:r>
              <a:rPr lang="be-BY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47962" y="4182488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 </a:t>
            </a:r>
            <a:r>
              <a:rPr lang="be-BY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93180" y="4364203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30 </a:t>
            </a:r>
            <a:r>
              <a:rPr lang="be-BY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6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9422" y="1388613"/>
            <a:ext cx="44093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Хирург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Анестезиолог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Управленец </a:t>
            </a:r>
            <a:r>
              <a:rPr lang="ru-RU" sz="2000" dirty="0">
                <a:solidFill>
                  <a:prstClr val="black"/>
                </a:solidFill>
              </a:rPr>
              <a:t>высшего звена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Пилот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Стоматолог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Аналитик </a:t>
            </a:r>
            <a:r>
              <a:rPr lang="ru-RU" sz="2000" dirty="0">
                <a:solidFill>
                  <a:prstClr val="black"/>
                </a:solidFill>
              </a:rPr>
              <a:t>рынка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Юрист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</a:rPr>
              <a:t>IT</a:t>
            </a:r>
            <a:r>
              <a:rPr lang="ru-RU" sz="2000" dirty="0" smtClean="0">
                <a:solidFill>
                  <a:prstClr val="black"/>
                </a:solidFill>
              </a:rPr>
              <a:t>-специалист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Менеджер </a:t>
            </a:r>
            <a:r>
              <a:rPr lang="ru-RU" sz="2000" dirty="0">
                <a:solidFill>
                  <a:prstClr val="black"/>
                </a:solidFill>
              </a:rPr>
              <a:t>по рекламе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Селекционер </a:t>
            </a:r>
            <a:r>
              <a:rPr lang="ru-RU" sz="2000" dirty="0">
                <a:solidFill>
                  <a:prstClr val="black"/>
                </a:solidFill>
              </a:rPr>
              <a:t>и генный инженер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992" y="240063"/>
            <a:ext cx="4177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Самые высокооплачиваемые специалисты в мире </a:t>
            </a:r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6215" y="1440392"/>
            <a:ext cx="38767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Менеджер </a:t>
            </a:r>
            <a:r>
              <a:rPr lang="ru-RU" sz="2000" dirty="0">
                <a:solidFill>
                  <a:prstClr val="black"/>
                </a:solidFill>
              </a:rPr>
              <a:t>высшего </a:t>
            </a:r>
            <a:r>
              <a:rPr lang="ru-RU" sz="2000" dirty="0" smtClean="0">
                <a:solidFill>
                  <a:prstClr val="black"/>
                </a:solidFill>
              </a:rPr>
              <a:t>звена</a:t>
            </a: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Работник </a:t>
            </a:r>
            <a:r>
              <a:rPr lang="ru-RU" sz="2000" dirty="0">
                <a:solidFill>
                  <a:prstClr val="black"/>
                </a:solidFill>
              </a:rPr>
              <a:t>нефтегазовой </a:t>
            </a:r>
            <a:r>
              <a:rPr lang="ru-RU" sz="2000" dirty="0" smtClean="0">
                <a:solidFill>
                  <a:prstClr val="black"/>
                </a:solidFill>
              </a:rPr>
              <a:t>отрасли</a:t>
            </a: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IT-</a:t>
            </a:r>
            <a:r>
              <a:rPr lang="ru-RU" sz="2000" dirty="0" smtClean="0">
                <a:solidFill>
                  <a:prstClr val="black"/>
                </a:solidFill>
              </a:rPr>
              <a:t>специалист</a:t>
            </a: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Бизнес-консультант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Аудитор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Программист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Главный бухгалтер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Стоматолог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Л</a:t>
            </a:r>
            <a:r>
              <a:rPr lang="ru-RU" sz="2000" dirty="0" smtClean="0">
                <a:solidFill>
                  <a:prstClr val="black"/>
                </a:solidFill>
              </a:rPr>
              <a:t>огист</a:t>
            </a:r>
          </a:p>
          <a:p>
            <a:pPr>
              <a:buFont typeface="+mj-lt"/>
              <a:buAutoNum type="arabicPeriod"/>
              <a:tabLst>
                <a:tab pos="355600" algn="l"/>
              </a:tabLst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Шеф-повар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00580" y="240063"/>
            <a:ext cx="4177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Самые высокооплачиваемые специалисты в России </a:t>
            </a:r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0380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8356" y="1798052"/>
            <a:ext cx="46177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Качество </a:t>
            </a:r>
            <a:r>
              <a:rPr lang="ru-RU" sz="1800" dirty="0">
                <a:solidFill>
                  <a:prstClr val="black"/>
                </a:solidFill>
              </a:rPr>
              <a:t>и количество </a:t>
            </a:r>
            <a:r>
              <a:rPr lang="ru-RU" sz="1800" dirty="0" smtClean="0">
                <a:solidFill>
                  <a:prstClr val="black"/>
                </a:solidFill>
              </a:rPr>
              <a:t>труда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Сложность </a:t>
            </a:r>
            <a:r>
              <a:rPr lang="ru-RU" sz="1800" dirty="0">
                <a:solidFill>
                  <a:prstClr val="black"/>
                </a:solidFill>
              </a:rPr>
              <a:t>труда и уровень 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 квалификации работника 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Условия труда 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Социальная </a:t>
            </a:r>
            <a:r>
              <a:rPr lang="ru-RU" sz="1800" dirty="0">
                <a:solidFill>
                  <a:prstClr val="black"/>
                </a:solidFill>
              </a:rPr>
              <a:t>значимость </a:t>
            </a:r>
            <a:r>
              <a:rPr lang="ru-RU" sz="1800" dirty="0" smtClean="0">
                <a:solidFill>
                  <a:prstClr val="black"/>
                </a:solidFill>
              </a:rPr>
              <a:t>труда 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Степень риска 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Уникальность труда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prstClr val="black"/>
                </a:solidFill>
              </a:rPr>
              <a:t> Состояние </a:t>
            </a:r>
            <a:r>
              <a:rPr lang="ru-RU" sz="1800" dirty="0">
                <a:solidFill>
                  <a:prstClr val="black"/>
                </a:solidFill>
              </a:rPr>
              <a:t>рынка труда</a:t>
            </a:r>
            <a:endParaRPr lang="en-US" sz="1800" dirty="0" smtClean="0">
              <a:solidFill>
                <a:prstClr val="black"/>
              </a:solidFill>
            </a:endParaRPr>
          </a:p>
          <a:p>
            <a:pPr marL="342900" indent="-342900">
              <a:tabLst>
                <a:tab pos="266700" algn="l"/>
              </a:tabLst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859" y="794421"/>
            <a:ext cx="5299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Что же влияет на размер заработной платы работника?</a:t>
            </a:r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02" y="1587035"/>
            <a:ext cx="1995916" cy="196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Нашивка 8"/>
          <p:cNvSpPr/>
          <p:nvPr/>
        </p:nvSpPr>
        <p:spPr>
          <a:xfrm>
            <a:off x="6474535" y="1965844"/>
            <a:ext cx="929877" cy="1205713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54" y="1483316"/>
            <a:ext cx="2100746" cy="21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8" y="504701"/>
            <a:ext cx="1056664" cy="1814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85" y="504701"/>
            <a:ext cx="1098123" cy="18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5325" y="1496440"/>
            <a:ext cx="45642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</a:rPr>
              <a:t>IT</a:t>
            </a:r>
            <a:r>
              <a:rPr lang="ru-RU" sz="2000" dirty="0" smtClean="0">
                <a:solidFill>
                  <a:prstClr val="black"/>
                </a:solidFill>
              </a:rPr>
              <a:t>-специалист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Инженер-проектировщик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П</a:t>
            </a:r>
            <a:r>
              <a:rPr lang="ru-RU" sz="2000" dirty="0" smtClean="0">
                <a:solidFill>
                  <a:prstClr val="black"/>
                </a:solidFill>
              </a:rPr>
              <a:t>едагог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Юрист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Медик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Маркетолог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С</a:t>
            </a:r>
            <a:r>
              <a:rPr lang="ru-RU" sz="2000" dirty="0" smtClean="0">
                <a:solidFill>
                  <a:prstClr val="black"/>
                </a:solidFill>
              </a:rPr>
              <a:t>пециалист </a:t>
            </a:r>
            <a:r>
              <a:rPr lang="ru-RU" sz="2000" dirty="0">
                <a:solidFill>
                  <a:prstClr val="black"/>
                </a:solidFill>
              </a:rPr>
              <a:t>по </a:t>
            </a:r>
            <a:r>
              <a:rPr lang="ru-RU" sz="2000" dirty="0" smtClean="0">
                <a:solidFill>
                  <a:prstClr val="black"/>
                </a:solidFill>
              </a:rPr>
              <a:t>персоналу</a:t>
            </a: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Профессиональный рабочий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Специалист </a:t>
            </a:r>
            <a:r>
              <a:rPr lang="ru-RU" sz="2000" dirty="0">
                <a:solidFill>
                  <a:prstClr val="black"/>
                </a:solidFill>
              </a:rPr>
              <a:t>индустрии красоты  </a:t>
            </a:r>
          </a:p>
          <a:p>
            <a:pPr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Эколог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783" y="479327"/>
            <a:ext cx="538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Самые востребованные профессии в России </a:t>
            </a:r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77" y="1407842"/>
            <a:ext cx="2824994" cy="21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868" y="0"/>
            <a:ext cx="4788418" cy="5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284E-6 L 0.72796 0.01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9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4" y="91440"/>
            <a:ext cx="4788418" cy="566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1" y="962442"/>
            <a:ext cx="3560070" cy="152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ашивка 7"/>
          <p:cNvSpPr/>
          <p:nvPr/>
        </p:nvSpPr>
        <p:spPr>
          <a:xfrm>
            <a:off x="4561512" y="1282218"/>
            <a:ext cx="929877" cy="1205713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33440" y="1161799"/>
            <a:ext cx="2489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8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15%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4561513" y="3272672"/>
            <a:ext cx="929877" cy="1205713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07174" y="3243338"/>
            <a:ext cx="2489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8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70%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82" y="2516046"/>
            <a:ext cx="2199688" cy="219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6" y="842454"/>
            <a:ext cx="2819803" cy="280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6" name="Picture 2" descr="http://barrum.ru/wp-content/uploads/2013/03/3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26" y="1103658"/>
            <a:ext cx="2261227" cy="201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046.radikal.ru/0811/67/c73ced91656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26" y="2246305"/>
            <a:ext cx="1876439" cy="18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72" y="1915530"/>
            <a:ext cx="1412005" cy="2200255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3703809" y="1801092"/>
            <a:ext cx="1747275" cy="490657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3703808" y="2648049"/>
            <a:ext cx="1747275" cy="490657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право 14"/>
          <p:cNvSpPr/>
          <p:nvPr/>
        </p:nvSpPr>
        <p:spPr>
          <a:xfrm rot="20328520">
            <a:off x="1439584" y="1630160"/>
            <a:ext cx="6852567" cy="161211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718120" y="4589696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7" y="2037166"/>
            <a:ext cx="1727192" cy="27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2" b="51975"/>
          <a:stretch/>
        </p:blipFill>
        <p:spPr>
          <a:xfrm>
            <a:off x="5502405" y="496345"/>
            <a:ext cx="1307888" cy="176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0" t="52183"/>
          <a:stretch/>
        </p:blipFill>
        <p:spPr>
          <a:xfrm>
            <a:off x="2347105" y="2185786"/>
            <a:ext cx="1307888" cy="176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9" b="51182"/>
          <a:stretch/>
        </p:blipFill>
        <p:spPr>
          <a:xfrm>
            <a:off x="3924755" y="1444909"/>
            <a:ext cx="1307888" cy="177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6810293" y="407033"/>
            <a:ext cx="2299808" cy="2299808"/>
            <a:chOff x="7100842" y="146649"/>
            <a:chExt cx="2299808" cy="229980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842" y="146649"/>
              <a:ext cx="2299808" cy="22998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939447" y="1081109"/>
              <a:ext cx="13112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solidFill>
                    <a:prstClr val="black"/>
                  </a:solidFill>
                  <a:latin typeface="CyrillicGoth" pitchFamily="2" charset="0"/>
                </a:rPr>
                <a:t>Диплом</a:t>
              </a:r>
              <a:br>
                <a:rPr lang="ru-RU" sz="1100" b="1" dirty="0" smtClean="0">
                  <a:solidFill>
                    <a:prstClr val="black"/>
                  </a:solidFill>
                  <a:latin typeface="CyrillicGoth" pitchFamily="2" charset="0"/>
                </a:rPr>
              </a:br>
              <a:r>
                <a:rPr lang="ru-RU" sz="1100" b="1" dirty="0">
                  <a:solidFill>
                    <a:prstClr val="black"/>
                  </a:solidFill>
                  <a:latin typeface="CyrillicGoth" pitchFamily="2" charset="0"/>
                </a:rPr>
                <a:t>М</a:t>
              </a:r>
              <a:r>
                <a:rPr lang="ru-RU" sz="1100" b="1" dirty="0" smtClean="0">
                  <a:solidFill>
                    <a:prstClr val="black"/>
                  </a:solidFill>
                  <a:latin typeface="CyrillicGoth" pitchFamily="2" charset="0"/>
                </a:rPr>
                <a:t>астера</a:t>
              </a:r>
              <a:endParaRPr lang="ru-RU" sz="1100" b="1" dirty="0">
                <a:solidFill>
                  <a:prstClr val="black"/>
                </a:solidFill>
                <a:latin typeface="CyrillicGo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9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29613" y="2054228"/>
            <a:ext cx="5208152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Нужно любить то, что делаешь, и  тогда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труд – даже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самый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грубый – возвышается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до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творчества.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34087" y="2293634"/>
            <a:ext cx="4414151" cy="3329132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М. Горький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 (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1868–1936 гг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.)</a:t>
            </a:r>
          </a:p>
          <a:p>
            <a:pPr algn="ctr" defTabSz="685800"/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  <a:p>
            <a:pPr algn="ctr" defTabSz="685800"/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050" name="Picture 2" descr="http://www.e-reading.club/illustrations/1009/1009561-i_0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9"/>
          <a:stretch/>
        </p:blipFill>
        <p:spPr bwMode="auto">
          <a:xfrm>
            <a:off x="576596" y="1307284"/>
            <a:ext cx="3134518" cy="3063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7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квалификация работника?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69889" y="1461393"/>
            <a:ext cx="7878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Квалификация </a:t>
            </a:r>
            <a:r>
              <a:rPr lang="ru-RU" sz="2000" dirty="0" smtClean="0">
                <a:solidFill>
                  <a:srgbClr val="0DA389"/>
                </a:solidFill>
              </a:rPr>
              <a:t>работника </a:t>
            </a:r>
            <a:r>
              <a:rPr lang="ru-RU" sz="2000" dirty="0" smtClean="0">
                <a:solidFill>
                  <a:prstClr val="black"/>
                </a:solidFill>
              </a:rPr>
              <a:t>–</a:t>
            </a:r>
            <a:r>
              <a:rPr lang="ru-RU" sz="2000" dirty="0" smtClean="0">
                <a:solidFill>
                  <a:srgbClr val="0DA389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это </a:t>
            </a:r>
            <a:r>
              <a:rPr lang="ru-RU" sz="2000" dirty="0">
                <a:solidFill>
                  <a:prstClr val="black"/>
                </a:solidFill>
              </a:rPr>
              <a:t>профессиональные знания, умения и навыки, полученные работником.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320506" y="2994294"/>
            <a:ext cx="5607170" cy="1044532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2" descr="http://s1.e-monsite.com/2009/06/16/11/80831450015-gi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0" y="2480926"/>
            <a:ext cx="1151625" cy="20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6" y="2748947"/>
            <a:ext cx="1973298" cy="143348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r="19657"/>
          <a:stretch/>
        </p:blipFill>
        <p:spPr>
          <a:xfrm>
            <a:off x="4686248" y="3075841"/>
            <a:ext cx="981277" cy="9629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53" y="2829222"/>
            <a:ext cx="1697248" cy="12729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2564" r="2386" b="3459"/>
          <a:stretch/>
        </p:blipFill>
        <p:spPr>
          <a:xfrm>
            <a:off x="6001772" y="2650350"/>
            <a:ext cx="1124607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заработная плата?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31800" y="1519097"/>
            <a:ext cx="8467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Заработная плата </a:t>
            </a:r>
            <a:r>
              <a:rPr lang="ru-RU" sz="2000" dirty="0">
                <a:solidFill>
                  <a:prstClr val="black"/>
                </a:solidFill>
              </a:rPr>
              <a:t>– это денежное вознаграждение, полученное работником за выполненную работу, то есть за свой труд.</a:t>
            </a:r>
          </a:p>
        </p:txBody>
      </p:sp>
      <p:pic>
        <p:nvPicPr>
          <p:cNvPr id="13" name="Picture 2" descr="http://www.neproblema.by/attachments/Image/dogovor-111.png?template=gene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83" y="3603996"/>
            <a:ext cx="1202454" cy="12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mesko.ru/apps/3279-zarplata/3279-zarplata-cov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68" y="2246622"/>
            <a:ext cx="1357374" cy="135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76" y="2650718"/>
            <a:ext cx="1182104" cy="201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2" y="2821814"/>
            <a:ext cx="2304914" cy="167438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7" name="Стрелка вправо 16"/>
          <p:cNvSpPr/>
          <p:nvPr/>
        </p:nvSpPr>
        <p:spPr>
          <a:xfrm>
            <a:off x="2512533" y="3406230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4798649" y="3406229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8" name="Picture 14" descr="http://img1.liveinternet.ru/images/attach/c/9/105/499/105499461_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1853983"/>
            <a:ext cx="2216150" cy="21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4" t="48844" r="17537" b="22065"/>
          <a:stretch/>
        </p:blipFill>
        <p:spPr>
          <a:xfrm>
            <a:off x="2540000" y="2571750"/>
            <a:ext cx="2187695" cy="2072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54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387</Words>
  <Application>Microsoft Office PowerPoint</Application>
  <PresentationFormat>Экран (16:9)</PresentationFormat>
  <Paragraphs>108</Paragraphs>
  <Slides>46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Open Sans</vt:lpstr>
      <vt:lpstr>Times New Roman</vt:lpstr>
      <vt:lpstr>Calibri</vt:lpstr>
      <vt:lpstr>DS BroadBrush</vt:lpstr>
      <vt:lpstr>CyrillicGoth</vt:lpstr>
      <vt:lpstr>Roboto Slab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2016-03-04T06:27:15Z</dcterms:modified>
</cp:coreProperties>
</file>