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Adobe Naskh Medium" panose="01010101010101010101" pitchFamily="50" charset="-78"/>
      <p:regular r:id="rId39"/>
    </p:embeddedFont>
    <p:embeddedFont>
      <p:font typeface="Roboto Slab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0DCAE-341A-46AC-BAB0-122B92A6EA95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4ADA-50E8-4AB6-BC58-97F49146F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2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8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8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1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3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6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8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7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5" Type="http://schemas.openxmlformats.org/officeDocument/2006/relationships/image" Target="../media/image48.png"/><Relationship Id="rId10" Type="http://schemas.openxmlformats.org/officeDocument/2006/relationships/image" Target="../media/image31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4.gif"/><Relationship Id="rId12" Type="http://schemas.openxmlformats.org/officeDocument/2006/relationships/image" Target="../media/image8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11" Type="http://schemas.openxmlformats.org/officeDocument/2006/relationships/image" Target="../media/image27.png"/><Relationship Id="rId5" Type="http://schemas.openxmlformats.org/officeDocument/2006/relationships/image" Target="../media/image76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4.gif"/><Relationship Id="rId12" Type="http://schemas.openxmlformats.org/officeDocument/2006/relationships/image" Target="../media/image9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11" Type="http://schemas.openxmlformats.org/officeDocument/2006/relationships/image" Target="../media/image27.png"/><Relationship Id="rId5" Type="http://schemas.openxmlformats.org/officeDocument/2006/relationships/image" Target="../media/image76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99.png"/><Relationship Id="rId5" Type="http://schemas.openxmlformats.org/officeDocument/2006/relationships/image" Target="../media/image76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86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3.png"/><Relationship Id="rId21" Type="http://schemas.openxmlformats.org/officeDocument/2006/relationships/image" Target="../media/image116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100.jp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19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6.png"/><Relationship Id="rId19" Type="http://schemas.openxmlformats.org/officeDocument/2006/relationships/image" Target="../media/image114.png"/><Relationship Id="rId4" Type="http://schemas.openxmlformats.org/officeDocument/2006/relationships/image" Target="../media/image49.png"/><Relationship Id="rId9" Type="http://schemas.openxmlformats.org/officeDocument/2006/relationships/image" Target="../media/image105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8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3.png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3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5.gif"/><Relationship Id="rId2" Type="http://schemas.openxmlformats.org/officeDocument/2006/relationships/image" Target="../media/image132.jp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10" Type="http://schemas.openxmlformats.org/officeDocument/2006/relationships/image" Target="../media/image70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47.png"/><Relationship Id="rId5" Type="http://schemas.openxmlformats.org/officeDocument/2006/relationships/image" Target="../media/image71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727" y="2069654"/>
            <a:ext cx="533721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Экономика и её роль 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                в </a:t>
            </a:r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жизни 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общества</a:t>
            </a:r>
            <a:endParaRPr lang="ru-RU" sz="3200" dirty="0">
              <a:solidFill>
                <a:prstClr val="white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0" y="866775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iles.nicwebsite.ru/rucenter32450/image/sea_picture_transparent_png_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90" y="-735102"/>
            <a:ext cx="9326548" cy="587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5833614" y="494048"/>
            <a:ext cx="5674424" cy="3224994"/>
            <a:chOff x="0" y="1918506"/>
            <a:chExt cx="5674424" cy="322499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6951" y="3210581"/>
              <a:ext cx="590587" cy="15217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0" name="Picture 2" descr="http://www.101mif.ru/shablon/korab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18506"/>
              <a:ext cx="5674424" cy="322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52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09877E-6 L 1.63246 0.01728 " pathEditMode="relative" rAng="0" ptsTypes="AA">
                                      <p:cBhvr>
                                        <p:cTn id="6" dur="5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15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3158" y="2038350"/>
            <a:ext cx="782337" cy="201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23" y="2423094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92" y="3800345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166" y="3800346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1080" y="1960237"/>
            <a:ext cx="3520612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2" y="2626986"/>
            <a:ext cx="1565410" cy="204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0" y="3180375"/>
            <a:ext cx="1903636" cy="1963125"/>
            <a:chOff x="0" y="3180375"/>
            <a:chExt cx="1903636" cy="1963125"/>
          </a:xfrm>
        </p:grpSpPr>
        <p:pic>
          <p:nvPicPr>
            <p:cNvPr id="31" name="Picture 4" descr="http://webtort.ru/graphics/icons/icons/ukazateli/ukazateli13/derevjannyj_ukazatel_s_listo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180375"/>
              <a:ext cx="1903636" cy="196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 rot="20467748">
              <a:off x="518743" y="3509139"/>
              <a:ext cx="9627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e-BY" sz="2000" dirty="0" smtClean="0">
                  <a:solidFill>
                    <a:prstClr val="black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РЫНОК</a:t>
              </a:r>
              <a:endParaRPr lang="ru-RU" sz="2000" dirty="0">
                <a:solidFill>
                  <a:prstClr val="black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5126" name="Picture 6" descr="http://doc4web.ru/uploads/files/46/45643/hello_html_66d9c6fe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24" y="3932837"/>
            <a:ext cx="689000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layer.myshared.ru/843046/data/images/img2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36" y="4054186"/>
            <a:ext cx="582388" cy="9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layer.myshared.ru/843046/data/images/img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77" y="4270629"/>
            <a:ext cx="930805" cy="8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355" y="3932837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09877E-6 L -0.17222 -0.1675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-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71605E-6 L 0.36493 -0.0191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/>
          <p:cNvSpPr/>
          <p:nvPr/>
        </p:nvSpPr>
        <p:spPr>
          <a:xfrm>
            <a:off x="907294" y="3379107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/>
          <p:cNvSpPr/>
          <p:nvPr/>
        </p:nvSpPr>
        <p:spPr>
          <a:xfrm>
            <a:off x="230414" y="1980710"/>
            <a:ext cx="8683172" cy="9115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Экономика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сознательно построенная людьми система их жизнеобеспечения.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73" y="3059213"/>
            <a:ext cx="1056664" cy="18146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71" y="3059213"/>
            <a:ext cx="1098123" cy="1885848"/>
          </a:xfrm>
          <a:prstGeom prst="rect">
            <a:avLst/>
          </a:prstGeom>
        </p:spPr>
      </p:pic>
      <p:pic>
        <p:nvPicPr>
          <p:cNvPr id="6146" name="Picture 2" descr="http://inpress.ua/uploads/news/2014/02/17/386e3c4d13269ad478274bc8c18a5bf43da766c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6" y="3059213"/>
            <a:ext cx="3698875" cy="20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97" y="1159403"/>
            <a:ext cx="2605524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174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01" y="1209528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6648450" y="2161909"/>
            <a:ext cx="2512743" cy="2368224"/>
            <a:chOff x="6648450" y="2161909"/>
            <a:chExt cx="2512743" cy="2368224"/>
          </a:xfrm>
        </p:grpSpPr>
        <p:grpSp>
          <p:nvGrpSpPr>
            <p:cNvPr id="5" name="Группа 4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Прямоугольник 20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44" y="733425"/>
            <a:ext cx="660073" cy="135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" y="998721"/>
            <a:ext cx="1163188" cy="116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76" y="2244195"/>
            <a:ext cx="1380331" cy="18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3" y="3305175"/>
            <a:ext cx="787854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62" y="2888369"/>
            <a:ext cx="1638229" cy="107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3162" y="230505"/>
            <a:ext cx="8280400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Экономические процессы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072041" y="4666156"/>
            <a:ext cx="9188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Обмен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218" name="Picture 2" descr="http://www.logists.by/data/library/images/d6/99/d699d7704c86b9d6cddfa184bd62a4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1040109"/>
            <a:ext cx="2016418" cy="144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84443" y="2643188"/>
            <a:ext cx="17283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Распределение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053462" y="103858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9220" name="Picture 4" descr="http://safin-partners.com/wp-content/uploads/2014/09/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48" y="1038587"/>
            <a:ext cx="1951007" cy="1441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879197" y="103858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12613" y="2643188"/>
            <a:ext cx="1658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Производство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9222" name="Picture 6" descr="http://rus-imperia.info/wp-content/uploads/2015/10/obmena_valu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12" y="3110397"/>
            <a:ext cx="1965843" cy="144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137113" y="4702364"/>
            <a:ext cx="1575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Потребление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48300" y="309400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053462" y="311039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24" name="Picture 8" descr="http://smart-lab.ru/uploads/images/00/97/85/2012/08/22/ffdf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085828"/>
            <a:ext cx="2016418" cy="1474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 animBg="1"/>
      <p:bldP spid="17" grpId="0" animBg="1"/>
      <p:bldP spid="10" grpId="0"/>
      <p:bldP spid="15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81000" y="292100"/>
          <a:ext cx="8382000" cy="46418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5500"/>
                <a:gridCol w="2095500"/>
                <a:gridCol w="2095500"/>
                <a:gridCol w="2095500"/>
              </a:tblGrid>
              <a:tr h="838369">
                <a:tc>
                  <a:txBody>
                    <a:bodyPr/>
                    <a:lstStyle/>
                    <a:p>
                      <a:pPr algn="ctr"/>
                      <a:endParaRPr lang="be-BY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be-BY" dirty="0" smtClean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be-BY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be-BY" dirty="0" smtClean="0"/>
                    </a:p>
                  </a:txBody>
                  <a:tcPr>
                    <a:solidFill>
                      <a:srgbClr val="0DA389"/>
                    </a:solidFill>
                  </a:tcPr>
                </a:tc>
              </a:tr>
              <a:tr h="3803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8" y="1358884"/>
            <a:ext cx="1857598" cy="14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8194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" y="1548071"/>
            <a:ext cx="2479675" cy="21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player.myshared.ru/323387/data/images/img3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3" y="3039384"/>
            <a:ext cx="739806" cy="12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img-fotki.yandex.ru/get/6428/20573769.2f/0_8fcce_b29d923c_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2" y="1552575"/>
            <a:ext cx="1788205" cy="18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naeshsya.net/images/ptica-zharenaya_277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92" y="2759654"/>
            <a:ext cx="2013541" cy="13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4752" y="2916823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vladimirbelyaev.com/wp-content/uploads/2012/12/dengi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85" y="3587834"/>
            <a:ext cx="1065382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2" y="3516384"/>
            <a:ext cx="1042302" cy="93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8591" y="551893"/>
            <a:ext cx="16655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>
                <a:solidFill>
                  <a:prstClr val="white"/>
                </a:solidFill>
              </a:rPr>
              <a:t>ПРОИЗВОДСТВО</a:t>
            </a:r>
            <a:endParaRPr lang="ru-RU" b="1" dirty="0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32473" y="1139074"/>
            <a:ext cx="1697702" cy="1248607"/>
            <a:chOff x="2732473" y="1139074"/>
            <a:chExt cx="1697702" cy="1248607"/>
          </a:xfrm>
        </p:grpSpPr>
        <p:pic>
          <p:nvPicPr>
            <p:cNvPr id="15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970" y="1139074"/>
              <a:ext cx="1424205" cy="1248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473" y="1588884"/>
              <a:ext cx="715464" cy="77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2718944" y="555620"/>
            <a:ext cx="16748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РАСПРЕДЕЛЕНИЕ</a:t>
            </a:r>
          </a:p>
        </p:txBody>
      </p:sp>
      <p:pic>
        <p:nvPicPr>
          <p:cNvPr id="29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43" y="2422557"/>
            <a:ext cx="645531" cy="5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8758" y="3136650"/>
            <a:ext cx="787854" cy="1838325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488314" y="2515937"/>
            <a:ext cx="2003822" cy="873481"/>
            <a:chOff x="2497327" y="2468921"/>
            <a:chExt cx="2003822" cy="873481"/>
          </a:xfrm>
        </p:grpSpPr>
        <p:pic>
          <p:nvPicPr>
            <p:cNvPr id="17" name="Picture 2" descr="http://www.bagb.by/netcat_files/1016_6917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863" y="2468921"/>
              <a:ext cx="1014286" cy="78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2497327" y="2468921"/>
              <a:ext cx="957726" cy="873481"/>
              <a:chOff x="2669874" y="2358407"/>
              <a:chExt cx="957726" cy="873481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9874" y="2358407"/>
                <a:ext cx="957726" cy="8734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409537">
                <a:off x="2828994" y="2368510"/>
                <a:ext cx="5709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smtClean="0">
                    <a:solidFill>
                      <a:prstClr val="white"/>
                    </a:solidFill>
                  </a:rPr>
                  <a:t>РЫНОК</a:t>
                </a:r>
                <a:endParaRPr lang="ru-RU" sz="800" b="1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3" name="Picture 2" descr="http://img-fotki.yandex.ru/get/4604/200418627.25/0_10e08c_abb500f7_orig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402" y="2859070"/>
              <a:ext cx="513760" cy="46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5182587" y="555620"/>
            <a:ext cx="825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ОБМЕН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82901" y="549215"/>
            <a:ext cx="14587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>
                <a:solidFill>
                  <a:prstClr val="white"/>
                </a:solidFill>
              </a:rPr>
              <a:t>ПОТРЕБЛЕНИЕ</a:t>
            </a:r>
            <a:endParaRPr lang="ru-RU" b="1" dirty="0">
              <a:solidFill>
                <a:prstClr val="white"/>
              </a:solidFill>
            </a:endParaRPr>
          </a:p>
        </p:txBody>
      </p:sp>
      <p:grpSp>
        <p:nvGrpSpPr>
          <p:cNvPr id="2048" name="Группа 2047"/>
          <p:cNvGrpSpPr/>
          <p:nvPr/>
        </p:nvGrpSpPr>
        <p:grpSpPr>
          <a:xfrm>
            <a:off x="2478174" y="3399894"/>
            <a:ext cx="2048595" cy="1513281"/>
            <a:chOff x="2478174" y="3399894"/>
            <a:chExt cx="2048595" cy="151328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190" y="3447647"/>
              <a:ext cx="1284579" cy="1465528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78174" y="3399894"/>
              <a:ext cx="1284579" cy="1465528"/>
            </a:xfrm>
            <a:prstGeom prst="rect">
              <a:avLst/>
            </a:prstGeom>
          </p:spPr>
        </p:pic>
        <p:pic>
          <p:nvPicPr>
            <p:cNvPr id="38" name="Picture 4" descr="http://player.myshared.ru/323387/data/images/img38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39" y="4237709"/>
              <a:ext cx="369523" cy="62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8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20988E-6 L 0.01215 -0.309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546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93827E-7 L -0.03803 0.271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75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6" y="2585824"/>
            <a:ext cx="919935" cy="2146514"/>
          </a:xfrm>
          <a:prstGeom prst="rect">
            <a:avLst/>
          </a:prstGeom>
        </p:spPr>
      </p:pic>
      <p:pic>
        <p:nvPicPr>
          <p:cNvPr id="17410" name="Picture 2" descr="http://www.opt-hoztorg.ru/templates/cms/i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266824"/>
            <a:ext cx="2632910" cy="17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936527" y="40248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93750" y="2220845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Какой товар производить?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006092" y="40248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17412" name="Picture 4" descr="http://homebusinessaz.ru/wp-content/uploads/2014/07/odejda-dlya-semi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01" y="326976"/>
            <a:ext cx="3494565" cy="20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98426" y="2248297"/>
            <a:ext cx="2494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Для кого </a:t>
            </a:r>
            <a:r>
              <a:rPr lang="ru-RU" sz="1600" dirty="0" smtClean="0">
                <a:solidFill>
                  <a:prstClr val="black"/>
                </a:solidFill>
              </a:rPr>
              <a:t>производить?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41713" y="279401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17414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50" y="2568288"/>
            <a:ext cx="2234576" cy="17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52021" y="4505076"/>
            <a:ext cx="1981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Как производить?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11" grpId="0"/>
      <p:bldP spid="27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8194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8" y="974070"/>
            <a:ext cx="2479675" cy="21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4" y="1058454"/>
            <a:ext cx="907425" cy="235855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550359" y="2363322"/>
            <a:ext cx="1678959" cy="1252975"/>
            <a:chOff x="1550359" y="2363322"/>
            <a:chExt cx="1678959" cy="1252975"/>
          </a:xfrm>
        </p:grpSpPr>
        <p:pic>
          <p:nvPicPr>
            <p:cNvPr id="8196" name="Picture 4" descr="http://player.myshared.ru/323387/data/images/img38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359" y="2363322"/>
              <a:ext cx="739806" cy="12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04868" y="2363322"/>
              <a:ext cx="1124450" cy="121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0" name="Picture 8" descr="http://vladimirbelyaev.com/wp-content/uploads/2012/12/dengi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59" y="2534172"/>
            <a:ext cx="1065382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8274" y="3698865"/>
            <a:ext cx="1675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Производитель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84023" y="3688372"/>
            <a:ext cx="1417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Потребитель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7531E-6 L 0.44185 0.012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4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4408 0.005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81093" y="1861510"/>
            <a:ext cx="544573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Экономика есть искусство удовлетворять безграничные потребности при помощи ограниченных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ресурсов.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171032" y="1517611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Л</a:t>
            </a:r>
            <a:r>
              <a:rPr lang="ru-RU" sz="2400" dirty="0" smtClean="0">
                <a:solidFill>
                  <a:prstClr val="black"/>
                </a:solidFill>
              </a:rPr>
              <a:t>. Д. Питер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(1919–1990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r="53900" b="23529"/>
          <a:stretch/>
        </p:blipFill>
        <p:spPr>
          <a:xfrm>
            <a:off x="852451" y="1348966"/>
            <a:ext cx="2189517" cy="2543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8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033" y="2558395"/>
            <a:ext cx="2479675" cy="21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33" y="2040079"/>
            <a:ext cx="5319649" cy="20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lenagold.narod.ru/fon/clipart/t/tykv/tykva9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49" flipH="1">
            <a:off x="2850455" y="181122"/>
            <a:ext cx="5665358" cy="36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67" y="342900"/>
            <a:ext cx="895267" cy="11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9.87654E-7 L 1.12292 -0.0163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4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43300" y="1960901"/>
            <a:ext cx="544573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Нельзя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считать себя грамотным человеком без знаний о том, как устроена наша экономическая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жизнь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261564" y="139991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В. </a:t>
            </a:r>
            <a:r>
              <a:rPr lang="ru-RU" sz="2400" dirty="0">
                <a:solidFill>
                  <a:prstClr val="black"/>
                </a:solidFill>
              </a:rPr>
              <a:t>С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Автономов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362" name="Picture 2" descr="http://lib.fedpress.ru/sites/lib/files/imagecache/image_185x210/imgp27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5" y="1282147"/>
            <a:ext cx="2698175" cy="3062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199785"/>
            <a:ext cx="8683172" cy="5170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Ресурсы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запасы, источник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чего-либо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0414" y="3243675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Экономические ресурсы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все виды ресурсов, которые были использованы в процессе производства товаров или услуг.</a:t>
            </a: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4347609" y="2767363"/>
            <a:ext cx="448783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3162" y="230505"/>
            <a:ext cx="8280400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Экономические ресурсы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491185" y="90938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1185" y="2566485"/>
            <a:ext cx="249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Природные ресурсы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100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8" y="841541"/>
            <a:ext cx="2034756" cy="170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880352" y="908556"/>
            <a:ext cx="2780110" cy="1977144"/>
            <a:chOff x="6038005" y="908556"/>
            <a:chExt cx="2780110" cy="197714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022592" y="2547146"/>
              <a:ext cx="15578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Капитал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6038005" y="908556"/>
              <a:ext cx="540000" cy="54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e-BY" sz="2800" dirty="0" smtClean="0">
                  <a:solidFill>
                    <a:prstClr val="white"/>
                  </a:solidFill>
                  <a:latin typeface="Roboto Slab"/>
                </a:rPr>
                <a:t>3</a:t>
              </a:r>
              <a:endParaRPr lang="ru-RU" sz="2800" dirty="0">
                <a:solidFill>
                  <a:prstClr val="white"/>
                </a:solidFill>
                <a:latin typeface="Roboto Slab"/>
              </a:endParaRPr>
            </a:p>
          </p:txBody>
        </p:sp>
        <p:pic>
          <p:nvPicPr>
            <p:cNvPr id="4102" name="Picture 6" descr="http://cbslytkarino.ru/wp-content/uploads/2015/03/rabotni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741" y="933905"/>
              <a:ext cx="2462374" cy="1672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48" y="1609684"/>
            <a:ext cx="1111499" cy="111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966115" y="2924081"/>
            <a:ext cx="4042634" cy="1862173"/>
            <a:chOff x="1071218" y="2924081"/>
            <a:chExt cx="4042634" cy="186217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295563" y="4447700"/>
              <a:ext cx="38182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Предпринимательские способности</a:t>
              </a:r>
            </a:p>
          </p:txBody>
        </p:sp>
        <p:sp>
          <p:nvSpPr>
            <p:cNvPr id="23" name="Овал 22"/>
            <p:cNvSpPr/>
            <p:nvPr/>
          </p:nvSpPr>
          <p:spPr>
            <a:xfrm>
              <a:off x="1071218" y="2955528"/>
              <a:ext cx="540000" cy="54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e-BY" sz="2800" dirty="0">
                  <a:solidFill>
                    <a:prstClr val="white"/>
                  </a:solidFill>
                  <a:latin typeface="Roboto Slab"/>
                </a:rPr>
                <a:t>4</a:t>
              </a:r>
              <a:endParaRPr lang="ru-RU" sz="2800" dirty="0">
                <a:solidFill>
                  <a:prstClr val="white"/>
                </a:solidFill>
                <a:latin typeface="Roboto Slab"/>
              </a:endParaRPr>
            </a:p>
          </p:txBody>
        </p:sp>
        <p:pic>
          <p:nvPicPr>
            <p:cNvPr id="4108" name="Picture 12" descr="http://bs-master.com/assets/img/buisne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857" y="2924081"/>
              <a:ext cx="3131599" cy="15567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5493081" y="2942830"/>
            <a:ext cx="2342391" cy="1843424"/>
            <a:chOff x="5598184" y="2942830"/>
            <a:chExt cx="2342391" cy="1843424"/>
          </a:xfrm>
        </p:grpSpPr>
        <p:sp>
          <p:nvSpPr>
            <p:cNvPr id="26" name="Овал 25"/>
            <p:cNvSpPr/>
            <p:nvPr/>
          </p:nvSpPr>
          <p:spPr>
            <a:xfrm>
              <a:off x="5598184" y="2949338"/>
              <a:ext cx="540000" cy="54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e-BY" sz="2800" dirty="0">
                  <a:solidFill>
                    <a:prstClr val="white"/>
                  </a:solidFill>
                  <a:latin typeface="Roboto Slab"/>
                </a:rPr>
                <a:t>5</a:t>
              </a:r>
              <a:endParaRPr lang="ru-RU" sz="2800" dirty="0">
                <a:solidFill>
                  <a:prstClr val="white"/>
                </a:solidFill>
                <a:latin typeface="Roboto Slab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98682" y="4447700"/>
              <a:ext cx="9204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Знания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235" y="2942830"/>
              <a:ext cx="1563340" cy="1547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Группа 5"/>
          <p:cNvGrpSpPr/>
          <p:nvPr/>
        </p:nvGrpSpPr>
        <p:grpSpPr>
          <a:xfrm>
            <a:off x="3187121" y="749430"/>
            <a:ext cx="3104981" cy="2300450"/>
            <a:chOff x="3274236" y="749430"/>
            <a:chExt cx="3104981" cy="230045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795962" y="2566485"/>
              <a:ext cx="20198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Трудовые ресурсы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3332260" y="908556"/>
              <a:ext cx="540000" cy="54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e-BY" sz="2800" dirty="0">
                  <a:solidFill>
                    <a:prstClr val="white"/>
                  </a:solidFill>
                  <a:latin typeface="Roboto Slab"/>
                </a:rPr>
                <a:t>2</a:t>
              </a:r>
              <a:endParaRPr lang="ru-RU" sz="2800" dirty="0">
                <a:solidFill>
                  <a:prstClr val="white"/>
                </a:solidFill>
                <a:latin typeface="Roboto Slab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236" y="749430"/>
              <a:ext cx="3104981" cy="2300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073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://demiart.ru/forum/uploads9/post-730900-13310674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65" y="3558083"/>
            <a:ext cx="2034756" cy="170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asterjules.net/oilwe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87" y="1072419"/>
            <a:ext cx="1302402" cy="13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94" y="1703639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2" y="1828198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24" y="3358515"/>
            <a:ext cx="1332665" cy="1321323"/>
          </a:xfrm>
          <a:prstGeom prst="rect">
            <a:avLst/>
          </a:prstGeom>
        </p:spPr>
      </p:pic>
      <p:pic>
        <p:nvPicPr>
          <p:cNvPr id="7170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5" y="1828198"/>
            <a:ext cx="1506955" cy="11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66" y="110642"/>
            <a:ext cx="1141979" cy="109356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48374" y="3484485"/>
            <a:ext cx="1919669" cy="1659015"/>
            <a:chOff x="0" y="3180375"/>
            <a:chExt cx="1903636" cy="1963125"/>
          </a:xfrm>
        </p:grpSpPr>
        <p:pic>
          <p:nvPicPr>
            <p:cNvPr id="31" name="Picture 4" descr="http://webtort.ru/graphics/icons/icons/ukazateli/ukazateli13/derevjannyj_ukazatel_s_listo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180375"/>
              <a:ext cx="1903636" cy="196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 rot="20467748">
              <a:off x="621964" y="3450965"/>
              <a:ext cx="962720" cy="473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e-BY" sz="2000" dirty="0" smtClean="0">
                  <a:solidFill>
                    <a:prstClr val="black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ОАЭ</a:t>
              </a:r>
              <a:endParaRPr lang="ru-RU" sz="2000" dirty="0">
                <a:solidFill>
                  <a:prstClr val="black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33" name="Picture 6" descr="http://www.masterjules.net/oilwe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689" y="1853206"/>
            <a:ext cx="1255508" cy="12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6863" y="2186494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6411" y="2311053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2934" y="2311053"/>
            <a:ext cx="1506955" cy="11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645128" y="1109558"/>
            <a:ext cx="2134621" cy="1825475"/>
            <a:chOff x="3645128" y="1109558"/>
            <a:chExt cx="2134621" cy="1825475"/>
          </a:xfrm>
        </p:grpSpPr>
        <p:sp>
          <p:nvSpPr>
            <p:cNvPr id="6" name="Выноска-облако 5"/>
            <p:cNvSpPr/>
            <p:nvPr/>
          </p:nvSpPr>
          <p:spPr>
            <a:xfrm>
              <a:off x="3645128" y="1109558"/>
              <a:ext cx="2134621" cy="1825475"/>
            </a:xfrm>
            <a:prstGeom prst="cloudCallout">
              <a:avLst>
                <a:gd name="adj1" fmla="val -6199"/>
                <a:gd name="adj2" fmla="val 69167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4" name="Picture 2" descr="http://miranimashek.com/_ph/22/2/716891647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134" y="1212091"/>
              <a:ext cx="1329878" cy="14708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2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972715" y="1056428"/>
            <a:ext cx="1502334" cy="1246495"/>
            <a:chOff x="6851082" y="1316036"/>
            <a:chExt cx="1502334" cy="124649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851082" y="1316036"/>
              <a:ext cx="150233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6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828</a:t>
              </a:r>
              <a:endParaRPr lang="ru-RU" sz="5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912797" y="2100866"/>
              <a:ext cx="13789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метров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882619" y="2825090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,5 </a:t>
            </a:r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млрд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$</a:t>
            </a:r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54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7624" y="334863"/>
            <a:ext cx="5996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«</a:t>
            </a:r>
            <a:r>
              <a:rPr lang="ru-RU" sz="20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Бурдж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-Халифа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» </a:t>
            </a:r>
            <a:endParaRPr lang="ru-RU" sz="3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8679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842" y="185776"/>
            <a:ext cx="3413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«Пальма </a:t>
            </a:r>
            <a:r>
              <a:rPr lang="ru-RU" sz="20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Джумейра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» </a:t>
            </a:r>
            <a:endParaRPr lang="ru-RU" sz="3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671565" y="1096184"/>
            <a:ext cx="2319495" cy="1015663"/>
            <a:chOff x="6851082" y="1316036"/>
            <a:chExt cx="1063112" cy="101566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851082" y="1316036"/>
              <a:ext cx="106311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6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25</a:t>
              </a:r>
              <a:endParaRPr lang="ru-RU" sz="5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315704" y="1603910"/>
              <a:ext cx="4314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км</a:t>
              </a:r>
              <a:r>
                <a:rPr lang="be-BY" sz="3200" b="1" baseline="30000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</a:t>
              </a:r>
              <a:endParaRPr lang="ru-RU" sz="2800" b="1" baseline="300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790366" y="2676693"/>
            <a:ext cx="37898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12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,</a:t>
            </a:r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трлн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$</a:t>
            </a:r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5" y="0"/>
            <a:ext cx="9015738" cy="4943607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74" y="2107463"/>
            <a:ext cx="1364271" cy="19843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015488" y="913131"/>
            <a:ext cx="3639090" cy="2929798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chemeClr val="bg1"/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119467" y="2800352"/>
            <a:ext cx="1707870" cy="983997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chemeClr val="bg1"/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 rot="19195824">
            <a:off x="5760509" y="2177974"/>
            <a:ext cx="1047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3 218 м</a:t>
            </a:r>
            <a:endParaRPr lang="ru-RU" sz="3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12155">
            <a:off x="2370422" y="3275382"/>
            <a:ext cx="893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804 м</a:t>
            </a:r>
            <a:endParaRPr lang="ru-RU" sz="3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935" y="286654"/>
            <a:ext cx="32464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22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млрд</a:t>
            </a:r>
            <a:r>
              <a:rPr lang="en-US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$</a:t>
            </a:r>
            <a:r>
              <a:rPr lang="be-BY" sz="6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54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06609" y="3925791"/>
            <a:ext cx="2895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Хамад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 бин </a:t>
            </a:r>
            <a:r>
              <a:rPr lang="ru-RU" sz="20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Хамдам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 аль </a:t>
            </a:r>
            <a:r>
              <a:rPr lang="ru-RU" sz="20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Найхайан</a:t>
            </a:r>
            <a:endParaRPr lang="ru-RU" sz="3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576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://demiart.ru/forum/uploads9/post-730900-13310674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65" y="3558083"/>
            <a:ext cx="2034756" cy="170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asterjules.net/oilwe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87" y="1072419"/>
            <a:ext cx="1302402" cy="13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94" y="1703639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2" y="1828198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24" y="3358515"/>
            <a:ext cx="1332665" cy="1321323"/>
          </a:xfrm>
          <a:prstGeom prst="rect">
            <a:avLst/>
          </a:prstGeom>
        </p:spPr>
      </p:pic>
      <p:pic>
        <p:nvPicPr>
          <p:cNvPr id="7170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5" y="1828198"/>
            <a:ext cx="1506955" cy="11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66" y="110642"/>
            <a:ext cx="1141979" cy="109356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48374" y="3484485"/>
            <a:ext cx="1919669" cy="1659015"/>
            <a:chOff x="0" y="3180375"/>
            <a:chExt cx="1903636" cy="1963125"/>
          </a:xfrm>
        </p:grpSpPr>
        <p:pic>
          <p:nvPicPr>
            <p:cNvPr id="31" name="Picture 4" descr="http://webtort.ru/graphics/icons/icons/ukazateli/ukazateli13/derevjannyj_ukazatel_s_listo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180375"/>
              <a:ext cx="1903636" cy="196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 rot="20467748">
              <a:off x="621964" y="3450965"/>
              <a:ext cx="962720" cy="473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e-BY" sz="2000" dirty="0" smtClean="0">
                  <a:solidFill>
                    <a:prstClr val="black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ОАЭ</a:t>
              </a:r>
              <a:endParaRPr lang="ru-RU" sz="2000" dirty="0">
                <a:solidFill>
                  <a:prstClr val="black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33" name="Picture 6" descr="http://www.masterjules.net/oilwe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689" y="1853206"/>
            <a:ext cx="1255508" cy="12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6863" y="2186494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6411" y="2311053"/>
            <a:ext cx="1336910" cy="9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mir-cnc.ru/uploads/post-4265-0-63216300-14073087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2934" y="2311053"/>
            <a:ext cx="1506955" cy="11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299037" y="946147"/>
            <a:ext cx="2864142" cy="2025534"/>
          </a:xfrm>
          <a:prstGeom prst="cloudCallout">
            <a:avLst>
              <a:gd name="adj1" fmla="val -6199"/>
              <a:gd name="adj2" fmla="val 691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98" y="1088802"/>
            <a:ext cx="2452639" cy="1740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74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83262" y="3563749"/>
            <a:ext cx="7694613" cy="1343858"/>
            <a:chOff x="1025000" y="3563749"/>
            <a:chExt cx="7694613" cy="1343858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1025000" y="3563749"/>
              <a:ext cx="7694613" cy="1343858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Прямоугольник 2"/>
            <p:cNvSpPr/>
            <p:nvPr/>
          </p:nvSpPr>
          <p:spPr>
            <a:xfrm>
              <a:off x="5257539" y="4066401"/>
              <a:ext cx="9763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Туризм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83262" y="2130902"/>
            <a:ext cx="7694613" cy="1343858"/>
            <a:chOff x="1025000" y="2130902"/>
            <a:chExt cx="7694613" cy="1343858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1025000" y="2130902"/>
              <a:ext cx="7694613" cy="1343858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" name="Прямоугольник 1"/>
            <p:cNvSpPr/>
            <p:nvPr/>
          </p:nvSpPr>
          <p:spPr>
            <a:xfrm>
              <a:off x="3322125" y="2603765"/>
              <a:ext cx="34628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Продажа природных ресурсов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42" name="Picture 2" descr="https://upload.wikimedia.org/wikipedia/commons/1/1f/UAE_map_fl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784">
            <a:off x="2656422" y="-650006"/>
            <a:ext cx="3542231" cy="312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75" y="483475"/>
            <a:ext cx="1361040" cy="134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22" y="1999820"/>
            <a:ext cx="1738177" cy="145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54" y="1832933"/>
            <a:ext cx="1541664" cy="154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13" y="3456822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44" name="Picture 4" descr="http://www.cooltour.ru/images/welcom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2" y="3374597"/>
            <a:ext cx="2040824" cy="12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132324" y="3184525"/>
            <a:ext cx="1546269" cy="1812299"/>
            <a:chOff x="3394729" y="3124140"/>
            <a:chExt cx="1548433" cy="1850835"/>
          </a:xfrm>
        </p:grpSpPr>
        <p:pic>
          <p:nvPicPr>
            <p:cNvPr id="3078" name="Picture 6" descr="http://i.otzovik.com/product/2013/02/117017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94" b="22680"/>
            <a:stretch/>
          </p:blipFill>
          <p:spPr bwMode="auto">
            <a:xfrm>
              <a:off x="3542523" y="3772729"/>
              <a:ext cx="1400639" cy="7913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://www.allstick.ru/UserFiles/Picture/cat_1/13819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77" t="-746" r="41330" b="746"/>
            <a:stretch/>
          </p:blipFill>
          <p:spPr bwMode="auto">
            <a:xfrm>
              <a:off x="3704894" y="3124140"/>
              <a:ext cx="586471" cy="185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logocache.com/custom-design/logo-name/Hamad-designstyle-cartoon-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62317">
              <a:off x="3394729" y="3799751"/>
              <a:ext cx="1449645" cy="108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2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56" y="3272597"/>
            <a:ext cx="1638229" cy="107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bitraipur.ac.in/images/ho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95" y="2019517"/>
            <a:ext cx="1620125" cy="5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itraipur.ac.in/images/ho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8" y="1912220"/>
            <a:ext cx="1199711" cy="4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itraipur.ac.in/images/ho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9" y="2220586"/>
            <a:ext cx="1025755" cy="3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bitraipur.ac.in/images/ho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52" y="2560144"/>
            <a:ext cx="1025755" cy="3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bitraipur.ac.in/images/ho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77" y="2432190"/>
            <a:ext cx="1025755" cy="3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bitraipur.ac.in/images/ho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5" y="2567589"/>
            <a:ext cx="1025755" cy="3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bitraipur.ac.in/images/ho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9" y="2881930"/>
            <a:ext cx="1358363" cy="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bitraipur.ac.in/images/hol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2" y="2914592"/>
            <a:ext cx="1495751" cy="5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bitraipur.ac.in/images/hol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5" y="3247088"/>
            <a:ext cx="1803803" cy="6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bitraipur.ac.in/images/ho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8" y="4107988"/>
            <a:ext cx="2064681" cy="6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bitraipur.ac.in/images/hol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22" y="3842983"/>
            <a:ext cx="2149600" cy="7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bitraipur.ac.in/images/ho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05" y="2865100"/>
            <a:ext cx="1025755" cy="3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15" y="319375"/>
            <a:ext cx="1141979" cy="1093566"/>
          </a:xfrm>
          <a:prstGeom prst="rect">
            <a:avLst/>
          </a:prstGeom>
        </p:spPr>
      </p:pic>
      <p:pic>
        <p:nvPicPr>
          <p:cNvPr id="34" name="Picture 6" descr="http://bitraipur.ac.in/images/ho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15" y="1913677"/>
            <a:ext cx="574017" cy="1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05" y="3328848"/>
            <a:ext cx="726373" cy="9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63" y="2907146"/>
            <a:ext cx="815465" cy="10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77" y="2726234"/>
            <a:ext cx="552708" cy="6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2" y="2244510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2" y="1522166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93" y="1681592"/>
            <a:ext cx="222505" cy="27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37" y="2244510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74" y="2512348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75" y="1820658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80" y="2152963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91" y="2450978"/>
            <a:ext cx="370891" cy="4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32" y="1737636"/>
            <a:ext cx="437012" cy="5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img-fotki.yandex.ru/get/9835/134091466.13c/0_e6a98_ebcf7e11_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28" y="2301384"/>
            <a:ext cx="614951" cy="7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40" y="2975525"/>
            <a:ext cx="417999" cy="4179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62" y="2355387"/>
            <a:ext cx="294044" cy="29404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3393524"/>
            <a:ext cx="356623" cy="35662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44" y="2788558"/>
            <a:ext cx="252068" cy="25206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09" y="2560144"/>
            <a:ext cx="171488" cy="17148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57" y="2293553"/>
            <a:ext cx="171488" cy="17148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76" y="1870096"/>
            <a:ext cx="171488" cy="17148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93" y="2197691"/>
            <a:ext cx="171488" cy="17148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19" y="2494966"/>
            <a:ext cx="171488" cy="17148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3" y="1760371"/>
            <a:ext cx="225409" cy="22540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3" y="2301384"/>
            <a:ext cx="171488" cy="17148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01" y="1565563"/>
            <a:ext cx="191931" cy="19193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84" y="1705314"/>
            <a:ext cx="99321" cy="99321"/>
          </a:xfrm>
          <a:prstGeom prst="rect">
            <a:avLst/>
          </a:prstGeom>
        </p:spPr>
      </p:pic>
      <p:pic>
        <p:nvPicPr>
          <p:cNvPr id="4108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929" y="3359430"/>
            <a:ext cx="527489" cy="4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67" y="2936586"/>
            <a:ext cx="527489" cy="4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37" y="2318070"/>
            <a:ext cx="467238" cy="3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15" y="2779193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2" y="2259230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77" y="1525234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37" y="1743800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65" y="2512348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82" y="2249239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54" y="1796516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2143015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82" y="2447956"/>
            <a:ext cx="290199" cy="2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http://lubovny-privorot.ru/media/image/krestik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31" y="1681592"/>
            <a:ext cx="184875" cy="1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8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795121" y="353410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18" y="301170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.freeflagicons.com/thumb/flag_with_flagpole/japan/japan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92" y="21488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2098" y="856062"/>
            <a:ext cx="2476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Продажа технологии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95120" y="1963041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/>
          <p:cNvSpPr/>
          <p:nvPr/>
        </p:nvSpPr>
        <p:spPr>
          <a:xfrm>
            <a:off x="2736149" y="2496705"/>
            <a:ext cx="3284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Оказание финансовых услуг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95121" y="3549601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2736149" y="4080052"/>
            <a:ext cx="266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Дешевая рабочая сила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2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18" y="1795343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18" y="3613984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7" y="426133"/>
            <a:ext cx="1224950" cy="121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4" y="1730576"/>
            <a:ext cx="1712927" cy="171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1" y="3610838"/>
            <a:ext cx="1431589" cy="93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freeflagicons.com/thumb/flag_with_flagpole/singapore/singapore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54" y="67525"/>
            <a:ext cx="1699776" cy="127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g.freeflagicons.com/thumb/flag_with_flagpole/switzerland/switzerland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12" y="1658739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mg.freeflagicons.com/thumb/flag_with_flagpole/china/china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5" y="3266304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7624" y="334863"/>
            <a:ext cx="59969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Roboto Slab"/>
              </a:rPr>
              <a:t>ЭКОНОМИКА</a:t>
            </a:r>
            <a:endParaRPr lang="ru-RU" sz="9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Roboto Slab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99" y="1691640"/>
            <a:ext cx="1975958" cy="31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6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32" y="1660633"/>
            <a:ext cx="536781" cy="44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6868" y="2967989"/>
            <a:ext cx="402232" cy="4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66" y="1367942"/>
            <a:ext cx="475514" cy="47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41" y="2259445"/>
            <a:ext cx="319125" cy="3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88" y="1526029"/>
            <a:ext cx="582226" cy="38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3" y="2851707"/>
            <a:ext cx="370484" cy="3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9" y="1479371"/>
            <a:ext cx="554181" cy="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56.radikal.ru/i152/0902/d2/f93de8d5844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58" y="3018116"/>
            <a:ext cx="438947" cy="5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edprice.by/sites/default/files/images/news-content/2015/06/3347-457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9" y="1605699"/>
            <a:ext cx="837449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eru-coffee.ru/images/1--coffe-in-reru-u400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649" y="2155659"/>
            <a:ext cx="348818" cy="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gostgaz.ru/images/%D0%BE%D0%B3%D0%BE%D0%BD%D1%8C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2704" y="1390948"/>
            <a:ext cx="452508" cy="4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g-fotki.yandex.ru/get/4614/116594928.1d/0_6e1b0_3e314d99_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35" y="3018116"/>
            <a:ext cx="655726" cy="4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yoursmileys.ru/ismile/mobile/mobile01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66" y="1679379"/>
            <a:ext cx="431203" cy="4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kalamburki.narod.ru/images/11-4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62" y="3553902"/>
            <a:ext cx="399767" cy="2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3158" y="2038350"/>
            <a:ext cx="782337" cy="201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23" y="2423094"/>
            <a:ext cx="876862" cy="2454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92" y="3800345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166" y="3800346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1080" y="1960237"/>
            <a:ext cx="3520612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2" y="2626986"/>
            <a:ext cx="1565410" cy="2046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0" y="3180375"/>
            <a:ext cx="1903636" cy="1963125"/>
            <a:chOff x="0" y="3180375"/>
            <a:chExt cx="1903636" cy="1963125"/>
          </a:xfrm>
        </p:grpSpPr>
        <p:pic>
          <p:nvPicPr>
            <p:cNvPr id="31" name="Picture 4" descr="http://webtort.ru/graphics/icons/icons/ukazateli/ukazateli13/derevjannyj_ukazatel_s_listo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180375"/>
              <a:ext cx="1903636" cy="196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 rot="20467748">
              <a:off x="518743" y="3509139"/>
              <a:ext cx="9627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e-BY" sz="2000" dirty="0" smtClean="0">
                  <a:solidFill>
                    <a:prstClr val="black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РЫНОК</a:t>
              </a:r>
              <a:endParaRPr lang="ru-RU" sz="2000" dirty="0">
                <a:solidFill>
                  <a:prstClr val="black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5126" name="Picture 6" descr="http://doc4web.ru/uploads/files/46/45643/hello_html_66d9c6fe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24" y="3932837"/>
            <a:ext cx="689000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layer.myshared.ru/843046/data/images/img2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36" y="4054186"/>
            <a:ext cx="582388" cy="9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layer.myshared.ru/843046/data/images/img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77" y="4270629"/>
            <a:ext cx="930805" cy="8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355" y="3932837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06886" y="2380166"/>
            <a:ext cx="2930229" cy="5170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Мировой рынок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0414" y="2897231"/>
            <a:ext cx="8683172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система устойчивых товарно-денежных отношений между государствами, предпринимателями, коммерческими организациями, фирмами разных государств. 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1" y="421038"/>
            <a:ext cx="1977221" cy="173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8" y="446711"/>
            <a:ext cx="724742" cy="188373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986509" y="1365929"/>
            <a:ext cx="1422718" cy="1039813"/>
            <a:chOff x="1550359" y="2363322"/>
            <a:chExt cx="1678959" cy="1252975"/>
          </a:xfrm>
        </p:grpSpPr>
        <p:pic>
          <p:nvPicPr>
            <p:cNvPr id="8" name="Picture 4" descr="http://player.myshared.ru/323387/data/images/img3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359" y="2363322"/>
              <a:ext cx="739806" cy="12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04868" y="2363322"/>
              <a:ext cx="1124450" cy="121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Двойная стрелка влево/вправо 1"/>
          <p:cNvSpPr/>
          <p:nvPr/>
        </p:nvSpPr>
        <p:spPr>
          <a:xfrm>
            <a:off x="2595523" y="951352"/>
            <a:ext cx="4350738" cy="1318614"/>
          </a:xfrm>
          <a:prstGeom prst="leftRightArrow">
            <a:avLst/>
          </a:prstGeom>
          <a:solidFill>
            <a:srgbClr val="A1D8CF"/>
          </a:solidFill>
          <a:ln>
            <a:solidFill>
              <a:srgbClr val="A2D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2595522" y="2886179"/>
            <a:ext cx="4339389" cy="1318614"/>
          </a:xfrm>
          <a:prstGeom prst="leftRightArrow">
            <a:avLst/>
          </a:prstGeom>
          <a:solidFill>
            <a:srgbClr val="A1D8CF"/>
          </a:solidFill>
          <a:ln>
            <a:solidFill>
              <a:srgbClr val="A2D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290" name="Picture 2" descr="http://img.freeflagicons.com/thumb/thin_rectangular_icon/china/china_6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9" y="2443401"/>
            <a:ext cx="2658234" cy="199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4" y="3043123"/>
            <a:ext cx="1927182" cy="126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vladimirbelyaev.com/wp-content/uploads/2012/12/dengi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18" y="1298395"/>
            <a:ext cx="1065382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.freeflagicons.com/thumb/thin_rectangular_icon/switzerland/switzerland_64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66" y="2559597"/>
            <a:ext cx="2659200" cy="199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44" y="3211832"/>
            <a:ext cx="1282361" cy="128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экономика?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06401" y="1867374"/>
            <a:ext cx="7878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Экономика </a:t>
            </a:r>
            <a:r>
              <a:rPr lang="ru-RU" sz="2000" dirty="0">
                <a:solidFill>
                  <a:prstClr val="black"/>
                </a:solidFill>
              </a:rPr>
              <a:t>– это сознательно построенная людьми система их жизнеобеспечения.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857599" y="2884952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78" y="2565058"/>
            <a:ext cx="1056664" cy="18146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76" y="2565058"/>
            <a:ext cx="1098123" cy="1885848"/>
          </a:xfrm>
          <a:prstGeom prst="rect">
            <a:avLst/>
          </a:prstGeom>
        </p:spPr>
      </p:pic>
      <p:pic>
        <p:nvPicPr>
          <p:cNvPr id="18" name="Picture 2" descr="http://inpress.ua/uploads/news/2014/02/17/386e3c4d13269ad478274bc8c18a5bf43da766c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01" y="2565058"/>
            <a:ext cx="3698875" cy="20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экономика?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29893" y="1386174"/>
            <a:ext cx="7818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DA389"/>
                </a:solidFill>
              </a:rPr>
              <a:t>Экономика </a:t>
            </a:r>
            <a:r>
              <a:rPr lang="ru-RU" sz="2000" dirty="0">
                <a:solidFill>
                  <a:srgbClr val="0DA389"/>
                </a:solidFill>
              </a:rPr>
              <a:t>– </a:t>
            </a:r>
            <a:r>
              <a:rPr lang="ru-RU" sz="2000" dirty="0">
                <a:solidFill>
                  <a:prstClr val="black"/>
                </a:solidFill>
              </a:rPr>
              <a:t>это организация и состояние хозяйственной жизни или </a:t>
            </a:r>
            <a:r>
              <a:rPr lang="ru-RU" sz="2000" dirty="0" smtClean="0">
                <a:solidFill>
                  <a:prstClr val="black"/>
                </a:solidFill>
              </a:rPr>
              <a:t>какой-либо </a:t>
            </a:r>
            <a:r>
              <a:rPr lang="ru-RU" sz="2000" dirty="0">
                <a:solidFill>
                  <a:prstClr val="black"/>
                </a:solidFill>
              </a:rPr>
              <a:t>отрасли хозяйственной </a:t>
            </a:r>
            <a:r>
              <a:rPr lang="ru-RU" sz="2000" dirty="0" smtClean="0">
                <a:solidFill>
                  <a:prstClr val="black"/>
                </a:solidFill>
              </a:rPr>
              <a:t>деятельности.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3314" name="Picture 2" descr="http://nalogkodeks.ru.omega.mtw.ru/wp-content/uploads/2013/07/%D0%9F%D0%BE%D0%B4%D1%85%D0%BE%D0%B4%D1%8B-%D0%BA-%D0%BC%D0%B5%D1%82%D0%BE%D0%B4%D0%BE%D0%BB%D0%BE%D0%B3%D0%B8%D0%B8-%D0%BE%D0%BF%D1%80%D0%B5%D0%B4%D0%B5%D0%BB%D0%B5%D0%BD%D0%B8%D1%8F-%D0%BF%D1%80%D0%B8%D0%B1%D1%8B%D0%BB%D0%B8-%D0%BF%D0%BE%D1%81%D1%82%D0%BE%D1%8F%D0%BD%D0%BD%D1%8B%D1%85-%D0%BF%D1%80%D0%B5%D0%B4%D1%81%D1%82%D0%B0%D0%B2%D0%B8%D1%82%D0%B5%D0%BB%D1%8C%D1%81%D1%82%D0%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0" y="2441159"/>
            <a:ext cx="2411253" cy="1486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zubr-belarus.com/uploads/posts/2014-11/1417309896_6126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52" y="2411687"/>
            <a:ext cx="2411253" cy="1545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tmagazine.ru/uploads/content/%D1%82%D1%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2395763"/>
            <a:ext cx="2411254" cy="1545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800" y="4105712"/>
            <a:ext cx="2211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Мировая экономика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1510" y="4147563"/>
            <a:ext cx="2637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Экономика </a:t>
            </a:r>
            <a:r>
              <a:rPr lang="ru-RU" sz="1600" dirty="0">
                <a:solidFill>
                  <a:prstClr val="black"/>
                </a:solidFill>
              </a:rPr>
              <a:t>сельского хозяйства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21287" y="4179283"/>
            <a:ext cx="249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Экономика транспорта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экономика?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29893" y="1386174"/>
            <a:ext cx="7617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DA389"/>
                </a:solidFill>
              </a:rPr>
              <a:t>Экономика </a:t>
            </a:r>
            <a:r>
              <a:rPr lang="ru-RU" sz="2000" dirty="0">
                <a:solidFill>
                  <a:prstClr val="black"/>
                </a:solidFill>
              </a:rPr>
              <a:t>– </a:t>
            </a:r>
            <a:r>
              <a:rPr lang="ru-RU" sz="2000" dirty="0" smtClean="0">
                <a:solidFill>
                  <a:prstClr val="black"/>
                </a:solidFill>
              </a:rPr>
              <a:t>это наука, которая изучает </a:t>
            </a:r>
            <a:r>
              <a:rPr lang="ru-RU" sz="2000" dirty="0">
                <a:solidFill>
                  <a:prstClr val="black"/>
                </a:solidFill>
              </a:rPr>
              <a:t>производственную и хозяйственную деятельность человека. </a:t>
            </a:r>
          </a:p>
        </p:txBody>
      </p:sp>
      <p:pic>
        <p:nvPicPr>
          <p:cNvPr id="14338" name="Picture 2" descr="http://www.vuzvestnik.ru/images/books/ekono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04" y="2259621"/>
            <a:ext cx="1905000" cy="2600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tatic.my-shop.ru/product/2/130/1290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72" y="2276080"/>
            <a:ext cx="1905000" cy="2633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kniga.ru/upload/iblock/a42/a4220241f5c209fafed494a1df2f90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40" y="2243164"/>
            <a:ext cx="1905000" cy="2633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9" y="1682151"/>
            <a:ext cx="792120" cy="792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8818" y="208867"/>
            <a:ext cx="2536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28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509" y="824419"/>
            <a:ext cx="1217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Наука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509" y="2953089"/>
            <a:ext cx="2612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9" y="3585795"/>
            <a:ext cx="792120" cy="792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1146" y="1785823"/>
            <a:ext cx="5665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Экономика </a:t>
            </a:r>
            <a:r>
              <a:rPr lang="ru-RU" sz="1600" dirty="0">
                <a:solidFill>
                  <a:prstClr val="black"/>
                </a:solidFill>
              </a:rPr>
              <a:t>–</a:t>
            </a:r>
            <a:r>
              <a:rPr lang="ru-RU" sz="1600" dirty="0">
                <a:solidFill>
                  <a:srgbClr val="0DA389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это</a:t>
            </a:r>
            <a:r>
              <a:rPr lang="ru-RU" sz="1600" dirty="0" smtClean="0">
                <a:solidFill>
                  <a:srgbClr val="0DA389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наука, изучающая </a:t>
            </a:r>
            <a:r>
              <a:rPr lang="ru-RU" sz="1600" dirty="0">
                <a:solidFill>
                  <a:prstClr val="black"/>
                </a:solidFill>
              </a:rPr>
              <a:t>производственную и хозяйственную деятельность человека. 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6555" y="824419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141146" y="3689467"/>
            <a:ext cx="6858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DA389"/>
                </a:solidFill>
              </a:rPr>
              <a:t>Экономика </a:t>
            </a:r>
            <a:r>
              <a:rPr lang="ru-RU" sz="1600" dirty="0">
                <a:solidFill>
                  <a:prstClr val="black"/>
                </a:solidFill>
              </a:rPr>
              <a:t>–</a:t>
            </a:r>
            <a:r>
              <a:rPr lang="ru-RU" sz="1600" dirty="0">
                <a:solidFill>
                  <a:srgbClr val="0DA389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это организация и состояние хозяйственной жизни или </a:t>
            </a:r>
            <a:r>
              <a:rPr lang="ru-RU" sz="1600" dirty="0" smtClean="0">
                <a:solidFill>
                  <a:prstClr val="black"/>
                </a:solidFill>
              </a:rPr>
              <a:t>какой-либо </a:t>
            </a:r>
            <a:r>
              <a:rPr lang="ru-RU" sz="1600" dirty="0">
                <a:solidFill>
                  <a:prstClr val="black"/>
                </a:solidFill>
              </a:rPr>
              <a:t>отрасли хозяйственной </a:t>
            </a:r>
            <a:r>
              <a:rPr lang="ru-RU" sz="1600" dirty="0" smtClean="0">
                <a:solidFill>
                  <a:prstClr val="black"/>
                </a:solidFill>
              </a:rPr>
              <a:t>деятельности.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6179" y="2223437"/>
            <a:ext cx="2864221" cy="2831686"/>
            <a:chOff x="894449" y="1799688"/>
            <a:chExt cx="2864221" cy="283168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18" y="2053799"/>
              <a:ext cx="1794052" cy="2345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449" y="2049196"/>
              <a:ext cx="993566" cy="2560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66" y="1799688"/>
              <a:ext cx="843335" cy="2831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058" y="1199901"/>
            <a:ext cx="3622813" cy="362281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 rot="495010">
            <a:off x="3713395" y="1772438"/>
            <a:ext cx="169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οἶκος</a:t>
            </a:r>
            <a:r>
              <a:rPr lang="en-US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(дом)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465831">
            <a:off x="4256035" y="1971537"/>
            <a:ext cx="343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+</a:t>
            </a:r>
            <a:endParaRPr lang="ru-RU" sz="24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438041">
            <a:off x="3558547" y="2467806"/>
            <a:ext cx="2000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νόμος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(закон)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668552">
            <a:off x="4200716" y="270591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=</a:t>
            </a:r>
            <a:endParaRPr lang="ru-RU" sz="24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419969">
            <a:off x="3430865" y="3223782"/>
            <a:ext cx="1993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правила ведения домашнего хозяйства</a:t>
            </a:r>
            <a:endParaRPr lang="ru-RU" sz="16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31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6179" y="2223437"/>
            <a:ext cx="2864221" cy="2831686"/>
            <a:chOff x="894449" y="1799688"/>
            <a:chExt cx="2864221" cy="283168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18" y="2053799"/>
              <a:ext cx="1794052" cy="23451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449" y="2049196"/>
              <a:ext cx="993566" cy="25601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66" y="1799688"/>
              <a:ext cx="843335" cy="2831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0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6179" y="2223437"/>
            <a:ext cx="2864221" cy="2831686"/>
            <a:chOff x="894449" y="1799688"/>
            <a:chExt cx="2864221" cy="283168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18" y="2053799"/>
              <a:ext cx="1794052" cy="2345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449" y="2049196"/>
              <a:ext cx="993566" cy="2560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66" y="1799688"/>
              <a:ext cx="843335" cy="2831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9779" y="1181974"/>
            <a:ext cx="3622813" cy="362281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 rot="495010">
            <a:off x="3713395" y="1772438"/>
            <a:ext cx="169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οἶκος</a:t>
            </a:r>
            <a:r>
              <a:rPr lang="en-US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(дом)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83691" y="358293"/>
            <a:ext cx="1512107" cy="1226365"/>
            <a:chOff x="106942" y="368578"/>
            <a:chExt cx="1512107" cy="1226365"/>
          </a:xfrm>
        </p:grpSpPr>
        <p:sp>
          <p:nvSpPr>
            <p:cNvPr id="46" name="Выноска-облако 45"/>
            <p:cNvSpPr/>
            <p:nvPr/>
          </p:nvSpPr>
          <p:spPr>
            <a:xfrm>
              <a:off x="106942" y="397566"/>
              <a:ext cx="1512107" cy="1168390"/>
            </a:xfrm>
            <a:prstGeom prst="cloudCallout">
              <a:avLst>
                <a:gd name="adj1" fmla="val -25317"/>
                <a:gd name="adj2" fmla="val 1332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47" name="Picture 18" descr="http://ru-minecraft.ru/uploads/forum/images/2014-03/1396192755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07" y="368578"/>
              <a:ext cx="858456" cy="1226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149656" y="391114"/>
            <a:ext cx="1512107" cy="1168390"/>
            <a:chOff x="1938314" y="401397"/>
            <a:chExt cx="1512107" cy="1168390"/>
          </a:xfrm>
        </p:grpSpPr>
        <p:sp>
          <p:nvSpPr>
            <p:cNvPr id="51" name="Выноска-облако 50"/>
            <p:cNvSpPr/>
            <p:nvPr/>
          </p:nvSpPr>
          <p:spPr>
            <a:xfrm>
              <a:off x="1938314" y="401397"/>
              <a:ext cx="1512107" cy="1168390"/>
            </a:xfrm>
            <a:prstGeom prst="cloudCallout">
              <a:avLst>
                <a:gd name="adj1" fmla="val -67385"/>
                <a:gd name="adj2" fmla="val 1247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1044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352" y="572641"/>
              <a:ext cx="759969" cy="81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6354548" y="490339"/>
            <a:ext cx="1512107" cy="1168390"/>
            <a:chOff x="6354548" y="490339"/>
            <a:chExt cx="1512107" cy="1168390"/>
          </a:xfrm>
        </p:grpSpPr>
        <p:sp>
          <p:nvSpPr>
            <p:cNvPr id="56" name="Выноска-облако 55"/>
            <p:cNvSpPr/>
            <p:nvPr/>
          </p:nvSpPr>
          <p:spPr>
            <a:xfrm>
              <a:off x="6354548" y="490339"/>
              <a:ext cx="1512107" cy="1168390"/>
            </a:xfrm>
            <a:prstGeom prst="cloudCallout">
              <a:avLst>
                <a:gd name="adj1" fmla="val -67385"/>
                <a:gd name="adj2" fmla="val 1247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1046" name="Picture 22" descr="http://chulakoff.by/wp-content/uploads/2015/06/chair_kleo_big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671" y="675861"/>
              <a:ext cx="711861" cy="78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965">
            <a:off x="3667365" y="2115874"/>
            <a:ext cx="662804" cy="70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226">
            <a:off x="4346271" y="2226102"/>
            <a:ext cx="1075007" cy="75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706">
            <a:off x="4576123" y="3100193"/>
            <a:ext cx="847727" cy="63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031">
            <a:off x="3543340" y="2889290"/>
            <a:ext cx="1054503" cy="73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9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1044" y="2745594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Материальные блага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продукты питания, предметы потребления, товары или услуги, которые удовлетворяют человеческие потребности.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ramidka.net/wp-content/uploads/2013/12/b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67" y="603404"/>
            <a:ext cx="2838738" cy="40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s://pixabay.com/static/uploads/photo/2014/12/21/23/55/door-576357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09" y="2732220"/>
            <a:ext cx="1204080" cy="18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80375"/>
            <a:ext cx="1903636" cy="19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 rot="20467748">
            <a:off x="462077" y="3531539"/>
            <a:ext cx="962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ДИОГЕН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pic>
        <p:nvPicPr>
          <p:cNvPr id="3078" name="Picture 6" descr="http://art-for-home.com.ua/sites/default/files/_dsc4562_kopiy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065641"/>
            <a:ext cx="623589" cy="4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338</Words>
  <Application>Microsoft Office PowerPoint</Application>
  <PresentationFormat>Экран (16:9)</PresentationFormat>
  <Paragraphs>102</Paragraphs>
  <Slides>36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Adobe Naskh Medium</vt:lpstr>
      <vt:lpstr>Arial</vt:lpstr>
      <vt:lpstr>DS Greece</vt:lpstr>
      <vt:lpstr>Times New Roman</vt:lpstr>
      <vt:lpstr>Roboto Slab</vt:lpstr>
      <vt:lpstr>Calibri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2016-03-04T06:27:41Z</dcterms:modified>
</cp:coreProperties>
</file>