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3" r:id="rId5"/>
    <p:sldId id="264" r:id="rId6"/>
    <p:sldId id="262" r:id="rId7"/>
    <p:sldId id="261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6" r:id="rId17"/>
    <p:sldId id="274" r:id="rId18"/>
    <p:sldId id="272" r:id="rId19"/>
    <p:sldId id="278" r:id="rId20"/>
    <p:sldId id="275" r:id="rId21"/>
    <p:sldId id="279" r:id="rId22"/>
    <p:sldId id="277" r:id="rId23"/>
    <p:sldId id="280" r:id="rId24"/>
    <p:sldId id="282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4245" autoAdjust="0"/>
  </p:normalViewPr>
  <p:slideViewPr>
    <p:cSldViewPr showGuides="1">
      <p:cViewPr>
        <p:scale>
          <a:sx n="100" d="100"/>
          <a:sy n="100" d="100"/>
        </p:scale>
        <p:origin x="-941" y="-254"/>
      </p:cViewPr>
      <p:guideLst>
        <p:guide orient="horz" pos="1620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3087746935369"/>
          <c:y val="0.12902207957379441"/>
          <c:w val="0.78372236540472584"/>
          <c:h val="0.77476903421000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Прецедент</c:v>
                </c:pt>
                <c:pt idx="1">
                  <c:v>нормативный акт</c:v>
                </c:pt>
                <c:pt idx="2">
                  <c:v>обычай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3087746935369"/>
          <c:y val="0.12902207957379441"/>
          <c:w val="0.78372236540472584"/>
          <c:h val="0.77476903421000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0.20265850090730658"/>
                  <c:y val="-0.317609115803204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653149650038882E-2"/>
                  <c:y val="0.114468123796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Прецедент</c:v>
                </c:pt>
                <c:pt idx="1">
                  <c:v>нормативный акт</c:v>
                </c:pt>
                <c:pt idx="2">
                  <c:v>обычай</c:v>
                </c:pt>
                <c:pt idx="3">
                  <c:v>юридю доктрина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0.7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0EB74-5C67-4228-BF2F-771C5CA0DD3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0B97F4-33F4-4F9D-8005-14CED9603AB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B96AC30-CAF1-43D7-BBB6-DE65BB256DCF}" type="parTrans" cxnId="{27AE78B0-7B0F-483D-9403-A3454F061D65}">
      <dgm:prSet/>
      <dgm:spPr/>
      <dgm:t>
        <a:bodyPr/>
        <a:lstStyle/>
        <a:p>
          <a:endParaRPr lang="ru-RU"/>
        </a:p>
      </dgm:t>
    </dgm:pt>
    <dgm:pt modelId="{DD496E4D-1E3D-4953-9258-54D097C0DC23}" type="sibTrans" cxnId="{27AE78B0-7B0F-483D-9403-A3454F061D65}">
      <dgm:prSet/>
      <dgm:spPr/>
      <dgm:t>
        <a:bodyPr/>
        <a:lstStyle/>
        <a:p>
          <a:endParaRPr lang="ru-RU"/>
        </a:p>
      </dgm:t>
    </dgm:pt>
    <dgm:pt modelId="{5B23C8C0-83C1-487F-961D-ED9DABB61DF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 </a:t>
          </a:r>
          <a:endParaRPr lang="ru-RU" dirty="0"/>
        </a:p>
      </dgm:t>
    </dgm:pt>
    <dgm:pt modelId="{1F70414C-52F4-45A9-903A-F39020DF2A55}" type="parTrans" cxnId="{104AB24C-55DF-4B90-86DC-D848A349274D}">
      <dgm:prSet/>
      <dgm:spPr/>
      <dgm:t>
        <a:bodyPr/>
        <a:lstStyle/>
        <a:p>
          <a:endParaRPr lang="ru-RU"/>
        </a:p>
      </dgm:t>
    </dgm:pt>
    <dgm:pt modelId="{DE273924-150D-47BE-AD2C-C082746509CE}" type="sibTrans" cxnId="{104AB24C-55DF-4B90-86DC-D848A349274D}">
      <dgm:prSet/>
      <dgm:spPr/>
      <dgm:t>
        <a:bodyPr/>
        <a:lstStyle/>
        <a:p>
          <a:endParaRPr lang="ru-RU"/>
        </a:p>
      </dgm:t>
    </dgm:pt>
    <dgm:pt modelId="{0E5D128F-2CF9-4169-A1C5-C86B6B18723B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17801AA-497C-4EE4-ADDF-D57E9EA4F57F}" type="sibTrans" cxnId="{13DA02AA-5576-4CD9-9D7C-5B7028FDDFA1}">
      <dgm:prSet/>
      <dgm:spPr/>
      <dgm:t>
        <a:bodyPr/>
        <a:lstStyle/>
        <a:p>
          <a:endParaRPr lang="ru-RU"/>
        </a:p>
      </dgm:t>
    </dgm:pt>
    <dgm:pt modelId="{F35C6D69-6DE2-4242-8063-B641B3D72793}" type="parTrans" cxnId="{13DA02AA-5576-4CD9-9D7C-5B7028FDDFA1}">
      <dgm:prSet/>
      <dgm:spPr/>
      <dgm:t>
        <a:bodyPr/>
        <a:lstStyle/>
        <a:p>
          <a:endParaRPr lang="ru-RU"/>
        </a:p>
      </dgm:t>
    </dgm:pt>
    <dgm:pt modelId="{F371E435-A3A0-424F-982C-B798FACD512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DBD7EF14-E838-435C-99D6-E5689D247891}" type="sibTrans" cxnId="{8C3B52E8-9FDF-4C12-AC73-5C8065B7B96C}">
      <dgm:prSet/>
      <dgm:spPr/>
      <dgm:t>
        <a:bodyPr/>
        <a:lstStyle/>
        <a:p>
          <a:endParaRPr lang="ru-RU"/>
        </a:p>
      </dgm:t>
    </dgm:pt>
    <dgm:pt modelId="{E76EE65C-BC30-42A0-8E8B-3183E717EE04}" type="parTrans" cxnId="{8C3B52E8-9FDF-4C12-AC73-5C8065B7B96C}">
      <dgm:prSet/>
      <dgm:spPr/>
      <dgm:t>
        <a:bodyPr/>
        <a:lstStyle/>
        <a:p>
          <a:endParaRPr lang="ru-RU"/>
        </a:p>
      </dgm:t>
    </dgm:pt>
    <dgm:pt modelId="{6D806275-D8EB-4613-B049-CFF099C105B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FF00"/>
            </a:gs>
            <a:gs pos="80000">
              <a:srgbClr val="00FF00"/>
            </a:gs>
            <a:gs pos="100000">
              <a:srgbClr val="00FF00"/>
            </a:gs>
          </a:gsLst>
        </a:gradFill>
      </dgm:spPr>
      <dgm:t>
        <a:bodyPr/>
        <a:lstStyle/>
        <a:p>
          <a:endParaRPr lang="ru-RU"/>
        </a:p>
      </dgm:t>
    </dgm:pt>
    <dgm:pt modelId="{400DC22E-21A2-4A4B-A2BA-820959307ECD}" type="sibTrans" cxnId="{E953DE2A-B15A-4EB3-A100-C2E7C2E91D61}">
      <dgm:prSet/>
      <dgm:spPr/>
      <dgm:t>
        <a:bodyPr/>
        <a:lstStyle/>
        <a:p>
          <a:endParaRPr lang="ru-RU"/>
        </a:p>
      </dgm:t>
    </dgm:pt>
    <dgm:pt modelId="{15B36B11-8FA0-452B-89F8-04DF24EDBE48}" type="parTrans" cxnId="{E953DE2A-B15A-4EB3-A100-C2E7C2E91D61}">
      <dgm:prSet/>
      <dgm:spPr/>
      <dgm:t>
        <a:bodyPr/>
        <a:lstStyle/>
        <a:p>
          <a:endParaRPr lang="ru-RU"/>
        </a:p>
      </dgm:t>
    </dgm:pt>
    <dgm:pt modelId="{900D2519-F9D4-4B89-95E2-5470DE0DC2E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D7BDAB5-9619-45FD-AD69-FDF3560C73A4}" type="sibTrans" cxnId="{772694DC-D405-4488-9BE6-BD00321FB4BF}">
      <dgm:prSet/>
      <dgm:spPr/>
      <dgm:t>
        <a:bodyPr/>
        <a:lstStyle/>
        <a:p>
          <a:endParaRPr lang="ru-RU"/>
        </a:p>
      </dgm:t>
    </dgm:pt>
    <dgm:pt modelId="{100DCE12-0040-4E9C-851E-A0D98B85BF84}" type="parTrans" cxnId="{772694DC-D405-4488-9BE6-BD00321FB4BF}">
      <dgm:prSet/>
      <dgm:spPr/>
      <dgm:t>
        <a:bodyPr/>
        <a:lstStyle/>
        <a:p>
          <a:endParaRPr lang="ru-RU"/>
        </a:p>
      </dgm:t>
    </dgm:pt>
    <dgm:pt modelId="{84D7347C-D223-4316-95FF-023F452C78E2}" type="pres">
      <dgm:prSet presAssocID="{7600EB74-5C67-4228-BF2F-771C5CA0DD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45C40-228A-4BE2-AA38-80BA1C788A2A}" type="pres">
      <dgm:prSet presAssocID="{5A0B97F4-33F4-4F9D-8005-14CED9603AB8}" presName="Name8" presStyleCnt="0"/>
      <dgm:spPr/>
    </dgm:pt>
    <dgm:pt modelId="{AB50F7B6-997D-448F-93F1-445A915ADABF}" type="pres">
      <dgm:prSet presAssocID="{5A0B97F4-33F4-4F9D-8005-14CED9603AB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43D0A-16A1-4F8A-BF91-46D9262262B9}" type="pres">
      <dgm:prSet presAssocID="{5A0B97F4-33F4-4F9D-8005-14CED9603A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E6A4E-A9FE-424F-9091-73220FBE75F2}" type="pres">
      <dgm:prSet presAssocID="{5B23C8C0-83C1-487F-961D-ED9DABB61DFB}" presName="Name8" presStyleCnt="0"/>
      <dgm:spPr/>
    </dgm:pt>
    <dgm:pt modelId="{3D2D517B-4D38-46C4-91E2-10388B50ADDD}" type="pres">
      <dgm:prSet presAssocID="{5B23C8C0-83C1-487F-961D-ED9DABB61DF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9B4AD-A488-4657-8A09-2F3DFE358F20}" type="pres">
      <dgm:prSet presAssocID="{5B23C8C0-83C1-487F-961D-ED9DABB61D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5204A-4454-4EFC-A2FF-4003942AE3DC}" type="pres">
      <dgm:prSet presAssocID="{0E5D128F-2CF9-4169-A1C5-C86B6B18723B}" presName="Name8" presStyleCnt="0"/>
      <dgm:spPr/>
    </dgm:pt>
    <dgm:pt modelId="{A5B2A5EB-5E7B-48A3-8CEA-34397893064D}" type="pres">
      <dgm:prSet presAssocID="{0E5D128F-2CF9-4169-A1C5-C86B6B18723B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98E3C-13C6-4C36-B1A1-74E8D34875E9}" type="pres">
      <dgm:prSet presAssocID="{0E5D128F-2CF9-4169-A1C5-C86B6B1872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73827-C0CB-4062-89E8-C17855F62790}" type="pres">
      <dgm:prSet presAssocID="{F371E435-A3A0-424F-982C-B798FACD512F}" presName="Name8" presStyleCnt="0"/>
      <dgm:spPr/>
    </dgm:pt>
    <dgm:pt modelId="{E60BDD00-07C4-41AF-AB63-43EF64C8F474}" type="pres">
      <dgm:prSet presAssocID="{F371E435-A3A0-424F-982C-B798FACD512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A8637-6306-4D8E-92ED-CD3EB9729DCF}" type="pres">
      <dgm:prSet presAssocID="{F371E435-A3A0-424F-982C-B798FACD5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C1984-9507-4D4A-97D5-B93304052C96}" type="pres">
      <dgm:prSet presAssocID="{6D806275-D8EB-4613-B049-CFF099C105B0}" presName="Name8" presStyleCnt="0"/>
      <dgm:spPr/>
    </dgm:pt>
    <dgm:pt modelId="{9E877475-8FD6-4D1B-A431-7D8073626B6A}" type="pres">
      <dgm:prSet presAssocID="{6D806275-D8EB-4613-B049-CFF099C105B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19E6D-AD36-4642-ADAB-4FA267958D22}" type="pres">
      <dgm:prSet presAssocID="{6D806275-D8EB-4613-B049-CFF099C105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59541-F9A7-4730-BB4E-A6333E88EFB5}" type="pres">
      <dgm:prSet presAssocID="{900D2519-F9D4-4B89-95E2-5470DE0DC2E0}" presName="Name8" presStyleCnt="0"/>
      <dgm:spPr/>
    </dgm:pt>
    <dgm:pt modelId="{F537A839-DCDE-491A-8FC2-C6A6395305ED}" type="pres">
      <dgm:prSet presAssocID="{900D2519-F9D4-4B89-95E2-5470DE0DC2E0}" presName="level" presStyleLbl="node1" presStyleIdx="5" presStyleCnt="6" custLinFactNeighborX="17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B1659-76A9-4779-B249-1D689A33D8C5}" type="pres">
      <dgm:prSet presAssocID="{900D2519-F9D4-4B89-95E2-5470DE0DC2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B52E8-9FDF-4C12-AC73-5C8065B7B96C}" srcId="{7600EB74-5C67-4228-BF2F-771C5CA0DD36}" destId="{F371E435-A3A0-424F-982C-B798FACD512F}" srcOrd="3" destOrd="0" parTransId="{E76EE65C-BC30-42A0-8E8B-3183E717EE04}" sibTransId="{DBD7EF14-E838-435C-99D6-E5689D247891}"/>
    <dgm:cxn modelId="{E953DE2A-B15A-4EB3-A100-C2E7C2E91D61}" srcId="{7600EB74-5C67-4228-BF2F-771C5CA0DD36}" destId="{6D806275-D8EB-4613-B049-CFF099C105B0}" srcOrd="4" destOrd="0" parTransId="{15B36B11-8FA0-452B-89F8-04DF24EDBE48}" sibTransId="{400DC22E-21A2-4A4B-A2BA-820959307ECD}"/>
    <dgm:cxn modelId="{764B1430-DDC4-42D4-A07E-0D6495CC25D6}" type="presOf" srcId="{F371E435-A3A0-424F-982C-B798FACD512F}" destId="{E60BDD00-07C4-41AF-AB63-43EF64C8F474}" srcOrd="0" destOrd="0" presId="urn:microsoft.com/office/officeart/2005/8/layout/pyramid1"/>
    <dgm:cxn modelId="{EC47B01E-9093-493C-A1E9-DC9CDBFDE4AA}" type="presOf" srcId="{6D806275-D8EB-4613-B049-CFF099C105B0}" destId="{EEE19E6D-AD36-4642-ADAB-4FA267958D22}" srcOrd="1" destOrd="0" presId="urn:microsoft.com/office/officeart/2005/8/layout/pyramid1"/>
    <dgm:cxn modelId="{1F5CC31A-31F4-4356-8FF2-D10EFD230A29}" type="presOf" srcId="{900D2519-F9D4-4B89-95E2-5470DE0DC2E0}" destId="{F537A839-DCDE-491A-8FC2-C6A6395305ED}" srcOrd="0" destOrd="0" presId="urn:microsoft.com/office/officeart/2005/8/layout/pyramid1"/>
    <dgm:cxn modelId="{104AB24C-55DF-4B90-86DC-D848A349274D}" srcId="{7600EB74-5C67-4228-BF2F-771C5CA0DD36}" destId="{5B23C8C0-83C1-487F-961D-ED9DABB61DFB}" srcOrd="1" destOrd="0" parTransId="{1F70414C-52F4-45A9-903A-F39020DF2A55}" sibTransId="{DE273924-150D-47BE-AD2C-C082746509CE}"/>
    <dgm:cxn modelId="{27AE78B0-7B0F-483D-9403-A3454F061D65}" srcId="{7600EB74-5C67-4228-BF2F-771C5CA0DD36}" destId="{5A0B97F4-33F4-4F9D-8005-14CED9603AB8}" srcOrd="0" destOrd="0" parTransId="{CB96AC30-CAF1-43D7-BBB6-DE65BB256DCF}" sibTransId="{DD496E4D-1E3D-4953-9258-54D097C0DC23}"/>
    <dgm:cxn modelId="{8202064A-5E3A-4CA7-91A4-55A3A5E24144}" type="presOf" srcId="{0E5D128F-2CF9-4169-A1C5-C86B6B18723B}" destId="{A5B2A5EB-5E7B-48A3-8CEA-34397893064D}" srcOrd="0" destOrd="0" presId="urn:microsoft.com/office/officeart/2005/8/layout/pyramid1"/>
    <dgm:cxn modelId="{7ABDB62E-BD7C-4933-824A-840CC4D5A18A}" type="presOf" srcId="{5B23C8C0-83C1-487F-961D-ED9DABB61DFB}" destId="{3D2D517B-4D38-46C4-91E2-10388B50ADDD}" srcOrd="0" destOrd="0" presId="urn:microsoft.com/office/officeart/2005/8/layout/pyramid1"/>
    <dgm:cxn modelId="{0FB6227E-53C1-460F-91C4-548866A25647}" type="presOf" srcId="{F371E435-A3A0-424F-982C-B798FACD512F}" destId="{7CDA8637-6306-4D8E-92ED-CD3EB9729DCF}" srcOrd="1" destOrd="0" presId="urn:microsoft.com/office/officeart/2005/8/layout/pyramid1"/>
    <dgm:cxn modelId="{E9B3E5D3-6F21-4E58-A7E1-5E1208EFFC0D}" type="presOf" srcId="{5B23C8C0-83C1-487F-961D-ED9DABB61DFB}" destId="{EF79B4AD-A488-4657-8A09-2F3DFE358F20}" srcOrd="1" destOrd="0" presId="urn:microsoft.com/office/officeart/2005/8/layout/pyramid1"/>
    <dgm:cxn modelId="{13DA02AA-5576-4CD9-9D7C-5B7028FDDFA1}" srcId="{7600EB74-5C67-4228-BF2F-771C5CA0DD36}" destId="{0E5D128F-2CF9-4169-A1C5-C86B6B18723B}" srcOrd="2" destOrd="0" parTransId="{F35C6D69-6DE2-4242-8063-B641B3D72793}" sibTransId="{717801AA-497C-4EE4-ADDF-D57E9EA4F57F}"/>
    <dgm:cxn modelId="{EB779A12-CABE-478D-8A47-28E60B17CCA0}" type="presOf" srcId="{5A0B97F4-33F4-4F9D-8005-14CED9603AB8}" destId="{AB50F7B6-997D-448F-93F1-445A915ADABF}" srcOrd="0" destOrd="0" presId="urn:microsoft.com/office/officeart/2005/8/layout/pyramid1"/>
    <dgm:cxn modelId="{772694DC-D405-4488-9BE6-BD00321FB4BF}" srcId="{7600EB74-5C67-4228-BF2F-771C5CA0DD36}" destId="{900D2519-F9D4-4B89-95E2-5470DE0DC2E0}" srcOrd="5" destOrd="0" parTransId="{100DCE12-0040-4E9C-851E-A0D98B85BF84}" sibTransId="{5D7BDAB5-9619-45FD-AD69-FDF3560C73A4}"/>
    <dgm:cxn modelId="{5C220F66-ACBB-49D4-97A9-799CC362C891}" type="presOf" srcId="{7600EB74-5C67-4228-BF2F-771C5CA0DD36}" destId="{84D7347C-D223-4316-95FF-023F452C78E2}" srcOrd="0" destOrd="0" presId="urn:microsoft.com/office/officeart/2005/8/layout/pyramid1"/>
    <dgm:cxn modelId="{C02CC8F3-4B2C-4123-ABD1-DA73DD8F1936}" type="presOf" srcId="{900D2519-F9D4-4B89-95E2-5470DE0DC2E0}" destId="{CDDB1659-76A9-4779-B249-1D689A33D8C5}" srcOrd="1" destOrd="0" presId="urn:microsoft.com/office/officeart/2005/8/layout/pyramid1"/>
    <dgm:cxn modelId="{E8BC6939-E256-42C4-B189-5FCBDE099731}" type="presOf" srcId="{5A0B97F4-33F4-4F9D-8005-14CED9603AB8}" destId="{0F943D0A-16A1-4F8A-BF91-46D9262262B9}" srcOrd="1" destOrd="0" presId="urn:microsoft.com/office/officeart/2005/8/layout/pyramid1"/>
    <dgm:cxn modelId="{94DB1F42-7835-419A-9417-94A3E944CE0E}" type="presOf" srcId="{0E5D128F-2CF9-4169-A1C5-C86B6B18723B}" destId="{7E098E3C-13C6-4C36-B1A1-74E8D34875E9}" srcOrd="1" destOrd="0" presId="urn:microsoft.com/office/officeart/2005/8/layout/pyramid1"/>
    <dgm:cxn modelId="{BB2D04CC-562C-4303-9EED-5323EF02E520}" type="presOf" srcId="{6D806275-D8EB-4613-B049-CFF099C105B0}" destId="{9E877475-8FD6-4D1B-A431-7D8073626B6A}" srcOrd="0" destOrd="0" presId="urn:microsoft.com/office/officeart/2005/8/layout/pyramid1"/>
    <dgm:cxn modelId="{2979485D-43E8-4F25-BD90-1C6F6444F1C7}" type="presParOf" srcId="{84D7347C-D223-4316-95FF-023F452C78E2}" destId="{30E45C40-228A-4BE2-AA38-80BA1C788A2A}" srcOrd="0" destOrd="0" presId="urn:microsoft.com/office/officeart/2005/8/layout/pyramid1"/>
    <dgm:cxn modelId="{49D39A68-5607-4823-AC04-FB31DB2C843D}" type="presParOf" srcId="{30E45C40-228A-4BE2-AA38-80BA1C788A2A}" destId="{AB50F7B6-997D-448F-93F1-445A915ADABF}" srcOrd="0" destOrd="0" presId="urn:microsoft.com/office/officeart/2005/8/layout/pyramid1"/>
    <dgm:cxn modelId="{5779702F-6A8C-4415-8BAF-7F95437BC9ED}" type="presParOf" srcId="{30E45C40-228A-4BE2-AA38-80BA1C788A2A}" destId="{0F943D0A-16A1-4F8A-BF91-46D9262262B9}" srcOrd="1" destOrd="0" presId="urn:microsoft.com/office/officeart/2005/8/layout/pyramid1"/>
    <dgm:cxn modelId="{EA67BE6E-04E5-48C5-8064-B1AB2FC71950}" type="presParOf" srcId="{84D7347C-D223-4316-95FF-023F452C78E2}" destId="{E80E6A4E-A9FE-424F-9091-73220FBE75F2}" srcOrd="1" destOrd="0" presId="urn:microsoft.com/office/officeart/2005/8/layout/pyramid1"/>
    <dgm:cxn modelId="{8698DC14-D005-42DA-9F98-A2EFDA461BD5}" type="presParOf" srcId="{E80E6A4E-A9FE-424F-9091-73220FBE75F2}" destId="{3D2D517B-4D38-46C4-91E2-10388B50ADDD}" srcOrd="0" destOrd="0" presId="urn:microsoft.com/office/officeart/2005/8/layout/pyramid1"/>
    <dgm:cxn modelId="{1D2189AE-0354-4548-81ED-C4955369BA54}" type="presParOf" srcId="{E80E6A4E-A9FE-424F-9091-73220FBE75F2}" destId="{EF79B4AD-A488-4657-8A09-2F3DFE358F20}" srcOrd="1" destOrd="0" presId="urn:microsoft.com/office/officeart/2005/8/layout/pyramid1"/>
    <dgm:cxn modelId="{833A233C-6ACC-483D-A6B8-CC524BAAC0E0}" type="presParOf" srcId="{84D7347C-D223-4316-95FF-023F452C78E2}" destId="{85A5204A-4454-4EFC-A2FF-4003942AE3DC}" srcOrd="2" destOrd="0" presId="urn:microsoft.com/office/officeart/2005/8/layout/pyramid1"/>
    <dgm:cxn modelId="{82674252-CCBB-4152-A94D-F430007989D6}" type="presParOf" srcId="{85A5204A-4454-4EFC-A2FF-4003942AE3DC}" destId="{A5B2A5EB-5E7B-48A3-8CEA-34397893064D}" srcOrd="0" destOrd="0" presId="urn:microsoft.com/office/officeart/2005/8/layout/pyramid1"/>
    <dgm:cxn modelId="{9F756519-12E1-49E9-875E-7E88DB453C96}" type="presParOf" srcId="{85A5204A-4454-4EFC-A2FF-4003942AE3DC}" destId="{7E098E3C-13C6-4C36-B1A1-74E8D34875E9}" srcOrd="1" destOrd="0" presId="urn:microsoft.com/office/officeart/2005/8/layout/pyramid1"/>
    <dgm:cxn modelId="{CE1ECC84-F0BF-4F25-9275-0B1154684AA0}" type="presParOf" srcId="{84D7347C-D223-4316-95FF-023F452C78E2}" destId="{54B73827-C0CB-4062-89E8-C17855F62790}" srcOrd="3" destOrd="0" presId="urn:microsoft.com/office/officeart/2005/8/layout/pyramid1"/>
    <dgm:cxn modelId="{5AEACD24-815D-4E0B-8B31-A0C55E3A296E}" type="presParOf" srcId="{54B73827-C0CB-4062-89E8-C17855F62790}" destId="{E60BDD00-07C4-41AF-AB63-43EF64C8F474}" srcOrd="0" destOrd="0" presId="urn:microsoft.com/office/officeart/2005/8/layout/pyramid1"/>
    <dgm:cxn modelId="{6423835A-8746-4832-A67D-C2503AAB42E3}" type="presParOf" srcId="{54B73827-C0CB-4062-89E8-C17855F62790}" destId="{7CDA8637-6306-4D8E-92ED-CD3EB9729DCF}" srcOrd="1" destOrd="0" presId="urn:microsoft.com/office/officeart/2005/8/layout/pyramid1"/>
    <dgm:cxn modelId="{C1AA0BFB-E3E6-4E6B-939F-22095903C9E0}" type="presParOf" srcId="{84D7347C-D223-4316-95FF-023F452C78E2}" destId="{A88C1984-9507-4D4A-97D5-B93304052C96}" srcOrd="4" destOrd="0" presId="urn:microsoft.com/office/officeart/2005/8/layout/pyramid1"/>
    <dgm:cxn modelId="{31CC4C91-37CA-4666-BA40-71AD423DD838}" type="presParOf" srcId="{A88C1984-9507-4D4A-97D5-B93304052C96}" destId="{9E877475-8FD6-4D1B-A431-7D8073626B6A}" srcOrd="0" destOrd="0" presId="urn:microsoft.com/office/officeart/2005/8/layout/pyramid1"/>
    <dgm:cxn modelId="{DD9D5377-3955-49B7-A045-241833A5994B}" type="presParOf" srcId="{A88C1984-9507-4D4A-97D5-B93304052C96}" destId="{EEE19E6D-AD36-4642-ADAB-4FA267958D22}" srcOrd="1" destOrd="0" presId="urn:microsoft.com/office/officeart/2005/8/layout/pyramid1"/>
    <dgm:cxn modelId="{BC261FEF-010E-4EEC-8CC5-69F43023D47F}" type="presParOf" srcId="{84D7347C-D223-4316-95FF-023F452C78E2}" destId="{DA559541-F9A7-4730-BB4E-A6333E88EFB5}" srcOrd="5" destOrd="0" presId="urn:microsoft.com/office/officeart/2005/8/layout/pyramid1"/>
    <dgm:cxn modelId="{F5CEB450-B31D-4644-8EDA-1186A05BBCAA}" type="presParOf" srcId="{DA559541-F9A7-4730-BB4E-A6333E88EFB5}" destId="{F537A839-DCDE-491A-8FC2-C6A6395305ED}" srcOrd="0" destOrd="0" presId="urn:microsoft.com/office/officeart/2005/8/layout/pyramid1"/>
    <dgm:cxn modelId="{5F31FC0B-4358-4064-BFF5-612018D925E0}" type="presParOf" srcId="{DA559541-F9A7-4730-BB4E-A6333E88EFB5}" destId="{CDDB1659-76A9-4779-B249-1D689A33D8C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0F7B6-997D-448F-93F1-445A915ADABF}">
      <dsp:nvSpPr>
        <dsp:cNvPr id="0" name=""/>
        <dsp:cNvSpPr/>
      </dsp:nvSpPr>
      <dsp:spPr>
        <a:xfrm>
          <a:off x="1620180" y="0"/>
          <a:ext cx="648072" cy="501321"/>
        </a:xfrm>
        <a:prstGeom prst="trapezoid">
          <a:avLst>
            <a:gd name="adj" fmla="val 64636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1620180" y="0"/>
        <a:ext cx="648072" cy="501321"/>
      </dsp:txXfrm>
    </dsp:sp>
    <dsp:sp modelId="{3D2D517B-4D38-46C4-91E2-10388B50ADDD}">
      <dsp:nvSpPr>
        <dsp:cNvPr id="0" name=""/>
        <dsp:cNvSpPr/>
      </dsp:nvSpPr>
      <dsp:spPr>
        <a:xfrm>
          <a:off x="1296144" y="501321"/>
          <a:ext cx="1296144" cy="501321"/>
        </a:xfrm>
        <a:prstGeom prst="trapezoid">
          <a:avLst>
            <a:gd name="adj" fmla="val 64636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 </a:t>
          </a:r>
          <a:endParaRPr lang="ru-RU" sz="3000" kern="1200" dirty="0"/>
        </a:p>
      </dsp:txBody>
      <dsp:txXfrm>
        <a:off x="1522969" y="501321"/>
        <a:ext cx="842493" cy="501321"/>
      </dsp:txXfrm>
    </dsp:sp>
    <dsp:sp modelId="{A5B2A5EB-5E7B-48A3-8CEA-34397893064D}">
      <dsp:nvSpPr>
        <dsp:cNvPr id="0" name=""/>
        <dsp:cNvSpPr/>
      </dsp:nvSpPr>
      <dsp:spPr>
        <a:xfrm>
          <a:off x="972108" y="1002643"/>
          <a:ext cx="1944216" cy="501321"/>
        </a:xfrm>
        <a:prstGeom prst="trapezoid">
          <a:avLst>
            <a:gd name="adj" fmla="val 64636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1312345" y="1002643"/>
        <a:ext cx="1263740" cy="501321"/>
      </dsp:txXfrm>
    </dsp:sp>
    <dsp:sp modelId="{E60BDD00-07C4-41AF-AB63-43EF64C8F474}">
      <dsp:nvSpPr>
        <dsp:cNvPr id="0" name=""/>
        <dsp:cNvSpPr/>
      </dsp:nvSpPr>
      <dsp:spPr>
        <a:xfrm>
          <a:off x="648072" y="1503965"/>
          <a:ext cx="2592288" cy="501321"/>
        </a:xfrm>
        <a:prstGeom prst="trapezoid">
          <a:avLst>
            <a:gd name="adj" fmla="val 64636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101722" y="1503965"/>
        <a:ext cx="1684987" cy="501321"/>
      </dsp:txXfrm>
    </dsp:sp>
    <dsp:sp modelId="{9E877475-8FD6-4D1B-A431-7D8073626B6A}">
      <dsp:nvSpPr>
        <dsp:cNvPr id="0" name=""/>
        <dsp:cNvSpPr/>
      </dsp:nvSpPr>
      <dsp:spPr>
        <a:xfrm>
          <a:off x="324036" y="2005287"/>
          <a:ext cx="3240359" cy="501321"/>
        </a:xfrm>
        <a:prstGeom prst="trapezoid">
          <a:avLst>
            <a:gd name="adj" fmla="val 64636"/>
          </a:avLst>
        </a:prstGeom>
        <a:gradFill rotWithShape="0">
          <a:gsLst>
            <a:gs pos="0">
              <a:srgbClr val="00FF00"/>
            </a:gs>
            <a:gs pos="80000">
              <a:srgbClr val="00FF00"/>
            </a:gs>
            <a:gs pos="100000">
              <a:srgbClr val="00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91099" y="2005287"/>
        <a:ext cx="2106234" cy="501321"/>
      </dsp:txXfrm>
    </dsp:sp>
    <dsp:sp modelId="{F537A839-DCDE-491A-8FC2-C6A6395305ED}">
      <dsp:nvSpPr>
        <dsp:cNvPr id="0" name=""/>
        <dsp:cNvSpPr/>
      </dsp:nvSpPr>
      <dsp:spPr>
        <a:xfrm>
          <a:off x="0" y="2506609"/>
          <a:ext cx="3888432" cy="501321"/>
        </a:xfrm>
        <a:prstGeom prst="trapezoid">
          <a:avLst>
            <a:gd name="adj" fmla="val 64636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80475" y="2506609"/>
        <a:ext cx="2527480" cy="50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A774-2FDC-46B1-853F-A4C46F5D424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51331-11CF-4414-B0AC-3A08C133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3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1331-11CF-4414-B0AC-3A08C133FF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1331-11CF-4414-B0AC-3A08C133FF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1331-11CF-4414-B0AC-3A08C133FF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5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1331-11CF-4414-B0AC-3A08C133FF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1331-11CF-4414-B0AC-3A08C133FF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12" Type="http://schemas.microsoft.com/office/2007/relationships/hdphoto" Target="../media/hdphoto6.wdp"/><Relationship Id="rId2" Type="http://schemas.openxmlformats.org/officeDocument/2006/relationships/image" Target="../media/image3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39.jpe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3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 в жизни общества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843558"/>
            <a:ext cx="2445" cy="64807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86" y="8563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упорядочить отношения людей, регулировать их поведение с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помощью норм.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0468"/>
            <a:ext cx="1152128" cy="279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5" y="483519"/>
            <a:ext cx="864000" cy="2767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0" y="84355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445" y="149940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6890" y="1499502"/>
            <a:ext cx="456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Появляется вместе с обществом.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5" y="1502698"/>
            <a:ext cx="45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Устанавливается государством.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-5663" y="186883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6338" y="1873940"/>
            <a:ext cx="459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Нормы исполняются добровольно. 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4" y="1880332"/>
            <a:ext cx="45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Нормы общеобязательны.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-26364" y="2241386"/>
            <a:ext cx="919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6890" y="2241386"/>
            <a:ext cx="456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Неписанные нормы, содержатся в </a:t>
            </a:r>
          </a:p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сознании людей. 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5" y="2244642"/>
            <a:ext cx="454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Нормы зафиксированы в специальных </a:t>
            </a:r>
          </a:p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документах.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-14670" y="2871738"/>
            <a:ext cx="919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88584" y="2891656"/>
            <a:ext cx="45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Нормы носят обобщённый характер.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39" y="2894912"/>
            <a:ext cx="452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Нормы конкретны.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-8171" y="3265112"/>
            <a:ext cx="9182957" cy="1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98853" y="3266415"/>
            <a:ext cx="456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Регулирует отношения во всех сферах </a:t>
            </a:r>
          </a:p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общественной жизни.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693" y="3260988"/>
            <a:ext cx="456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Регулирует общественные отношения, </a:t>
            </a:r>
          </a:p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подконтрольные государству.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-18724" y="3907319"/>
            <a:ext cx="919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79487" y="3912746"/>
            <a:ext cx="456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Контролируется совестью и </a:t>
            </a:r>
            <a:r>
              <a:rPr lang="ru-RU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общест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marL="180975"/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венным мнением.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6749" y="3912746"/>
            <a:ext cx="456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Контролируется государственным </a:t>
            </a:r>
          </a:p>
          <a:p>
            <a:pPr marL="180975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аппаратом принуждения.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-44468" y="4559077"/>
            <a:ext cx="919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Выноска 2 49"/>
          <p:cNvSpPr/>
          <p:nvPr/>
        </p:nvSpPr>
        <p:spPr>
          <a:xfrm>
            <a:off x="1115616" y="3435846"/>
            <a:ext cx="7056784" cy="1268403"/>
          </a:xfrm>
          <a:prstGeom prst="borderCallout2">
            <a:avLst>
              <a:gd name="adj1" fmla="val 49507"/>
              <a:gd name="adj2" fmla="val -2394"/>
              <a:gd name="adj3" fmla="val 24901"/>
              <a:gd name="adj4" fmla="val -10863"/>
              <a:gd name="adj5" fmla="val -20089"/>
              <a:gd name="adj6" fmla="val 21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Ст. 81 Конституции РФ</a:t>
            </a:r>
          </a:p>
          <a:p>
            <a:r>
              <a:rPr lang="ru-RU" dirty="0" smtClean="0"/>
              <a:t>Президентом Российской Федерации может быть избран гражданин </a:t>
            </a:r>
          </a:p>
          <a:p>
            <a:r>
              <a:rPr lang="ru-RU" dirty="0" smtClean="0"/>
              <a:t>Российской Федерации не моложе 35 лет, постоянно проживающий в </a:t>
            </a:r>
          </a:p>
          <a:p>
            <a:r>
              <a:rPr lang="ru-RU" dirty="0" smtClean="0"/>
              <a:t>Российской Федерации не менее 10 лет.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115616" y="349969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Ст. 158 Уголовного кодекса РФ</a:t>
            </a:r>
          </a:p>
          <a:p>
            <a:r>
              <a:rPr lang="ru-RU" dirty="0" smtClean="0"/>
              <a:t>Кража, то есть тайное хищение чужого имущества, наказывается </a:t>
            </a:r>
          </a:p>
          <a:p>
            <a:r>
              <a:rPr lang="ru-RU" dirty="0" smtClean="0"/>
              <a:t>штрафом…, либо обязательными работами…, либо исправительными </a:t>
            </a:r>
          </a:p>
          <a:p>
            <a:r>
              <a:rPr lang="ru-RU" dirty="0" smtClean="0"/>
              <a:t>работами…, либо арестом, либо лишением свободы на срок до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48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7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75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3" grpId="0" build="p"/>
      <p:bldP spid="24" grpId="0" build="p"/>
      <p:bldP spid="26" grpId="0" build="p"/>
      <p:bldP spid="27" grpId="0" build="p"/>
      <p:bldP spid="30" grpId="0" build="p"/>
      <p:bldP spid="31" grpId="0" build="p"/>
      <p:bldP spid="38" grpId="0" build="p"/>
      <p:bldP spid="39" grpId="0" build="p"/>
      <p:bldP spid="42" grpId="0" build="p"/>
      <p:bldP spid="44" grpId="0" uiExpand="1" build="p"/>
      <p:bldP spid="47" grpId="0" build="p"/>
      <p:bldP spid="48" grpId="0" build="p"/>
      <p:bldP spid="50" grpId="0" uiExpand="1" build="p" animBg="1"/>
      <p:bldP spid="50" grpId="1" uiExpand="1" build="allAtOnce" animBg="1"/>
      <p:bldP spid="51" grpId="0" uiExpand="1" build="p"/>
      <p:bldP spid="51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36" y="737662"/>
            <a:ext cx="1708444" cy="395260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Скругленная прямоугольная выноска 5"/>
          <p:cNvSpPr/>
          <p:nvPr/>
        </p:nvSpPr>
        <p:spPr>
          <a:xfrm>
            <a:off x="3131840" y="339501"/>
            <a:ext cx="4153857" cy="1493039"/>
          </a:xfrm>
          <a:prstGeom prst="wedgeRoundRectCallout">
            <a:avLst>
              <a:gd name="adj1" fmla="val 58691"/>
              <a:gd name="adj2" fmla="val 30265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Требования морали и права чаще </a:t>
            </a:r>
          </a:p>
          <a:p>
            <a:pPr algn="ctr"/>
            <a:r>
              <a:rPr lang="ru-RU" i="1" dirty="0" smtClean="0"/>
              <a:t>всего совпадают, и закон </a:t>
            </a:r>
          </a:p>
          <a:p>
            <a:pPr algn="ctr"/>
            <a:r>
              <a:rPr lang="ru-RU" i="1" dirty="0" smtClean="0"/>
              <a:t>наказывает те действия, которые </a:t>
            </a:r>
          </a:p>
          <a:p>
            <a:pPr algn="ctr"/>
            <a:r>
              <a:rPr lang="ru-RU" i="1" dirty="0" smtClean="0"/>
              <a:t>являются безнравственными. 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703567"/>
            <a:ext cx="172819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_AlternaSw" pitchFamily="34" charset="-52"/>
              </a:rPr>
              <a:t>ПРАВО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_AlternaSw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713092"/>
            <a:ext cx="2304256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>
                <a:solidFill>
                  <a:srgbClr val="006600"/>
                </a:solidFill>
                <a:latin typeface="a_AlternaSw" pitchFamily="34" charset="-52"/>
              </a:rPr>
              <a:t>М</a:t>
            </a:r>
            <a:r>
              <a:rPr lang="ru-RU" sz="2800" dirty="0" smtClean="0">
                <a:solidFill>
                  <a:srgbClr val="006600"/>
                </a:solidFill>
                <a:latin typeface="a_AlternaSw" pitchFamily="34" charset="-52"/>
              </a:rPr>
              <a:t>ОРАЛЬ</a:t>
            </a:r>
            <a:endParaRPr lang="ru-RU" sz="2800" dirty="0">
              <a:solidFill>
                <a:srgbClr val="006600"/>
              </a:solidFill>
              <a:latin typeface="a_AlternaSw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429" y="3008952"/>
            <a:ext cx="4248472" cy="6429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ln w="19050">
                  <a:solidFill>
                    <a:schemeClr val="bg2">
                      <a:lumMod val="25000"/>
                    </a:schemeClr>
                  </a:solidFill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_AlternaSw" pitchFamily="34" charset="-52"/>
              </a:rPr>
              <a:t>СПРАВЕДЛИВОСТЬ</a:t>
            </a:r>
            <a:endParaRPr lang="ru-RU" sz="2800" dirty="0">
              <a:ln w="19050">
                <a:solidFill>
                  <a:schemeClr val="bg2">
                    <a:lumMod val="25000"/>
                  </a:schemeClr>
                </a:solidFill>
              </a:ln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_AlternaSw" pitchFamily="34" charset="-52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4881655" y="2305343"/>
            <a:ext cx="316796" cy="648072"/>
          </a:xfrm>
          <a:prstGeom prst="notch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2073342" y="2305343"/>
            <a:ext cx="316795" cy="648072"/>
          </a:xfrm>
          <a:prstGeom prst="notched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23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build="allAtOnce" animBg="1"/>
      <p:bldP spid="8" grpId="0"/>
      <p:bldP spid="9" grpId="0"/>
      <p:bldP spid="10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95" y="555526"/>
            <a:ext cx="2819648" cy="346272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915816" y="996517"/>
            <a:ext cx="3001941" cy="926789"/>
          </a:xfrm>
          <a:prstGeom prst="wedgeRoundRectCallout">
            <a:avLst>
              <a:gd name="adj1" fmla="val 73506"/>
              <a:gd name="adj2" fmla="val -11549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cs typeface="Arial" pitchFamily="34" charset="0"/>
              </a:rPr>
              <a:t>Несправедливый </a:t>
            </a:r>
          </a:p>
          <a:p>
            <a:pPr algn="ctr"/>
            <a:r>
              <a:rPr lang="ru-RU" sz="2000" i="1" dirty="0" smtClean="0">
                <a:cs typeface="Arial" pitchFamily="34" charset="0"/>
              </a:rPr>
              <a:t>закон – это не закон.</a:t>
            </a:r>
            <a:endParaRPr lang="ru-RU" sz="2000" i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7757" y="3939902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Августин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Блаженный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Принципы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53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Принципы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7" y="483518"/>
            <a:ext cx="6768752" cy="129266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85725"/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справедливости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«Тяжесть наказания должна соответствовать тяжести содеянного».</a:t>
            </a:r>
          </a:p>
          <a:p>
            <a:pPr marL="85725"/>
            <a:endParaRPr lang="ru-RU" sz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504" y="2283718"/>
            <a:ext cx="6768752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85725"/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законности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«Наказуемо лишь то деяние, которое прямо запрещено законом».</a:t>
            </a:r>
          </a:p>
          <a:p>
            <a:pPr marL="85725"/>
            <a:endParaRPr lang="ru-RU" sz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7504" y="3651870"/>
            <a:ext cx="6768752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85725"/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всеобщности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«Законы одинаковы для всех, все равны перед законом».</a:t>
            </a:r>
          </a:p>
          <a:p>
            <a:pPr marL="85725"/>
            <a:endParaRPr lang="ru-RU" sz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5776" y="2283718"/>
            <a:ext cx="2098656" cy="2452975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4537323" y="2131698"/>
            <a:ext cx="3001941" cy="926789"/>
          </a:xfrm>
          <a:prstGeom prst="wedgeRoundRectCallout">
            <a:avLst>
              <a:gd name="adj1" fmla="val -71180"/>
              <a:gd name="adj2" fmla="val -3327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cs typeface="Arial" pitchFamily="34" charset="0"/>
              </a:rPr>
              <a:t>Закон обратной силы </a:t>
            </a:r>
          </a:p>
          <a:p>
            <a:pPr algn="ctr"/>
            <a:r>
              <a:rPr lang="ru-RU" sz="2000" i="1" dirty="0" smtClean="0">
                <a:cs typeface="Arial" pitchFamily="34" charset="0"/>
              </a:rPr>
              <a:t>не имеет.</a:t>
            </a:r>
            <a:endParaRPr lang="ru-RU" sz="20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98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531E-6 L -0.00139 -0.271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716 L -0.00139 -0.00555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1" grpId="0" animBg="1"/>
      <p:bldP spid="13" grpId="0" uiExpand="1" build="p" animBg="1"/>
      <p:bldP spid="13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18067" y="3887711"/>
            <a:ext cx="6984230" cy="7722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18067" y="2663575"/>
            <a:ext cx="6984230" cy="1016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1439439"/>
            <a:ext cx="698423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6242" y="510955"/>
            <a:ext cx="6984230" cy="709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Признаки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239" y="561094"/>
            <a:ext cx="664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150" y="1439439"/>
            <a:ext cx="684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Общеобязательность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4541" y="2664177"/>
            <a:ext cx="684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Формальная определённость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264" y="3887711"/>
            <a:ext cx="705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Обеспеченность принудительной силой государства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8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904893" y="2490450"/>
            <a:ext cx="262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Федеральные законы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6242" y="510955"/>
            <a:ext cx="6984230" cy="709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Признаки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067" y="512117"/>
            <a:ext cx="664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8066" y="508722"/>
            <a:ext cx="664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noFill/>
                <a:latin typeface="Arial" pitchFamily="34" charset="0"/>
                <a:cs typeface="Arial" pitchFamily="34" charset="0"/>
              </a:rPr>
              <a:t>Системность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согласованность различных правовых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норм, их непротиворечивость.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4560406"/>
              </p:ext>
            </p:extLst>
          </p:nvPr>
        </p:nvGraphicFramePr>
        <p:xfrm>
          <a:off x="1979712" y="1516410"/>
          <a:ext cx="3888432" cy="300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1491630"/>
            <a:ext cx="172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Иерархия правовых актов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15091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Конституция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1999461"/>
            <a:ext cx="29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Конституционные законы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992" y="1999461"/>
            <a:ext cx="262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Федеральные законы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992" y="3014901"/>
            <a:ext cx="249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Акты Президента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992" y="3555990"/>
            <a:ext cx="277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Акты Правительства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4553" y="4083918"/>
            <a:ext cx="249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Ведомственные акты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0731" y="2955826"/>
            <a:ext cx="274001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Подзаконные акты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принимаются на основа-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во исполнение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-на. Регулируют более уз-кие сферы общественной жизни.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86291" y="3812"/>
            <a:ext cx="7460154" cy="51435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004014" y="703354"/>
            <a:ext cx="2555124" cy="7640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a_AlternaSw" pitchFamily="34" charset="-52"/>
              </a:rPr>
              <a:t>ФЕДЕРАЛЬНЫЕ </a:t>
            </a:r>
          </a:p>
          <a:p>
            <a:pPr algn="ctr"/>
            <a:r>
              <a:rPr lang="ru-RU" dirty="0" smtClean="0">
                <a:latin typeface="a_AlternaSw" pitchFamily="34" charset="-52"/>
              </a:rPr>
              <a:t>ЗАКОНЫ</a:t>
            </a:r>
            <a:endParaRPr lang="ru-RU" dirty="0">
              <a:latin typeface="a_AlternaSw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4323" y="2494262"/>
            <a:ext cx="255512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a_AlternaSw" pitchFamily="34" charset="-52"/>
              </a:rPr>
              <a:t>ОТРАСЛИ ПРАВА</a:t>
            </a:r>
            <a:endParaRPr lang="ru-RU" dirty="0">
              <a:latin typeface="a_AlternaSw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7271" y="4078438"/>
            <a:ext cx="255512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a_AlternaSw" pitchFamily="34" charset="-52"/>
              </a:rPr>
              <a:t>ИНСТИТУТЫ ПРАВА</a:t>
            </a:r>
            <a:endParaRPr lang="ru-RU" dirty="0">
              <a:latin typeface="a_AlternaSw" pitchFamily="34" charset="-52"/>
            </a:endParaRPr>
          </a:p>
        </p:txBody>
      </p:sp>
      <p:sp>
        <p:nvSpPr>
          <p:cNvPr id="32" name="Стрелка вправо с вырезом 31"/>
          <p:cNvSpPr/>
          <p:nvPr/>
        </p:nvSpPr>
        <p:spPr>
          <a:xfrm rot="5400000">
            <a:off x="3093487" y="1617836"/>
            <a:ext cx="316796" cy="648072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 rot="5400000">
            <a:off x="3106435" y="3173248"/>
            <a:ext cx="316796" cy="648072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37734" y="622942"/>
            <a:ext cx="378273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Отрасль права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совокупность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правовых норм, регулирующих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однородные общественные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шения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трудовое право, семей-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право и т. д.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8659" y="2390896"/>
            <a:ext cx="37827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Кодекс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свод, сборник законов.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8661" y="3005804"/>
            <a:ext cx="378273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Институт права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сравнительно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небольшие группы норм, тесно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связанные друг с другом,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например, институт дарения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гражданском праве.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18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0F7B6-997D-448F-93F1-445A915AD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B50F7B6-997D-448F-93F1-445A915AD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2D517B-4D38-46C4-91E2-10388B50A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3D2D517B-4D38-46C4-91E2-10388B50A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5802E-6 L -0.00208 0.103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15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B2A5EB-5E7B-48A3-8CEA-34397893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A5B2A5EB-5E7B-48A3-8CEA-343978930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0BDD00-07C4-41AF-AB63-43EF64C8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">
                                            <p:graphicEl>
                                              <a:dgm id="{E60BDD00-07C4-41AF-AB63-43EF64C8F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77475-8FD6-4D1B-A431-7D8073626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">
                                            <p:graphicEl>
                                              <a:dgm id="{9E877475-8FD6-4D1B-A431-7D8073626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7A839-DCDE-491A-8FC2-C6A639530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">
                                            <p:graphicEl>
                                              <a:dgm id="{F537A839-DCDE-491A-8FC2-C6A639530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7" grpId="0" build="p"/>
      <p:bldGraphic spid="5" grpId="0" uiExpand="1">
        <p:bldSub>
          <a:bldDgm bld="lvlOne"/>
        </p:bldSub>
      </p:bldGraphic>
      <p:bldP spid="7" grpId="0"/>
      <p:bldP spid="20" grpId="0"/>
      <p:bldP spid="21" grpId="0"/>
      <p:bldP spid="22" grpId="0"/>
      <p:bldP spid="22" grpId="1"/>
      <p:bldP spid="22" grpId="2"/>
      <p:bldP spid="23" grpId="0"/>
      <p:bldP spid="24" grpId="0"/>
      <p:bldP spid="25" grpId="0"/>
      <p:bldP spid="26" grpId="0" animBg="1"/>
      <p:bldP spid="26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build="p" animBg="1"/>
      <p:bldP spid="34" grpId="1" build="allAtOnce" animBg="1"/>
      <p:bldP spid="35" grpId="0" build="p" animBg="1"/>
      <p:bldP spid="35" grpId="1" build="allAtOnce" animBg="1"/>
      <p:bldP spid="36" grpId="0" build="p" animBg="1"/>
      <p:bldP spid="36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44" y="1220003"/>
            <a:ext cx="4285134" cy="3608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64" y="1361992"/>
            <a:ext cx="3998646" cy="3242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491630"/>
            <a:ext cx="172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Иерархия правовых актов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6242" y="510955"/>
            <a:ext cx="6984230" cy="709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Признаки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067" y="512117"/>
            <a:ext cx="664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8066" y="508722"/>
            <a:ext cx="664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noFill/>
                <a:latin typeface="Arial" pitchFamily="34" charset="0"/>
                <a:cs typeface="Arial" pitchFamily="34" charset="0"/>
              </a:rPr>
              <a:t>Системность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согласованность различных правовых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норм, их непротиворечивость.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15091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Конституция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992" y="1999461"/>
            <a:ext cx="29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Конституционные законы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2671" y="2490450"/>
            <a:ext cx="262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Федеральные законы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992" y="3014901"/>
            <a:ext cx="249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Акты Президента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992" y="3555990"/>
            <a:ext cx="277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Акты Правительства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4553" y="4083918"/>
            <a:ext cx="249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Ведомственные акты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5865533" y="2304375"/>
            <a:ext cx="30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Международные договоры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0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556E-7 -9.87654E-7 L -0.00781 -0.03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9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1.48148E-6 L -0.00798 -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-4.36863E-6 L -0.00607 0.05002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5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2.96296E-6 L -0.01007 0.045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22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4.07407E-6 L -0.01007 0.03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9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-1.11111E-6 L -0.01388 0.04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18067" y="3887711"/>
            <a:ext cx="6984230" cy="7722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18067" y="2663575"/>
            <a:ext cx="6984230" cy="1016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1439439"/>
            <a:ext cx="698423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6242" y="510955"/>
            <a:ext cx="6984230" cy="709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Признаки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067" y="512117"/>
            <a:ext cx="664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согласованность различных правовых норм, их непротиворечивость.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150" y="1439439"/>
            <a:ext cx="684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Общеобязательность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4541" y="2664177"/>
            <a:ext cx="684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Формальная определённость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264" y="3887711"/>
            <a:ext cx="705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Обеспеченность принудительной силой государства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6242" y="1443986"/>
            <a:ext cx="684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noFill/>
                <a:latin typeface="Arial" pitchFamily="34" charset="0"/>
                <a:cs typeface="Arial" pitchFamily="34" charset="0"/>
              </a:rPr>
              <a:t>Общеобязательность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правовым нормам подчиняются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все, на кого они распространяются.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8067" y="1443986"/>
            <a:ext cx="684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noFill/>
                <a:latin typeface="Arial" pitchFamily="34" charset="0"/>
                <a:cs typeface="Arial" pitchFamily="34" charset="0"/>
              </a:rPr>
              <a:t>Общеобязательность</a:t>
            </a:r>
            <a:r>
              <a:rPr lang="ru-RU" sz="2000" dirty="0" smtClean="0">
                <a:noFill/>
                <a:latin typeface="Arial" pitchFamily="34" charset="0"/>
                <a:cs typeface="Arial" pitchFamily="34" charset="0"/>
              </a:rPr>
              <a:t>: правовым нормам подчиняются все, на кого они распространяются.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«Разрешено всё,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не запрещено законом».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150" y="2664177"/>
            <a:ext cx="684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noFill/>
                <a:latin typeface="Arial" pitchFamily="34" charset="0"/>
                <a:cs typeface="Arial" pitchFamily="34" charset="0"/>
              </a:rPr>
              <a:t>Формальная определённость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нормы точно указы-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вают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объём прав и обязанностей и круг лиц, на которых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они распространяются.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4541" y="3887711"/>
            <a:ext cx="705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noFill/>
                <a:latin typeface="Arial" pitchFamily="34" charset="0"/>
                <a:cs typeface="Arial" pitchFamily="34" charset="0"/>
              </a:rPr>
              <a:t>Обеспеченность принудительной силой государства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неисполнение норм влечёт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собой наказание.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8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01923" y="396292"/>
            <a:ext cx="7092627" cy="7077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источники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713" y="396119"/>
            <a:ext cx="699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обычай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санкционированное государством правило поведения, сложившееся исторически.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334" y="1351050"/>
            <a:ext cx="2729532" cy="32369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47"/>
          <a:stretch/>
        </p:blipFill>
        <p:spPr>
          <a:xfrm>
            <a:off x="4426865" y="1351049"/>
            <a:ext cx="4393285" cy="3236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6" y="1351049"/>
            <a:ext cx="4393284" cy="32369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87" r="19461"/>
          <a:stretch/>
        </p:blipFill>
        <p:spPr>
          <a:xfrm>
            <a:off x="1726963" y="1351050"/>
            <a:ext cx="4689215" cy="3236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4"/>
          <a:stretch/>
        </p:blipFill>
        <p:spPr>
          <a:xfrm>
            <a:off x="4716016" y="1351049"/>
            <a:ext cx="4104134" cy="32504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39" y="1393355"/>
            <a:ext cx="2590232" cy="31946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DDDDDF"/>
              </a:clrFrom>
              <a:clrTo>
                <a:srgbClr val="DDDD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527" b="81538" l="6685" r="93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" t="7135" r="6278" b="16879"/>
          <a:stretch/>
        </p:blipFill>
        <p:spPr>
          <a:xfrm>
            <a:off x="3707904" y="1300071"/>
            <a:ext cx="5112246" cy="3311408"/>
          </a:xfrm>
          <a:prstGeom prst="rect">
            <a:avLst/>
          </a:prstGeom>
        </p:spPr>
      </p:pic>
      <p:pic>
        <p:nvPicPr>
          <p:cNvPr id="1026" name="Picture 2" descr="http://bibliopskov.ru/img2012/mudr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34" y="1349473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45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01923" y="2519472"/>
            <a:ext cx="710904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01923" y="1312193"/>
            <a:ext cx="709262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1923" y="396292"/>
            <a:ext cx="7092627" cy="7077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источники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713" y="396119"/>
            <a:ext cx="699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обычай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санкционированное государством правило поведения, сложившееся исторически.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6016" y="1309450"/>
            <a:ext cx="668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Нормативно-правовой акт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официальный документ установленной формы, принятый уполномоченным государственным органом или должностным лицом.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713" y="2519472"/>
            <a:ext cx="6912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Судебный прецедент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решение суда по определён-ному делу, которое приобретает обязательную силу при дальнейшем рассмотрении подобных дел.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36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926595" y="483518"/>
            <a:ext cx="331236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atin typeface="Ast126" pitchFamily="2" charset="0"/>
              </a:rPr>
              <a:t>ПРАВО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3" y="479995"/>
            <a:ext cx="331236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О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07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ИЛО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ОТА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7681" y="2770352"/>
            <a:ext cx="4051949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У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ЛЯТЬ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807" y="2770352"/>
            <a:ext cx="2664295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ДА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3060" y="3850472"/>
            <a:ext cx="6397877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С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ЕДЛИВОСТЬ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807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ИЛО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807" y="2770352"/>
            <a:ext cx="2664295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ДА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ОТА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681" y="2770352"/>
            <a:ext cx="4051949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atin typeface="Ast126" pitchFamily="2" charset="0"/>
              </a:rPr>
              <a:t>У</a:t>
            </a:r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ЛЯТЬ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840" y="3850472"/>
            <a:ext cx="6397877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atin typeface="Ast126" pitchFamily="2" charset="0"/>
              </a:rPr>
              <a:t>С</a:t>
            </a:r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ЕДЛИВОСТЬ</a:t>
            </a:r>
            <a:endParaRPr lang="ru-RU" sz="3200" b="1" dirty="0">
              <a:latin typeface="Ast12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\\USER-PC-15\Disk D\projects\Руслан\рисунки Png\0187 судд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42750"/>
            <a:ext cx="2451720" cy="3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040" y="642751"/>
            <a:ext cx="262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a_AlternaSw" pitchFamily="34" charset="-52"/>
              </a:rPr>
              <a:t>Англосаксонская система права</a:t>
            </a:r>
            <a:endParaRPr lang="ru-RU" sz="2400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5568" y="642749"/>
            <a:ext cx="305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a_AlternaSw" pitchFamily="34" charset="-52"/>
              </a:rPr>
              <a:t>Романо-германская система права</a:t>
            </a:r>
            <a:endParaRPr lang="ru-RU" sz="2400" dirty="0">
              <a:solidFill>
                <a:srgbClr val="0000CC"/>
              </a:solidFill>
              <a:latin typeface="a_AlternaSw" pitchFamily="34" charset="-52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44782525"/>
              </p:ext>
            </p:extLst>
          </p:nvPr>
        </p:nvGraphicFramePr>
        <p:xfrm>
          <a:off x="0" y="1470671"/>
          <a:ext cx="3240360" cy="316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02118579"/>
              </p:ext>
            </p:extLst>
          </p:nvPr>
        </p:nvGraphicFramePr>
        <p:xfrm>
          <a:off x="5673183" y="1473747"/>
          <a:ext cx="3240360" cy="316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7704" y="391597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Судебный прецедент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148822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Судебный прецедент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9159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Нормативный акт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5261" y="391597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Нормативный акт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42" y="1488219"/>
            <a:ext cx="123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Правовой обычай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2376" y="1637163"/>
            <a:ext cx="123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Правовой обычай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0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Graphic spid="8" grpId="0">
        <p:bldAsOne/>
      </p:bldGraphic>
      <p:bldGraphic spid="11" grpId="0">
        <p:bldAsOne/>
      </p:bldGraphic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01923" y="2519472"/>
            <a:ext cx="710904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01924" y="3718605"/>
            <a:ext cx="7109047" cy="1008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01923" y="1312193"/>
            <a:ext cx="709262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1923" y="396292"/>
            <a:ext cx="7092627" cy="7077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источники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259" y="396119"/>
            <a:ext cx="697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обычай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санкционированное государством правило поведения, сложившееся исторически.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991" y="1309450"/>
            <a:ext cx="6684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Нормативно-правовой акт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официальный документ установленной формы, принятый уполномоченным государственным органом или должностным лицом.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51947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Судебный прецедент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решение суда по определён-ному делу, которое приобретает обязательную силу при дальнейшем рассмотрении подобных дел.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358" y="3710981"/>
            <a:ext cx="6898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соглашение двух или более лиц об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установ-лении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изменении или прекращении гражданских прав и обязанностей.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86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Овал 7"/>
          <p:cNvSpPr/>
          <p:nvPr/>
        </p:nvSpPr>
        <p:spPr>
          <a:xfrm>
            <a:off x="626418" y="259874"/>
            <a:ext cx="4824536" cy="4536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2942" y="1151746"/>
            <a:ext cx="3595042" cy="3501057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40210" y="2402185"/>
            <a:ext cx="2232248" cy="21045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90167" y="848916"/>
            <a:ext cx="114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7200" y="2166124"/>
            <a:ext cx="139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ЗАКОН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1868" y="336383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НОРМАТИВНЫЙ АКТ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50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45 -0.093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52899 -0.358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025E-6 L -0.57622 0.266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9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 rot="5400000">
            <a:off x="-1256840" y="2071506"/>
            <a:ext cx="4312862" cy="1008112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функции</a:t>
            </a:r>
          </a:p>
          <a:p>
            <a:pPr algn="ctr"/>
            <a:r>
              <a:rPr lang="ru-RU" b="1" dirty="0" smtClean="0">
                <a:latin typeface="a_AlternaSw" pitchFamily="34" charset="-52"/>
                <a:cs typeface="Arial" pitchFamily="34" charset="0"/>
              </a:rPr>
              <a:t>права</a:t>
            </a:r>
            <a:endParaRPr lang="ru-RU" b="1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849" y="3676114"/>
            <a:ext cx="698445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endParaRPr lang="ru-RU" sz="200" b="1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Воспитательная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формирование убеждения в необходимости правового поведения.</a:t>
            </a:r>
          </a:p>
          <a:p>
            <a:pPr marL="85725"/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4849" y="555526"/>
            <a:ext cx="6984454" cy="1169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endParaRPr lang="ru-RU" sz="200" b="1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Регулятивная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формулирование правовых норм, закрепление в законах существующих обществен-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отношений.</a:t>
            </a:r>
          </a:p>
          <a:p>
            <a:pPr marL="85725"/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657" y="2283718"/>
            <a:ext cx="698445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endParaRPr lang="ru-RU" sz="200" b="1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Охранительная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предупреждение, выявление и пресечение правонарушений.</a:t>
            </a:r>
          </a:p>
          <a:p>
            <a:pPr marL="85725"/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926595" y="483518"/>
            <a:ext cx="331236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atin typeface="Ast126" pitchFamily="2" charset="0"/>
              </a:rPr>
              <a:t>ПРАВО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3" y="479995"/>
            <a:ext cx="331236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О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07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ИЛО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ОТА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7681" y="2770352"/>
            <a:ext cx="4051949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У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ЛЯТЬ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807" y="2770352"/>
            <a:ext cx="2664295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ДА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3060" y="3850472"/>
            <a:ext cx="6397877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С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ЕДЛИВОСТЬ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807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st126" pitchFamily="2" charset="0"/>
              </a:rPr>
              <a:t>ПРАВ</a:t>
            </a:r>
            <a:r>
              <a:rPr lang="ru-RU" sz="3200" b="1" dirty="0" smtClean="0">
                <a:noFill/>
                <a:latin typeface="Ast126" pitchFamily="2" charset="0"/>
              </a:rPr>
              <a:t>ИЛО</a:t>
            </a:r>
            <a:endParaRPr lang="ru-RU" sz="3200" b="1" dirty="0">
              <a:noFill/>
              <a:latin typeface="Ast126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807" y="2770352"/>
            <a:ext cx="2664295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ДА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1690232"/>
            <a:ext cx="3155542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ОТА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681" y="2770352"/>
            <a:ext cx="4051949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atin typeface="Ast126" pitchFamily="2" charset="0"/>
              </a:rPr>
              <a:t>У</a:t>
            </a:r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ЛЯТЬ</a:t>
            </a:r>
            <a:endParaRPr lang="ru-RU" sz="3200" b="1" dirty="0">
              <a:latin typeface="Ast126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840" y="3850472"/>
            <a:ext cx="6397877" cy="377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latin typeface="Ast126" pitchFamily="2" charset="0"/>
              </a:rPr>
              <a:t>С</a:t>
            </a:r>
            <a:r>
              <a:rPr lang="ru-RU" sz="3200" b="1" dirty="0" smtClean="0">
                <a:noFill/>
                <a:latin typeface="Ast126" pitchFamily="2" charset="0"/>
              </a:rPr>
              <a:t>ПРАВ</a:t>
            </a:r>
            <a:r>
              <a:rPr lang="ru-RU" sz="3200" b="1" dirty="0" smtClean="0">
                <a:latin typeface="Ast126" pitchFamily="2" charset="0"/>
              </a:rPr>
              <a:t>ЕДЛИВОСТЬ</a:t>
            </a:r>
            <a:endParaRPr lang="ru-RU" sz="3200" b="1" dirty="0">
              <a:latin typeface="Ast12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7" y="1707654"/>
            <a:ext cx="1385742" cy="3233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672" y="839546"/>
            <a:ext cx="2531061" cy="3885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51" y="555527"/>
            <a:ext cx="2608393" cy="4169660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623275" y="203358"/>
            <a:ext cx="2664296" cy="1288272"/>
          </a:xfrm>
          <a:prstGeom prst="cloudCallout">
            <a:avLst>
              <a:gd name="adj1" fmla="val -24133"/>
              <a:gd name="adj2" fmla="val 65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547" y="377881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Какое право они имеют так со мной разговаривать?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113159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оральное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основание для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совершения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какого-либо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6240" y="377880"/>
            <a:ext cx="297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такое право?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t="25874" r="21647" b="25658"/>
          <a:stretch/>
        </p:blipFill>
        <p:spPr>
          <a:xfrm>
            <a:off x="5796136" y="1055180"/>
            <a:ext cx="512514" cy="4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372200" y="113159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Возможность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что-либо делать,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совершать,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пользоваться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чем-либо.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377881"/>
            <a:ext cx="297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такое право?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t="25874" r="21647" b="25658"/>
          <a:stretch/>
        </p:blipFill>
        <p:spPr>
          <a:xfrm>
            <a:off x="5796136" y="1055180"/>
            <a:ext cx="512514" cy="4364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336"/>
            <a:ext cx="3310374" cy="29521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2"/>
          <a:stretch/>
        </p:blipFill>
        <p:spPr>
          <a:xfrm>
            <a:off x="3091461" y="1786282"/>
            <a:ext cx="2961077" cy="2560967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 rot="361210">
            <a:off x="1798003" y="3580927"/>
            <a:ext cx="1789540" cy="748502"/>
          </a:xfrm>
          <a:prstGeom prst="wedgeRoundRectCallout">
            <a:avLst>
              <a:gd name="adj1" fmla="val 60548"/>
              <a:gd name="adj2" fmla="val -1364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Мы тоже </a:t>
            </a:r>
          </a:p>
          <a:p>
            <a:pPr algn="ctr"/>
            <a:r>
              <a:rPr lang="ru-RU" i="1" dirty="0" smtClean="0"/>
              <a:t>имеем права!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6226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1470"/>
            <a:ext cx="9217024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372200" y="113159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Совокупность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общеобязательных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норм, правил,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установленных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377881"/>
            <a:ext cx="297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такое право?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t="25874" r="21647" b="25658"/>
          <a:stretch/>
        </p:blipFill>
        <p:spPr>
          <a:xfrm>
            <a:off x="5796136" y="1055180"/>
            <a:ext cx="512514" cy="43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19" y="1131590"/>
            <a:ext cx="1371864" cy="155471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 flipV="1">
            <a:off x="1748490" y="655484"/>
            <a:ext cx="2038583" cy="1967736"/>
          </a:xfrm>
          <a:prstGeom prst="cloudCallout">
            <a:avLst>
              <a:gd name="adj1" fmla="val 13315"/>
              <a:gd name="adj2" fmla="val -887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8" y="1091808"/>
            <a:ext cx="1418257" cy="11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81159"/>
            <a:ext cx="2650325" cy="23849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3003798"/>
            <a:ext cx="265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Моральное право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моральное основание для совершения чего-либо.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4366"/>
            <a:ext cx="3240360" cy="23567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87874" y="1049792"/>
            <a:ext cx="334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Субъективное право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возможность определённого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оведения.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7" y="381159"/>
            <a:ext cx="2448272" cy="19021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7169" y="3003797"/>
            <a:ext cx="2677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Объективное право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общеобязательные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нормы, установленные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осударством.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27" y="1131590"/>
            <a:ext cx="1016490" cy="16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0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36" y="737662"/>
            <a:ext cx="1708444" cy="395260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5084"/>
            <a:ext cx="4104456" cy="51435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693409" y="339501"/>
            <a:ext cx="2592288" cy="1493039"/>
          </a:xfrm>
          <a:prstGeom prst="wedgeRoundRectCallout">
            <a:avLst>
              <a:gd name="adj1" fmla="val 62360"/>
              <a:gd name="adj2" fmla="val 28989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Правила, конечно, </a:t>
            </a:r>
          </a:p>
          <a:p>
            <a:pPr algn="ctr"/>
            <a:r>
              <a:rPr lang="ru-RU" i="1" dirty="0" smtClean="0"/>
              <a:t>ограничивают нашу </a:t>
            </a:r>
          </a:p>
          <a:p>
            <a:pPr algn="ctr"/>
            <a:r>
              <a:rPr lang="ru-RU" i="1" dirty="0" smtClean="0"/>
              <a:t>свободу, но в </a:t>
            </a:r>
          </a:p>
          <a:p>
            <a:pPr algn="ctr"/>
            <a:r>
              <a:rPr lang="ru-RU" i="1" dirty="0" smtClean="0"/>
              <a:t>противном случае её </a:t>
            </a:r>
          </a:p>
          <a:p>
            <a:pPr algn="ctr"/>
            <a:r>
              <a:rPr lang="ru-RU" i="1" dirty="0" smtClean="0"/>
              <a:t>не было бы вовсе.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11947"/>
          <a:stretch/>
        </p:blipFill>
        <p:spPr>
          <a:xfrm>
            <a:off x="0" y="1131590"/>
            <a:ext cx="9146445" cy="40119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7699988" lon="0" rev="0"/>
            </a:camera>
            <a:lightRig rig="threePt" dir="t">
              <a:rot lat="0" lon="0" rev="4800000"/>
            </a:lightRig>
          </a:scene3d>
          <a:sp3d z="-1250950" prstMaterial="metal">
            <a:bevelT w="0" h="0"/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829">
            <a:off x="1124157" y="2411332"/>
            <a:ext cx="1680257" cy="17758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34" y="146079"/>
            <a:ext cx="1127936" cy="10801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93" y="2337393"/>
            <a:ext cx="1887152" cy="19236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286">
            <a:off x="6717270" y="2123623"/>
            <a:ext cx="1990833" cy="23799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304">
            <a:off x="5674849" y="2477687"/>
            <a:ext cx="2265982" cy="270890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390">
            <a:off x="3582905" y="2389613"/>
            <a:ext cx="1856493" cy="19351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5" y="2387915"/>
            <a:ext cx="1799376" cy="19385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7525" r="15359" b="9563"/>
          <a:stretch/>
        </p:blipFill>
        <p:spPr>
          <a:xfrm>
            <a:off x="2861612" y="2451252"/>
            <a:ext cx="1711675" cy="2487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5305" r="15594" b="12018"/>
          <a:stretch/>
        </p:blipFill>
        <p:spPr>
          <a:xfrm rot="21415657">
            <a:off x="404409" y="2824703"/>
            <a:ext cx="1414004" cy="17829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r="17852" b="13444"/>
          <a:stretch/>
        </p:blipFill>
        <p:spPr>
          <a:xfrm rot="21313985">
            <a:off x="1548932" y="2636998"/>
            <a:ext cx="1615494" cy="22298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61" y="4290621"/>
            <a:ext cx="733584" cy="7335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51" y="2617292"/>
            <a:ext cx="566124" cy="5661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61">
            <a:off x="2098535" y="1472848"/>
            <a:ext cx="4838744" cy="37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78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63688" y="1991124"/>
            <a:ext cx="5616624" cy="11521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Ast126" pitchFamily="2" charset="0"/>
                <a:cs typeface="Arial" pitchFamily="34" charset="0"/>
              </a:rPr>
              <a:t>Поведение людей регулируют…</a:t>
            </a:r>
            <a:endParaRPr lang="ru-RU" sz="2400" dirty="0">
              <a:latin typeface="Ast126" pitchFamily="2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915566"/>
            <a:ext cx="172819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_AlternaSw" pitchFamily="34" charset="-52"/>
              </a:rPr>
              <a:t>ПРАВО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_AlternaSw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915566"/>
            <a:ext cx="2304256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>
                <a:solidFill>
                  <a:srgbClr val="006600"/>
                </a:solidFill>
                <a:latin typeface="a_AlternaSw" pitchFamily="34" charset="-52"/>
              </a:rPr>
              <a:t>М</a:t>
            </a:r>
            <a:r>
              <a:rPr lang="ru-RU" sz="2800" dirty="0" smtClean="0">
                <a:solidFill>
                  <a:srgbClr val="006600"/>
                </a:solidFill>
                <a:latin typeface="a_AlternaSw" pitchFamily="34" charset="-52"/>
              </a:rPr>
              <a:t>ОРАЛЬ</a:t>
            </a:r>
            <a:endParaRPr lang="ru-RU" sz="2800" dirty="0">
              <a:solidFill>
                <a:srgbClr val="006600"/>
              </a:solidFill>
              <a:latin typeface="a_AlternaSw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680092"/>
            <a:ext cx="250919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_AlternaSw" pitchFamily="34" charset="-52"/>
              </a:rPr>
              <a:t>РЕЛИГИЯ</a:t>
            </a:r>
            <a:endParaRPr lang="ru-RU" sz="2800" dirty="0">
              <a:solidFill>
                <a:srgbClr val="002060"/>
              </a:solidFill>
              <a:latin typeface="a_AlternaSw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680092"/>
            <a:ext cx="2016224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_AlternaSw" pitchFamily="34" charset="-52"/>
              </a:rPr>
              <a:t>ЭТИКЕТ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719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4722 -0.1067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53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7101 -0.1067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53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987</TotalTime>
  <Words>780</Words>
  <Application>Microsoft Office PowerPoint</Application>
  <PresentationFormat>Экран (16:9)</PresentationFormat>
  <Paragraphs>221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</vt:lpstr>
      <vt:lpstr>Право в жизни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Алексей</cp:lastModifiedBy>
  <cp:revision>76</cp:revision>
  <dcterms:created xsi:type="dcterms:W3CDTF">2014-12-01T13:43:52Z</dcterms:created>
  <dcterms:modified xsi:type="dcterms:W3CDTF">2018-07-26T11:24:26Z</dcterms:modified>
</cp:coreProperties>
</file>