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Roboto Slab" pitchFamily="2" charset="0"/>
      <p:regular r:id="rId61"/>
    </p:embeddedFont>
    <p:embeddedFont>
      <p:font typeface="Open Sans" panose="020B0606030504020204" pitchFamily="34" charset="0"/>
      <p:regular r:id="rId62"/>
      <p:bold r:id="rId63"/>
      <p:italic r:id="rId6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64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D6C3-1BA1-4E44-9EFD-10428B9A0D36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96FBB-3635-4D00-B10D-7E8C3E6C8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0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82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9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2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43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36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8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10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6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4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projects\&#1054;&#1073;&#1097;&#1077;&#1089;&#1090;&#1074;&#1086;&#1079;&#1085;&#1072;&#1085;&#1080;&#1077;\&#1045;&#1074;&#1075;&#1077;&#1085;&#1080;&#1081;%20&#1041;&#1086;&#1075;&#1091;&#1096;\&#1056;&#1072;&#1073;&#1086;&#1095;&#1080;&#1077;%20&#1084;&#1072;&#1090;&#1077;&#1088;&#1080;&#1103;&#1083;&#1099;\&#1050;&#1072;&#1088;&#1090;&#1080;&#1085;&#1082;&#1080;\19\116127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4.png"/><Relationship Id="rId9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1.png"/><Relationship Id="rId9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9758" y="2033141"/>
            <a:ext cx="533721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Судебная система Российской </a:t>
            </a:r>
            <a:r>
              <a:rPr lang="ru-RU" sz="3200" dirty="0" smtClean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rPr>
              <a:t>Федерации</a:t>
            </a:r>
            <a:endParaRPr lang="ru-RU" sz="3200" dirty="0">
              <a:solidFill>
                <a:prstClr val="white"/>
              </a:solidFill>
              <a:latin typeface="Roboto Slab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3" y="866775"/>
            <a:ext cx="3514725" cy="3409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2439" y="2477238"/>
            <a:ext cx="8683172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Судебная система Российской Федерации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система судов, осуществляющих правосудие на территории нашей страны в соответствии с их компетенцией, определёнными целями и задачами.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373656" y="773486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6628" y="272134"/>
            <a:ext cx="8794457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Принципы осуществления правосудия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787900" y="364885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48225" y="1347857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48225" y="2663160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48225" y="3303114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48225" y="395505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793449" y="1327179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793449" y="1973095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4793449" y="263631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793449" y="3276266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793449" y="4045052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31800" y="1684340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31800" y="2338510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31800" y="299368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31800" y="364885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4787900" y="1690510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787900" y="2338510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4787900" y="2993681"/>
            <a:ext cx="392430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448225" y="1999943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41947" y="1045572"/>
            <a:ext cx="347637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Законность </a:t>
            </a:r>
            <a:r>
              <a:rPr lang="ru-RU" sz="1800" dirty="0">
                <a:solidFill>
                  <a:prstClr val="black"/>
                </a:solidFill>
              </a:rPr>
              <a:t>(универсальный принцип)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1947" y="1722630"/>
            <a:ext cx="3614153" cy="5909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Гласность (открытое разбирательство дел в суде)</a:t>
            </a: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22439" y="2385847"/>
            <a:ext cx="3901319" cy="5909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</a:rPr>
              <a:t>Осуществление правосудия только </a:t>
            </a:r>
            <a:r>
              <a:rPr lang="ru-RU" sz="1800" dirty="0" smtClean="0">
                <a:solidFill>
                  <a:prstClr val="black"/>
                </a:solidFill>
              </a:rPr>
              <a:t>судом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14439" y="3015962"/>
            <a:ext cx="3503878" cy="5909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Равенство граждан перед законом и судом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25805" y="3710781"/>
            <a:ext cx="3633662" cy="1186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</a:rPr>
              <a:t>Неприкосновенность личности и </a:t>
            </a:r>
            <a:r>
              <a:rPr lang="ru-RU" sz="1800" dirty="0" smtClean="0">
                <a:solidFill>
                  <a:prstClr val="black"/>
                </a:solidFill>
              </a:rPr>
              <a:t>её </a:t>
            </a:r>
            <a:r>
              <a:rPr lang="ru-RU" sz="1800" dirty="0">
                <a:solidFill>
                  <a:prstClr val="black"/>
                </a:solidFill>
              </a:rPr>
              <a:t>право на судебную защиту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032784" y="919059"/>
            <a:ext cx="4111216" cy="1186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Обеспечение законного, компетентного и </a:t>
            </a:r>
            <a:r>
              <a:rPr lang="ru-RU" sz="1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беспристраст-ного</a:t>
            </a:r>
            <a:r>
              <a:rPr lang="ru-RU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состава суда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48265" y="1753434"/>
            <a:ext cx="3736960" cy="9371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Использование национального языка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093520" y="2427414"/>
            <a:ext cx="3394210" cy="9371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</a:rPr>
              <a:t>Состязательность и равноправие сторон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991486" y="3118448"/>
            <a:ext cx="419381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Презумпция невиновности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55558" y="3788496"/>
            <a:ext cx="3914929" cy="118647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dirty="0">
                <a:solidFill>
                  <a:prstClr val="black"/>
                </a:solidFill>
                <a:cs typeface="Times New Roman" panose="02020603050405020304" pitchFamily="18" charset="0"/>
              </a:rPr>
              <a:t>Обеспечение подозреваемому, обвиняемому, подсудимому права на судебную защиту</a:t>
            </a:r>
          </a:p>
          <a:p>
            <a:pPr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373656" y="773486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4772" y="272134"/>
            <a:ext cx="8794457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Принцип законности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4867" y="1244855"/>
            <a:ext cx="8130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prstClr val="black"/>
                </a:solidFill>
              </a:rPr>
              <a:t>Если </a:t>
            </a:r>
            <a:r>
              <a:rPr lang="ru-RU" sz="1800" dirty="0">
                <a:solidFill>
                  <a:prstClr val="black"/>
                </a:solidFill>
              </a:rPr>
              <a:t>государство налагает те или иные ограничения на поведение людей, то оно как минимум должно чётко и недвусмысленно очертить границы этих требований.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90" y="2548250"/>
            <a:ext cx="2786332" cy="1817912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544283" y="138928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53866" y="1811919"/>
            <a:ext cx="3644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</a:rPr>
              <a:t>В соответствии с </a:t>
            </a:r>
            <a:r>
              <a:rPr lang="ru-RU" sz="1800" dirty="0">
                <a:solidFill>
                  <a:srgbClr val="0DA389"/>
                </a:solidFill>
              </a:rPr>
              <a:t>принципом законности</a:t>
            </a:r>
            <a:r>
              <a:rPr lang="ru-RU" sz="1800" dirty="0">
                <a:solidFill>
                  <a:prstClr val="black"/>
                </a:solidFill>
              </a:rPr>
              <a:t> суды обязаны соблюдать 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иерархию законов.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003300" y="254125"/>
            <a:ext cx="3060700" cy="4708275"/>
            <a:chOff x="-3230114" y="-1366884"/>
            <a:chExt cx="2586246" cy="5523418"/>
          </a:xfrm>
        </p:grpSpPr>
        <p:pic>
          <p:nvPicPr>
            <p:cNvPr id="1027" name="Picture 3" descr="http://cbinn.ru/uploads/pics/text/2012042817490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180"/>
            <a:stretch/>
          </p:blipFill>
          <p:spPr bwMode="auto">
            <a:xfrm>
              <a:off x="-3230113" y="-1366884"/>
              <a:ext cx="2586245" cy="412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http://cbinn.ru/uploads/pics/text/2012042817490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17"/>
            <a:stretch/>
          </p:blipFill>
          <p:spPr bwMode="auto">
            <a:xfrm>
              <a:off x="-3230114" y="2594434"/>
              <a:ext cx="2586245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Овал 18"/>
          <p:cNvSpPr/>
          <p:nvPr/>
        </p:nvSpPr>
        <p:spPr>
          <a:xfrm>
            <a:off x="4723949" y="1946851"/>
            <a:ext cx="90000" cy="9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373656" y="773486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4772" y="272134"/>
            <a:ext cx="8794457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Презумпция невиновности 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16" y="877585"/>
            <a:ext cx="1660168" cy="221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3" y="826561"/>
            <a:ext cx="1318659" cy="226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28" y="877585"/>
            <a:ext cx="1295728" cy="222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Стрелка вправо 46"/>
          <p:cNvSpPr/>
          <p:nvPr/>
        </p:nvSpPr>
        <p:spPr>
          <a:xfrm>
            <a:off x="2959430" y="1786597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5585642" y="1761085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697" y="3492954"/>
            <a:ext cx="8261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DA389"/>
                </a:solidFill>
              </a:rPr>
              <a:t>Презумпция невиновности </a:t>
            </a:r>
            <a:r>
              <a:rPr lang="ru-RU" sz="1800" dirty="0">
                <a:solidFill>
                  <a:prstClr val="black"/>
                </a:solidFill>
              </a:rPr>
              <a:t>– это состояние, при котором каждый гражданин Российской Федерации считается невиновным до тех пор, пока не доказано обратное. </a:t>
            </a:r>
          </a:p>
        </p:txBody>
      </p:sp>
    </p:spTree>
    <p:extLst>
      <p:ext uri="{BB962C8B-B14F-4D97-AF65-F5344CB8AC3E}">
        <p14:creationId xmlns:p14="http://schemas.microsoft.com/office/powerpoint/2010/main" val="242830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 animBg="1"/>
      <p:bldP spid="48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146" name="Picture 2" descr="http://papus666.narod.ru/clipart/tc/tcep/tsep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17" y="0"/>
            <a:ext cx="473209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3" y="208590"/>
            <a:ext cx="1440000" cy="14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24" y="541770"/>
            <a:ext cx="1737633" cy="2492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45678" y="3258275"/>
            <a:ext cx="7295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Правосудие </a:t>
            </a:r>
            <a:r>
              <a:rPr lang="ru-RU" sz="1200" dirty="0">
                <a:solidFill>
                  <a:prstClr val="black"/>
                </a:solidFill>
              </a:rPr>
              <a:t>в Российской Федерации осуществляется только судами, </a:t>
            </a:r>
            <a:r>
              <a:rPr lang="ru-RU" sz="1200" dirty="0" smtClean="0">
                <a:solidFill>
                  <a:prstClr val="black"/>
                </a:solidFill>
              </a:rPr>
              <a:t>учреждёнными                          </a:t>
            </a:r>
            <a:r>
              <a:rPr lang="ru-RU" sz="1200" dirty="0">
                <a:solidFill>
                  <a:prstClr val="black"/>
                </a:solidFill>
              </a:rPr>
              <a:t>в соответствии с Конституцией Российской Федерации и настоящим законом.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4" y="234393"/>
            <a:ext cx="621415" cy="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99" y="779739"/>
            <a:ext cx="621415" cy="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60" y="1354379"/>
            <a:ext cx="621415" cy="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668" y="2040299"/>
            <a:ext cx="621415" cy="8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5678" y="3832915"/>
            <a:ext cx="7024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Сегодня в нашей стране  </a:t>
            </a:r>
            <a:r>
              <a:rPr lang="ru-RU" sz="1200" b="1" dirty="0" smtClean="0">
                <a:solidFill>
                  <a:prstClr val="black"/>
                </a:solidFill>
              </a:rPr>
              <a:t>действуют: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				федеральные суды</a:t>
            </a:r>
            <a:r>
              <a:rPr lang="ru-RU" sz="1200" dirty="0">
                <a:solidFill>
                  <a:prstClr val="black"/>
                </a:solidFill>
              </a:rPr>
              <a:t>;</a:t>
            </a:r>
            <a:endParaRPr lang="ru-RU" sz="1200" dirty="0" smtClean="0">
              <a:solidFill>
                <a:prstClr val="black"/>
              </a:solidFill>
            </a:endParaRPr>
          </a:p>
          <a:p>
            <a:r>
              <a:rPr lang="ru-RU" sz="1200" dirty="0" smtClean="0">
                <a:solidFill>
                  <a:prstClr val="black"/>
                </a:solidFill>
              </a:rPr>
              <a:t>				конституционные </a:t>
            </a:r>
            <a:r>
              <a:rPr lang="ru-RU" sz="1200" dirty="0">
                <a:solidFill>
                  <a:prstClr val="black"/>
                </a:solidFill>
              </a:rPr>
              <a:t>(уставные) </a:t>
            </a:r>
            <a:r>
              <a:rPr lang="ru-RU" sz="1200" dirty="0" smtClean="0">
                <a:solidFill>
                  <a:prstClr val="black"/>
                </a:solidFill>
              </a:rPr>
              <a:t>суды;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				мировые </a:t>
            </a:r>
            <a:r>
              <a:rPr lang="ru-RU" sz="1200" dirty="0">
                <a:solidFill>
                  <a:prstClr val="black"/>
                </a:solidFill>
              </a:rPr>
              <a:t>судьи субъектов Российской </a:t>
            </a:r>
            <a:r>
              <a:rPr lang="ru-RU" sz="1200" dirty="0" smtClean="0">
                <a:solidFill>
                  <a:prstClr val="black"/>
                </a:solidFill>
              </a:rPr>
              <a:t>Федерации.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ttp://sweetclipart.com/multisite/sweetclipart/files/gav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43" y="4213898"/>
            <a:ext cx="1527390" cy="85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8298" y="302819"/>
            <a:ext cx="1784319" cy="384269"/>
          </a:xfrm>
          <a:prstGeom prst="rect">
            <a:avLst/>
          </a:prstGeom>
          <a:solidFill>
            <a:srgbClr val="5361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1100" b="1" dirty="0" smtClean="0">
                <a:solidFill>
                  <a:prstClr val="white"/>
                </a:solidFill>
              </a:rPr>
              <a:t>ФЕДЕРАЛЬНЫЕ СУДЫ</a:t>
            </a:r>
            <a:endParaRPr lang="ru-RU" sz="110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6092" y="302818"/>
            <a:ext cx="1751047" cy="384269"/>
          </a:xfrm>
          <a:prstGeom prst="rect">
            <a:avLst/>
          </a:prstGeom>
          <a:solidFill>
            <a:srgbClr val="FBA5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1100" b="1" dirty="0" smtClean="0">
                <a:solidFill>
                  <a:prstClr val="white"/>
                </a:solidFill>
              </a:rPr>
              <a:t>СУДЫ СУБЪЕКТОВ РФ</a:t>
            </a:r>
            <a:endParaRPr lang="be-BY" sz="1100" b="1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7863" y="988923"/>
            <a:ext cx="1884401" cy="623794"/>
          </a:xfrm>
          <a:prstGeom prst="rect">
            <a:avLst/>
          </a:prstGeom>
          <a:solidFill>
            <a:srgbClr val="5361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1100" b="1" dirty="0" smtClean="0">
                <a:solidFill>
                  <a:prstClr val="white"/>
                </a:solidFill>
              </a:rPr>
              <a:t>ФЕДЕРАЛЬНЫЕ СУДЫ</a:t>
            </a:r>
          </a:p>
          <a:p>
            <a:pPr algn="ctr"/>
            <a:r>
              <a:rPr lang="be-BY" sz="1100" b="1" dirty="0" smtClean="0">
                <a:solidFill>
                  <a:prstClr val="white"/>
                </a:solidFill>
              </a:rPr>
              <a:t>ОБЩЕЙ ЮРИСДИКЦИИ</a:t>
            </a:r>
            <a:endParaRPr lang="ru-RU" sz="1100" dirty="0">
              <a:solidFill>
                <a:prstClr val="white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106362" y="988923"/>
            <a:ext cx="1846255" cy="623794"/>
            <a:chOff x="731932" y="1063757"/>
            <a:chExt cx="1846255" cy="63229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57392" y="1063757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1932" y="1163504"/>
              <a:ext cx="18462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КОНСТИТУЦИОННЫЙ СУД РФ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827158" y="988923"/>
            <a:ext cx="1846255" cy="623794"/>
            <a:chOff x="731932" y="1063757"/>
            <a:chExt cx="1846255" cy="632298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857392" y="1063757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1932" y="1163504"/>
              <a:ext cx="1846255" cy="436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ФЕДЕРАЛЬНЫЕ АРБИТРАЖНЫЕ СУДЫ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77863" y="1895525"/>
            <a:ext cx="1452196" cy="632298"/>
            <a:chOff x="3295792" y="1069890"/>
            <a:chExt cx="1595336" cy="63229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295792" y="1069890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12638" y="1163503"/>
              <a:ext cx="125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ВЕРХОВНЫЙ СУД РФ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77863" y="2726302"/>
            <a:ext cx="1452196" cy="632298"/>
            <a:chOff x="4769842" y="1966311"/>
            <a:chExt cx="1595336" cy="63229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769842" y="1966311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38908" y="2067017"/>
              <a:ext cx="125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ВОЕННЫЕ</a:t>
              </a:r>
            </a:p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СУДЫ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77863" y="3605549"/>
            <a:ext cx="1452196" cy="632298"/>
            <a:chOff x="4769842" y="1966311"/>
            <a:chExt cx="1595336" cy="63229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4769842" y="1966311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38908" y="2067017"/>
              <a:ext cx="125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РАЙОННЫЕ</a:t>
              </a:r>
            </a:p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СУДЫ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V="1">
            <a:off x="1964987" y="1612718"/>
            <a:ext cx="0" cy="2846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92" name="Прямая соединительная линия 12291"/>
          <p:cNvCxnSpPr>
            <a:stCxn id="9" idx="1"/>
            <a:endCxn id="12" idx="0"/>
          </p:cNvCxnSpPr>
          <p:nvPr/>
        </p:nvCxnSpPr>
        <p:spPr>
          <a:xfrm flipH="1">
            <a:off x="1120064" y="494954"/>
            <a:ext cx="1048234" cy="4939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96" name="Прямая соединительная линия 12295"/>
          <p:cNvCxnSpPr>
            <a:stCxn id="9" idx="2"/>
            <a:endCxn id="14" idx="0"/>
          </p:cNvCxnSpPr>
          <p:nvPr/>
        </p:nvCxnSpPr>
        <p:spPr>
          <a:xfrm flipH="1">
            <a:off x="3029490" y="687088"/>
            <a:ext cx="30968" cy="3018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99" name="Прямая соединительная линия 12298"/>
          <p:cNvCxnSpPr>
            <a:stCxn id="21" idx="3"/>
          </p:cNvCxnSpPr>
          <p:nvPr/>
        </p:nvCxnSpPr>
        <p:spPr>
          <a:xfrm>
            <a:off x="1630059" y="2211674"/>
            <a:ext cx="334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01" name="Прямая соединительная линия 12300"/>
          <p:cNvCxnSpPr>
            <a:stCxn id="24" idx="3"/>
          </p:cNvCxnSpPr>
          <p:nvPr/>
        </p:nvCxnSpPr>
        <p:spPr>
          <a:xfrm>
            <a:off x="1630059" y="3042451"/>
            <a:ext cx="334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03" name="Прямая соединительная линия 12302"/>
          <p:cNvCxnSpPr>
            <a:stCxn id="27" idx="3"/>
          </p:cNvCxnSpPr>
          <p:nvPr/>
        </p:nvCxnSpPr>
        <p:spPr>
          <a:xfrm>
            <a:off x="1630059" y="3921698"/>
            <a:ext cx="33492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2106362" y="1954608"/>
            <a:ext cx="2044205" cy="1792060"/>
            <a:chOff x="2812894" y="3230889"/>
            <a:chExt cx="3070182" cy="1059713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2898949" y="3230889"/>
              <a:ext cx="2984127" cy="1059713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812894" y="3307662"/>
              <a:ext cx="301764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b="1" dirty="0" smtClean="0">
                  <a:solidFill>
                    <a:prstClr val="white"/>
                  </a:solidFill>
                </a:rPr>
                <a:t>ВЕРХОВНЫЕ СУДЫ РЕСПУБЛИК, СУДЫ КРАЁВ, ОБЛАСТЕЙ, ГОРОДОВ ФЕДЕРАЛЬНОГО ЗНАЧЕНИЯ, АВТОНОМНОЙ ОБЛАСТИ, АВТОНОМНЫХ ОКРУГОВ</a:t>
              </a:r>
              <a:endParaRPr lang="be-BY" sz="1100" b="1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106362" y="3929131"/>
            <a:ext cx="2112740" cy="1059713"/>
            <a:chOff x="1462628" y="2023954"/>
            <a:chExt cx="2112740" cy="1059713"/>
          </a:xfrm>
        </p:grpSpPr>
        <p:sp>
          <p:nvSpPr>
            <p:cNvPr id="54" name="Прямоугольник 53"/>
            <p:cNvSpPr/>
            <p:nvPr/>
          </p:nvSpPr>
          <p:spPr>
            <a:xfrm>
              <a:off x="1525358" y="2023954"/>
              <a:ext cx="1987280" cy="1059713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62628" y="2069237"/>
              <a:ext cx="211274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СПЕЦИАЛИЗИРОВАННЫЕ СУДЫ</a:t>
              </a:r>
            </a:p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(по рассмотрению гражданских и административных дел</a:t>
              </a:r>
              <a:r>
                <a:rPr lang="ru-RU" sz="1100" b="1" dirty="0" smtClean="0">
                  <a:solidFill>
                    <a:prstClr val="white"/>
                  </a:solidFill>
                </a:rPr>
                <a:t>)</a:t>
              </a:r>
              <a:endParaRPr lang="be-BY" sz="1100" b="1" dirty="0" smtClean="0">
                <a:solidFill>
                  <a:prstClr val="white"/>
                </a:solidFill>
              </a:endParaRPr>
            </a:p>
          </p:txBody>
        </p:sp>
      </p:grpSp>
      <p:cxnSp>
        <p:nvCxnSpPr>
          <p:cNvPr id="57" name="Прямая соединительная линия 56"/>
          <p:cNvCxnSpPr/>
          <p:nvPr/>
        </p:nvCxnSpPr>
        <p:spPr>
          <a:xfrm flipV="1">
            <a:off x="1964987" y="4458987"/>
            <a:ext cx="198673" cy="1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Группа 60"/>
          <p:cNvGrpSpPr/>
          <p:nvPr/>
        </p:nvGrpSpPr>
        <p:grpSpPr>
          <a:xfrm>
            <a:off x="4694106" y="1950048"/>
            <a:ext cx="1595336" cy="632298"/>
            <a:chOff x="7103030" y="2003128"/>
            <a:chExt cx="1595336" cy="632298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7103030" y="2003128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184680" y="2035262"/>
              <a:ext cx="151313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ФЕДЕРАЛЬНЫЕ АРБИТРАЖНЫЕ СУДЫ ОКРУГОВ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709849" y="2714381"/>
            <a:ext cx="1645208" cy="632298"/>
            <a:chOff x="7058720" y="2867890"/>
            <a:chExt cx="1645208" cy="632298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7058720" y="2867890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089942" y="2899488"/>
              <a:ext cx="161398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АРБИТРАЖНЫЕ АПЕЛЛЯЦИОННЫЕ СУДЫ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4717802" y="3495087"/>
            <a:ext cx="1595336" cy="656551"/>
            <a:chOff x="7103030" y="3813152"/>
            <a:chExt cx="1595336" cy="656551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7103030" y="3813152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208114" y="3869539"/>
              <a:ext cx="138516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АРБИТРАЖНЫЕ СУДЫ СУБЪЕКТОВ РФ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71" name="Прямая соединительная линия 70"/>
          <p:cNvCxnSpPr/>
          <p:nvPr/>
        </p:nvCxnSpPr>
        <p:spPr>
          <a:xfrm flipV="1">
            <a:off x="4439900" y="1622923"/>
            <a:ext cx="0" cy="29581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13" name="Прямая соединительная линия 12312"/>
          <p:cNvCxnSpPr>
            <a:stCxn id="62" idx="1"/>
          </p:cNvCxnSpPr>
          <p:nvPr/>
        </p:nvCxnSpPr>
        <p:spPr>
          <a:xfrm flipH="1">
            <a:off x="4439900" y="2266197"/>
            <a:ext cx="254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15" name="Прямая соединительная линия 12314"/>
          <p:cNvCxnSpPr>
            <a:stCxn id="65" idx="1"/>
          </p:cNvCxnSpPr>
          <p:nvPr/>
        </p:nvCxnSpPr>
        <p:spPr>
          <a:xfrm flipH="1">
            <a:off x="4427538" y="3030530"/>
            <a:ext cx="2823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17" name="Прямая соединительная линия 12316"/>
          <p:cNvCxnSpPr>
            <a:stCxn id="68" idx="1"/>
          </p:cNvCxnSpPr>
          <p:nvPr/>
        </p:nvCxnSpPr>
        <p:spPr>
          <a:xfrm flipH="1">
            <a:off x="4427538" y="3811236"/>
            <a:ext cx="2902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2" name="Группа 81"/>
          <p:cNvGrpSpPr/>
          <p:nvPr/>
        </p:nvGrpSpPr>
        <p:grpSpPr>
          <a:xfrm>
            <a:off x="4724838" y="4264951"/>
            <a:ext cx="1999812" cy="632298"/>
            <a:chOff x="7103030" y="2003128"/>
            <a:chExt cx="1595336" cy="632298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7103030" y="2003128"/>
              <a:ext cx="1595336" cy="632298"/>
            </a:xfrm>
            <a:prstGeom prst="rect">
              <a:avLst/>
            </a:prstGeom>
            <a:solidFill>
              <a:srgbClr val="5361A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184680" y="2035262"/>
              <a:ext cx="151313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СУД ПО ИНТЕЛЛЕКТУАЛЬНЫМ</a:t>
              </a:r>
            </a:p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ПРАВАМ 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45" name="Прямая соединительная линия 44"/>
          <p:cNvCxnSpPr>
            <a:endCxn id="83" idx="1"/>
          </p:cNvCxnSpPr>
          <p:nvPr/>
        </p:nvCxnSpPr>
        <p:spPr>
          <a:xfrm>
            <a:off x="4439203" y="4581100"/>
            <a:ext cx="2856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2" name="Группа 101"/>
          <p:cNvGrpSpPr/>
          <p:nvPr/>
        </p:nvGrpSpPr>
        <p:grpSpPr>
          <a:xfrm>
            <a:off x="6914813" y="1119239"/>
            <a:ext cx="2112740" cy="965198"/>
            <a:chOff x="182081" y="3005451"/>
            <a:chExt cx="2112740" cy="965198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244811" y="3005451"/>
              <a:ext cx="1987280" cy="781749"/>
            </a:xfrm>
            <a:prstGeom prst="rect">
              <a:avLst/>
            </a:prstGeom>
            <a:solidFill>
              <a:srgbClr val="FBA51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2081" y="3031930"/>
              <a:ext cx="211274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КОНСТИТУЦИОННЫЕ СУДЫ РЕСПУБЛИК РФ, УСТАВНЫЕ СУДЫ ИНЫХ СУБЪЕКТОВ РФ</a:t>
              </a:r>
            </a:p>
            <a:p>
              <a:pPr algn="ctr"/>
              <a:endParaRPr lang="be-BY" sz="1100" b="1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05" name="Группа 104"/>
          <p:cNvGrpSpPr/>
          <p:nvPr/>
        </p:nvGrpSpPr>
        <p:grpSpPr>
          <a:xfrm>
            <a:off x="6977543" y="2121759"/>
            <a:ext cx="1595336" cy="632298"/>
            <a:chOff x="4769842" y="1966311"/>
            <a:chExt cx="1595336" cy="632298"/>
          </a:xfrm>
        </p:grpSpPr>
        <p:sp>
          <p:nvSpPr>
            <p:cNvPr id="106" name="Прямоугольник 105"/>
            <p:cNvSpPr/>
            <p:nvPr/>
          </p:nvSpPr>
          <p:spPr>
            <a:xfrm>
              <a:off x="4769842" y="1966311"/>
              <a:ext cx="1595336" cy="632298"/>
            </a:xfrm>
            <a:prstGeom prst="rect">
              <a:avLst/>
            </a:prstGeom>
            <a:solidFill>
              <a:srgbClr val="FBA51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38907" y="2076788"/>
              <a:ext cx="125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МИРОВЫЕ</a:t>
              </a:r>
            </a:p>
            <a:p>
              <a:pPr algn="ctr"/>
              <a:r>
                <a:rPr lang="be-BY" sz="1100" b="1" dirty="0" smtClean="0">
                  <a:solidFill>
                    <a:prstClr val="white"/>
                  </a:solidFill>
                </a:rPr>
                <a:t>СУДЬИ</a:t>
              </a:r>
              <a:endParaRPr lang="ru-RU" sz="11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08" name="Прямая соединительная линия 107"/>
          <p:cNvCxnSpPr/>
          <p:nvPr/>
        </p:nvCxnSpPr>
        <p:spPr>
          <a:xfrm flipV="1">
            <a:off x="6723953" y="687088"/>
            <a:ext cx="0" cy="17329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6723953" y="1499835"/>
            <a:ext cx="254206" cy="10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6723953" y="2414258"/>
            <a:ext cx="254206" cy="102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1964987" y="2720753"/>
            <a:ext cx="198673" cy="55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6456735" y="3356646"/>
            <a:ext cx="2636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400" b="1" dirty="0">
                <a:solidFill>
                  <a:prstClr val="black"/>
                </a:solidFill>
              </a:rPr>
              <a:t>Судебная система Российской Федерации</a:t>
            </a:r>
          </a:p>
        </p:txBody>
      </p:sp>
      <p:cxnSp>
        <p:nvCxnSpPr>
          <p:cNvPr id="70" name="Прямая соединительная линия 69"/>
          <p:cNvCxnSpPr>
            <a:stCxn id="18" idx="0"/>
          </p:cNvCxnSpPr>
          <p:nvPr/>
        </p:nvCxnSpPr>
        <p:spPr>
          <a:xfrm flipH="1" flipV="1">
            <a:off x="3952617" y="487355"/>
            <a:ext cx="797669" cy="5015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5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9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58" y="4200054"/>
            <a:ext cx="725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Здание </a:t>
            </a:r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Конституционного Суда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32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057" y="17941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Зал судебных заседаний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58" y="4200054"/>
            <a:ext cx="7896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Зал судебных заседаний</a:t>
            </a:r>
          </a:p>
          <a:p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Конституционного Суда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58" y="4200054"/>
            <a:ext cx="7896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Заседание Конституционного Суда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43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075829" y="1057619"/>
            <a:ext cx="2709396" cy="2246768"/>
            <a:chOff x="6075829" y="1057619"/>
            <a:chExt cx="2709396" cy="224676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5829" y="1057619"/>
              <a:ext cx="2709396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115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125</a:t>
              </a:r>
              <a:endParaRPr lang="ru-RU" sz="96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35971" y="2534946"/>
              <a:ext cx="212269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статья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8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58" y="4200054"/>
            <a:ext cx="72590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Здание </a:t>
            </a:r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Верховного Суда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5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58" y="4200054"/>
            <a:ext cx="7896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Зал судебных заседаний</a:t>
            </a:r>
          </a:p>
          <a:p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Верховного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Суда 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53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058" y="4200054"/>
            <a:ext cx="7896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Заседание Верховного Суда </a:t>
            </a:r>
            <a:r>
              <a:rPr lang="be-BY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Российской Федерации</a:t>
            </a:r>
          </a:p>
          <a:p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120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2439" y="2477238"/>
            <a:ext cx="8683172" cy="17912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Суд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специальный орган, который занимается осуществлением правосудия и разрешением уголовных, административных и гражданских дел в установленном законом порядке.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38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058" y="4200054"/>
            <a:ext cx="7896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Зал судебных </a:t>
            </a:r>
            <a:r>
              <a:rPr lang="ru-RU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заседаний </a:t>
            </a:r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арбитражного суда</a:t>
            </a:r>
            <a:endParaRPr lang="ru-RU" sz="200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123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7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weetclipart.com/multisite/sweetclipart/files/gav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64" y="3417563"/>
            <a:ext cx="2665418" cy="148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43" y="2028690"/>
            <a:ext cx="1975958" cy="31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162" y="230505"/>
            <a:ext cx="8280400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Суд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34356" y="4050522"/>
            <a:ext cx="3103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беспристрастие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6637" y="1441154"/>
            <a:ext cx="2359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законность 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00349" y="2264649"/>
            <a:ext cx="3103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справедливость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11222" y="1199743"/>
            <a:ext cx="3106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ответственность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72623" y="2980042"/>
            <a:ext cx="2227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правосудие</a:t>
            </a:r>
          </a:p>
        </p:txBody>
      </p:sp>
    </p:spTree>
    <p:extLst>
      <p:ext uri="{BB962C8B-B14F-4D97-AF65-F5344CB8AC3E}">
        <p14:creationId xmlns:p14="http://schemas.microsoft.com/office/powerpoint/2010/main" val="29274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-552976"/>
            <a:ext cx="9391014" cy="6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bezfona.ru/_im/66_original_1399522042_bezfona.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5" y="388238"/>
            <a:ext cx="2328695" cy="23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9012" y="3119217"/>
            <a:ext cx="5168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988" y="420862"/>
            <a:ext cx="3583241" cy="31216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85592" y="1807358"/>
            <a:ext cx="355097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115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2531</a:t>
            </a:r>
            <a:endParaRPr lang="ru-RU" sz="96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04102" y="3284685"/>
            <a:ext cx="11592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суд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5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33" y="1431025"/>
            <a:ext cx="1660168" cy="221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99" y="696908"/>
            <a:ext cx="3583241" cy="31216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2" name="Группа 1"/>
          <p:cNvGrpSpPr/>
          <p:nvPr/>
        </p:nvGrpSpPr>
        <p:grpSpPr>
          <a:xfrm>
            <a:off x="586597" y="1147092"/>
            <a:ext cx="2154888" cy="2408802"/>
            <a:chOff x="586597" y="1147092"/>
            <a:chExt cx="2154888" cy="2408802"/>
          </a:xfrm>
        </p:grpSpPr>
        <p:pic>
          <p:nvPicPr>
            <p:cNvPr id="1026" name="Picture 2" descr="https://pixabay.com/static/uploads/photo/2013/07/12/16/29/android-150996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597" y="1592647"/>
              <a:ext cx="2050510" cy="1890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img-fotki.yandex.ru/get/6705/130884706.6b/0_a6095_5c34c81b_XXX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146" y="1147092"/>
              <a:ext cx="1003061" cy="745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sweetclipart.com/multisite/sweetclipart/files/gavel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34973" y="2769997"/>
              <a:ext cx="1406512" cy="785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759" y="2148839"/>
              <a:ext cx="709823" cy="7098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48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6341" y="2934438"/>
            <a:ext cx="8683172" cy="13362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Судья </a:t>
            </a:r>
            <a:r>
              <a:rPr lang="ru-RU" sz="2400" dirty="0">
                <a:solidFill>
                  <a:prstClr val="black"/>
                </a:solidFill>
                <a:latin typeface="Roboto Slab"/>
                <a:ea typeface="Calibri" panose="020F0502020204030204" pitchFamily="34" charset="0"/>
                <a:cs typeface="Times New Roman" panose="02020603050405020304" pitchFamily="18" charset="0"/>
              </a:rPr>
              <a:t>– это лицо, наделённое судебной властью, входящее в состав суда и осуществляющее правосудие.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447675"/>
            <a:ext cx="1440000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9" y="1327508"/>
            <a:ext cx="2077529" cy="277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80591" y="1672565"/>
            <a:ext cx="63396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придерживаться </a:t>
            </a:r>
            <a:r>
              <a:rPr lang="ru-RU" sz="1800" dirty="0">
                <a:solidFill>
                  <a:prstClr val="black"/>
                </a:solidFill>
              </a:rPr>
              <a:t>независимой и беспристрастной позиции в отношении всех участников процесса</a:t>
            </a:r>
            <a:r>
              <a:rPr lang="ru-RU" sz="1800" dirty="0" smtClean="0">
                <a:solidFill>
                  <a:prstClr val="black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осуществлять </a:t>
            </a:r>
            <a:r>
              <a:rPr lang="ru-RU" sz="1800" dirty="0">
                <a:solidFill>
                  <a:prstClr val="black"/>
                </a:solidFill>
              </a:rPr>
              <a:t>свою профессиональную деятельность в строгом соответствии с законом; </a:t>
            </a:r>
            <a:endParaRPr lang="ru-RU" sz="18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prstClr val="black"/>
                </a:solidFill>
              </a:rPr>
              <a:t>должен </a:t>
            </a:r>
            <a:r>
              <a:rPr lang="ru-RU" sz="1800" dirty="0">
                <a:solidFill>
                  <a:prstClr val="black"/>
                </a:solidFill>
              </a:rPr>
              <a:t>быть свободен от каких-либо </a:t>
            </a:r>
            <a:r>
              <a:rPr lang="ru-RU" sz="1800" dirty="0" err="1" smtClean="0">
                <a:solidFill>
                  <a:prstClr val="black"/>
                </a:solidFill>
              </a:rPr>
              <a:t>предпо</a:t>
            </a:r>
            <a:r>
              <a:rPr lang="ru-RU" sz="1800" dirty="0" smtClean="0">
                <a:solidFill>
                  <a:prstClr val="black"/>
                </a:solidFill>
              </a:rPr>
              <a:t>-чтений</a:t>
            </a:r>
            <a:r>
              <a:rPr lang="ru-RU" sz="1800" dirty="0">
                <a:solidFill>
                  <a:prstClr val="black"/>
                </a:solidFill>
              </a:rPr>
              <a:t>, предубеждений или предвзятости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1984" y="598383"/>
            <a:ext cx="4578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В принятии своих решений судья при рассмотрении дела </a:t>
            </a:r>
            <a:r>
              <a:rPr lang="ru-RU" sz="1600" dirty="0" smtClean="0">
                <a:solidFill>
                  <a:srgbClr val="0DA389"/>
                </a:solidFill>
              </a:rPr>
              <a:t>обязан: </a:t>
            </a:r>
            <a:endParaRPr lang="ru-RU" sz="1600" dirty="0">
              <a:solidFill>
                <a:srgbClr val="0DA389"/>
              </a:solidFill>
            </a:endParaRPr>
          </a:p>
        </p:txBody>
      </p:sp>
      <p:pic>
        <p:nvPicPr>
          <p:cNvPr id="1026" name="Picture 2" descr="http://ohrana77rus.ru/images/Osnovi_zacjnjdanelsnva/kon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57" y="3116186"/>
            <a:ext cx="1398398" cy="112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6" y="3171570"/>
            <a:ext cx="1710833" cy="11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-552976"/>
            <a:ext cx="9391014" cy="6094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Picture 4" descr="http://bezfona.ru/_im/66_original_1399522042_bezfona.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695" y="388238"/>
            <a:ext cx="2328695" cy="232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9012" y="3119217"/>
            <a:ext cx="5168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762898" y="388238"/>
            <a:ext cx="5158785" cy="3644439"/>
            <a:chOff x="1762898" y="388238"/>
            <a:chExt cx="5158785" cy="3644439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168" y="388238"/>
              <a:ext cx="2669037" cy="35587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1762898" y="1785909"/>
              <a:ext cx="5158785" cy="18620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11500" b="1" dirty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26 544 </a:t>
              </a:r>
              <a:endParaRPr lang="ru-RU" sz="96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881408" y="3263236"/>
              <a:ext cx="214109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СУДЬИ</a:t>
              </a:r>
              <a:endParaRPr lang="en-US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54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256" y="347522"/>
            <a:ext cx="2176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000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Суд присяжных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5548" y="1222513"/>
            <a:ext cx="5181809" cy="392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4761" y="102962"/>
            <a:ext cx="8341741" cy="86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Право </a:t>
            </a:r>
            <a:r>
              <a:rPr lang="ru-RU" sz="28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участвовать в отправлении </a:t>
            </a:r>
            <a:r>
              <a:rPr lang="ru-RU" sz="28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правосудия</a:t>
            </a:r>
            <a:endParaRPr lang="ru-RU" sz="28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1800" y="901144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14225" y="2711582"/>
            <a:ext cx="3762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Roboto Slab"/>
              </a:rPr>
              <a:t>–</a:t>
            </a:r>
            <a:r>
              <a:rPr lang="ru-RU" sz="2000" b="1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Roboto Slab"/>
              </a:rPr>
              <a:t>непрофессиональные </a:t>
            </a:r>
            <a:r>
              <a:rPr lang="ru-RU" sz="2000" dirty="0">
                <a:solidFill>
                  <a:prstClr val="black"/>
                </a:solidFill>
                <a:latin typeface="Roboto Slab"/>
              </a:rPr>
              <a:t>судьи, которые принимают участие в судебном процессе.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19" y="1141728"/>
            <a:ext cx="784927" cy="78492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876" y="1926655"/>
            <a:ext cx="4549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rgbClr val="0DA389"/>
                </a:solidFill>
                <a:latin typeface="Roboto Slab"/>
              </a:rPr>
              <a:t>Присяжные заседатели</a:t>
            </a:r>
          </a:p>
        </p:txBody>
      </p:sp>
    </p:spTree>
    <p:extLst>
      <p:ext uri="{BB962C8B-B14F-4D97-AF65-F5344CB8AC3E}">
        <p14:creationId xmlns:p14="http://schemas.microsoft.com/office/powerpoint/2010/main" val="39307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753" y="878217"/>
            <a:ext cx="3583241" cy="3121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>
          <a:xfrm flipH="1">
            <a:off x="6543440" y="2188231"/>
            <a:ext cx="1400404" cy="12456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76" y="2439039"/>
            <a:ext cx="1502116" cy="1963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7180"/>
            <a:ext cx="3206521" cy="242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538" y="2439039"/>
            <a:ext cx="1013112" cy="156869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96627" y="858412"/>
            <a:ext cx="2368277" cy="1329819"/>
          </a:xfrm>
          <a:prstGeom prst="cloudCallout">
            <a:avLst>
              <a:gd name="adj1" fmla="val -5332"/>
              <a:gd name="adj2" fmla="val 1047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Виновен или не виновен?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206521" y="179836"/>
            <a:ext cx="3652838" cy="1329819"/>
          </a:xfrm>
          <a:prstGeom prst="cloudCallout">
            <a:avLst>
              <a:gd name="adj1" fmla="val 40413"/>
              <a:gd name="adj2" fmla="val 1234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Приговор …..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://papus666.narod.ru/clipart/v/vesy/vesy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24" y="2894250"/>
            <a:ext cx="826669" cy="658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6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Picture 6" descr="http://advokat-malov.ru/assets/templates/ifreework_com/img/s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51" y="1155935"/>
            <a:ext cx="2301812" cy="159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vzakon.com/wp-content/uploads/2015/03/vidy-proizvodstv-v-grazhdanskom-proces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266" y="1155935"/>
            <a:ext cx="2301812" cy="159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vzakon.com/wp-content/uploads/2014/12/v-grazhdanskom-processe-uchastvuyut-500x34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81" y="1155935"/>
            <a:ext cx="2301812" cy="159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1859" y="3476779"/>
            <a:ext cx="76117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Главной задачей </a:t>
            </a:r>
            <a:r>
              <a:rPr lang="ru-RU" sz="1600" dirty="0" smtClean="0">
                <a:solidFill>
                  <a:prstClr val="black"/>
                </a:solidFill>
              </a:rPr>
              <a:t>любого </a:t>
            </a:r>
            <a:r>
              <a:rPr lang="ru-RU" sz="1600" dirty="0">
                <a:solidFill>
                  <a:prstClr val="black"/>
                </a:solidFill>
              </a:rPr>
              <a:t>суда является осуществление </a:t>
            </a:r>
            <a:r>
              <a:rPr lang="ru-RU" sz="1600" dirty="0">
                <a:solidFill>
                  <a:srgbClr val="0DA389"/>
                </a:solidFill>
              </a:rPr>
              <a:t>правосудия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endParaRPr lang="ru-RU" sz="1600" dirty="0" smtClean="0">
              <a:solidFill>
                <a:prstClr val="black"/>
              </a:solidFill>
            </a:endParaRPr>
          </a:p>
          <a:p>
            <a:r>
              <a:rPr lang="ru-RU" sz="1600" dirty="0" smtClean="0">
                <a:solidFill>
                  <a:prstClr val="black"/>
                </a:solidFill>
              </a:rPr>
              <a:t>то </a:t>
            </a:r>
            <a:r>
              <a:rPr lang="ru-RU" sz="1600" dirty="0">
                <a:solidFill>
                  <a:prstClr val="black"/>
                </a:solidFill>
              </a:rPr>
              <a:t>есть принятие справедливого решения по конкретному правовому спору на основании действующего законодательства.</a:t>
            </a:r>
          </a:p>
          <a:p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3162" y="230505"/>
            <a:ext cx="8280400" cy="5355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Суд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96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4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1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суд?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31800" y="1396088"/>
            <a:ext cx="8706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Суд </a:t>
            </a:r>
            <a:r>
              <a:rPr lang="ru-RU" sz="1600" dirty="0">
                <a:solidFill>
                  <a:prstClr val="black"/>
                </a:solidFill>
              </a:rPr>
              <a:t>– это специальный орган, который занимается осуществлением правосудия и разрешением уголовных, административных и гражданских дел в установленном законом порядке.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22" y="2345139"/>
            <a:ext cx="1660168" cy="221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719" y="2294115"/>
            <a:ext cx="1318659" cy="2264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34" y="2345139"/>
            <a:ext cx="1295728" cy="2225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трелка вправо 12"/>
          <p:cNvSpPr/>
          <p:nvPr/>
        </p:nvSpPr>
        <p:spPr>
          <a:xfrm>
            <a:off x="2993936" y="3254151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5620148" y="3228639"/>
            <a:ext cx="598928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8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судебная система?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solidFill>
                  <a:prstClr val="white"/>
                </a:solidFill>
                <a:latin typeface="Roboto Slab"/>
              </a:rPr>
              <a:t>2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06777" y="4191908"/>
            <a:ext cx="83077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Судебная система Российской Федерации </a:t>
            </a:r>
            <a:r>
              <a:rPr lang="ru-RU" sz="1600" dirty="0">
                <a:solidFill>
                  <a:prstClr val="black"/>
                </a:solidFill>
              </a:rPr>
              <a:t>– это система судов, осуществляющих правосудие на территории нашей страны в соответствии с их компетенцией, определёнными целями и задачами.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10" y="1079500"/>
            <a:ext cx="5332981" cy="2991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01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Кто такой судья?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 smtClean="0">
                <a:solidFill>
                  <a:prstClr val="white"/>
                </a:solidFill>
                <a:latin typeface="Roboto Slab"/>
              </a:rPr>
              <a:t>3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71800" y="1391933"/>
            <a:ext cx="7501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DA389"/>
                </a:solidFill>
              </a:rPr>
              <a:t>Судья </a:t>
            </a:r>
            <a:r>
              <a:rPr lang="ru-RU" sz="1600" dirty="0">
                <a:solidFill>
                  <a:prstClr val="black"/>
                </a:solidFill>
              </a:rPr>
              <a:t>– это лицо, наделённое судебной властью, входящее в состав суда и осуществляющее правосудие.</a:t>
            </a:r>
          </a:p>
          <a:p>
            <a:endParaRPr lang="ru-RU" sz="1600" dirty="0">
              <a:solidFill>
                <a:srgbClr val="0DA38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648" y="2297711"/>
            <a:ext cx="1660168" cy="221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4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39" y="69082"/>
            <a:ext cx="2797563" cy="373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719789" y="3229964"/>
            <a:ext cx="7789742" cy="2104216"/>
            <a:chOff x="719789" y="3229964"/>
            <a:chExt cx="7789742" cy="2104216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719789" y="3229964"/>
              <a:ext cx="2104216" cy="2104216"/>
              <a:chOff x="598997" y="2591609"/>
              <a:chExt cx="2104216" cy="2104216"/>
            </a:xfrm>
          </p:grpSpPr>
          <p:pic>
            <p:nvPicPr>
              <p:cNvPr id="27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2629665" y="3229964"/>
              <a:ext cx="2104216" cy="2104216"/>
              <a:chOff x="598997" y="2591609"/>
              <a:chExt cx="2104216" cy="2104216"/>
            </a:xfrm>
          </p:grpSpPr>
          <p:pic>
            <p:nvPicPr>
              <p:cNvPr id="31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Группа 32"/>
            <p:cNvGrpSpPr/>
            <p:nvPr/>
          </p:nvGrpSpPr>
          <p:grpSpPr>
            <a:xfrm>
              <a:off x="4510201" y="3229964"/>
              <a:ext cx="2104216" cy="2104216"/>
              <a:chOff x="598997" y="2591609"/>
              <a:chExt cx="2104216" cy="2104216"/>
            </a:xfrm>
          </p:grpSpPr>
          <p:pic>
            <p:nvPicPr>
              <p:cNvPr id="34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TextBox 34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6405315" y="3229964"/>
              <a:ext cx="2104216" cy="2104216"/>
              <a:chOff x="598997" y="2591609"/>
              <a:chExt cx="2104216" cy="2104216"/>
            </a:xfrm>
          </p:grpSpPr>
          <p:pic>
            <p:nvPicPr>
              <p:cNvPr id="37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9" name="Группа 28"/>
          <p:cNvGrpSpPr/>
          <p:nvPr/>
        </p:nvGrpSpPr>
        <p:grpSpPr>
          <a:xfrm>
            <a:off x="1667346" y="2567536"/>
            <a:ext cx="5857780" cy="2128443"/>
            <a:chOff x="1667346" y="2498527"/>
            <a:chExt cx="5857780" cy="2128443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1667346" y="2498527"/>
              <a:ext cx="2104216" cy="2104216"/>
              <a:chOff x="598997" y="2591609"/>
              <a:chExt cx="2104216" cy="2104216"/>
            </a:xfrm>
          </p:grpSpPr>
          <p:pic>
            <p:nvPicPr>
              <p:cNvPr id="41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TextBox 41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506515" y="2522754"/>
              <a:ext cx="2104216" cy="2104216"/>
              <a:chOff x="598997" y="2591609"/>
              <a:chExt cx="2104216" cy="2104216"/>
            </a:xfrm>
          </p:grpSpPr>
          <p:pic>
            <p:nvPicPr>
              <p:cNvPr id="44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5420910" y="2522754"/>
              <a:ext cx="2104216" cy="2104216"/>
              <a:chOff x="598997" y="2591609"/>
              <a:chExt cx="2104216" cy="2104216"/>
            </a:xfrm>
          </p:grpSpPr>
          <p:pic>
            <p:nvPicPr>
              <p:cNvPr id="47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2629664" y="1770894"/>
            <a:ext cx="3932106" cy="2104216"/>
            <a:chOff x="2629664" y="1701885"/>
            <a:chExt cx="3932106" cy="2104216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2629664" y="1701885"/>
              <a:ext cx="2104216" cy="2104216"/>
              <a:chOff x="598997" y="2591609"/>
              <a:chExt cx="2104216" cy="2104216"/>
            </a:xfrm>
          </p:grpSpPr>
          <p:pic>
            <p:nvPicPr>
              <p:cNvPr id="51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3" name="Группа 52"/>
            <p:cNvGrpSpPr/>
            <p:nvPr/>
          </p:nvGrpSpPr>
          <p:grpSpPr>
            <a:xfrm>
              <a:off x="4457554" y="1701885"/>
              <a:ext cx="2104216" cy="2104216"/>
              <a:chOff x="598997" y="2591609"/>
              <a:chExt cx="2104216" cy="2104216"/>
            </a:xfrm>
          </p:grpSpPr>
          <p:pic>
            <p:nvPicPr>
              <p:cNvPr id="54" name="Picture 4" descr="http://proburo.ru/catalog/600x600/31/-47/31-4750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97" y="2591609"/>
                <a:ext cx="2104216" cy="21042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TextBox 54"/>
              <p:cNvSpPr txBox="1"/>
              <p:nvPr/>
            </p:nvSpPr>
            <p:spPr>
              <a:xfrm rot="1978100">
                <a:off x="603550" y="3648972"/>
                <a:ext cx="957532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prstClr val="black"/>
                    </a:solidFill>
                  </a:rPr>
                  <a:t>ДЕЛО №</a:t>
                </a:r>
                <a:endParaRPr lang="ru-RU" b="1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7" name="Группа 56"/>
          <p:cNvGrpSpPr/>
          <p:nvPr/>
        </p:nvGrpSpPr>
        <p:grpSpPr>
          <a:xfrm>
            <a:off x="3494198" y="1049805"/>
            <a:ext cx="2104216" cy="2104216"/>
            <a:chOff x="598997" y="2591609"/>
            <a:chExt cx="2104216" cy="2104216"/>
          </a:xfrm>
        </p:grpSpPr>
        <p:pic>
          <p:nvPicPr>
            <p:cNvPr id="58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97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 rot="1978100">
              <a:off x="603550" y="3648972"/>
              <a:ext cx="9575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solidFill>
                    <a:prstClr val="black"/>
                  </a:solidFill>
                </a:rPr>
                <a:t>ДЕЛО №</a:t>
              </a:r>
              <a:endParaRPr lang="ru-RU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24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47" y="215660"/>
            <a:ext cx="1704219" cy="2272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14" y="194863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78" y="194862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99" y="215660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58" y="2651393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14" y="2651392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78" y="2651391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08" y="2670012"/>
            <a:ext cx="1719816" cy="229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979650" y="1124183"/>
            <a:ext cx="1618196" cy="1860059"/>
            <a:chOff x="591452" y="2591609"/>
            <a:chExt cx="2133805" cy="2104216"/>
          </a:xfrm>
        </p:grpSpPr>
        <p:pic>
          <p:nvPicPr>
            <p:cNvPr id="14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2846834" y="1124184"/>
            <a:ext cx="1618196" cy="1860059"/>
            <a:chOff x="591452" y="2591609"/>
            <a:chExt cx="2133805" cy="2104216"/>
          </a:xfrm>
        </p:grpSpPr>
        <p:pic>
          <p:nvPicPr>
            <p:cNvPr id="18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64096" y="1124183"/>
            <a:ext cx="1618196" cy="1860059"/>
            <a:chOff x="591452" y="2591609"/>
            <a:chExt cx="2133805" cy="2104216"/>
          </a:xfrm>
        </p:grpSpPr>
        <p:pic>
          <p:nvPicPr>
            <p:cNvPr id="24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564819" y="1124182"/>
            <a:ext cx="1618196" cy="1860059"/>
            <a:chOff x="591452" y="2591609"/>
            <a:chExt cx="2133805" cy="2104216"/>
          </a:xfrm>
        </p:grpSpPr>
        <p:pic>
          <p:nvPicPr>
            <p:cNvPr id="27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781623" y="3533954"/>
            <a:ext cx="1618196" cy="1860059"/>
            <a:chOff x="591452" y="2591609"/>
            <a:chExt cx="2133805" cy="2104216"/>
          </a:xfrm>
        </p:grpSpPr>
        <p:pic>
          <p:nvPicPr>
            <p:cNvPr id="30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863881" y="3533953"/>
            <a:ext cx="1618196" cy="1860059"/>
            <a:chOff x="591452" y="2591609"/>
            <a:chExt cx="2133805" cy="2104216"/>
          </a:xfrm>
        </p:grpSpPr>
        <p:pic>
          <p:nvPicPr>
            <p:cNvPr id="33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4726848" y="3533954"/>
            <a:ext cx="1618196" cy="1860059"/>
            <a:chOff x="591452" y="2591609"/>
            <a:chExt cx="2133805" cy="2104216"/>
          </a:xfrm>
        </p:grpSpPr>
        <p:pic>
          <p:nvPicPr>
            <p:cNvPr id="36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6587258" y="3514766"/>
            <a:ext cx="1618196" cy="1860059"/>
            <a:chOff x="591452" y="2591609"/>
            <a:chExt cx="2133805" cy="2104216"/>
          </a:xfrm>
        </p:grpSpPr>
        <p:pic>
          <p:nvPicPr>
            <p:cNvPr id="39" name="Picture 4" descr="http://proburo.ru/catalog/600x600/31/-47/31-475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41" y="2591609"/>
              <a:ext cx="2104216" cy="210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 rot="1978100">
              <a:off x="591452" y="3686108"/>
              <a:ext cx="1107776" cy="295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prstClr val="black"/>
                  </a:solidFill>
                </a:rPr>
                <a:t>ДЕЛО №</a:t>
              </a:r>
              <a:endParaRPr lang="ru-RU" sz="105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5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1713</TotalTime>
  <Words>575</Words>
  <Application>Microsoft Office PowerPoint</Application>
  <PresentationFormat>Экран (16:9)</PresentationFormat>
  <Paragraphs>122</Paragraphs>
  <Slides>54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Times New Roman</vt:lpstr>
      <vt:lpstr>Calibri</vt:lpstr>
      <vt:lpstr>Roboto Slab</vt:lpstr>
      <vt:lpstr>Open Sans</vt:lpstr>
      <vt:lpstr>Arial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2016-03-04T06:59:50Z</dcterms:modified>
</cp:coreProperties>
</file>