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Open Sans" panose="020B0606030504020204" pitchFamily="34" charset="0"/>
      <p:regular r:id="rId63"/>
      <p:bold r:id="rId64"/>
      <p:italic r:id="rId65"/>
    </p:embeddedFont>
    <p:embeddedFont>
      <p:font typeface="Roboto Slab" pitchFamily="2" charset="0"/>
      <p:regular r:id="rId66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2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2958" userDrawn="1">
          <p15:clr>
            <a:srgbClr val="A4A3A4"/>
          </p15:clr>
        </p15:guide>
        <p15:guide id="4" pos="5488" userDrawn="1">
          <p15:clr>
            <a:srgbClr val="A4A3A4"/>
          </p15:clr>
        </p15:guide>
        <p15:guide id="5" pos="3016" userDrawn="1">
          <p15:clr>
            <a:srgbClr val="A4A3A4"/>
          </p15:clr>
        </p15:guide>
        <p15:guide id="6" pos="2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A389"/>
    <a:srgbClr val="3A8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73" autoAdjust="0"/>
    <p:restoredTop sz="94706" autoAdjust="0"/>
  </p:normalViewPr>
  <p:slideViewPr>
    <p:cSldViewPr snapToGrid="0">
      <p:cViewPr varScale="1">
        <p:scale>
          <a:sx n="114" d="100"/>
          <a:sy n="114" d="100"/>
        </p:scale>
        <p:origin x="84" y="96"/>
      </p:cViewPr>
      <p:guideLst>
        <p:guide orient="horz" pos="282"/>
        <p:guide pos="272"/>
        <p:guide orient="horz" pos="2958"/>
        <p:guide pos="5488"/>
        <p:guide pos="3016"/>
        <p:guide pos="2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410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F34AE-DDEB-468B-90E6-99607082A0CB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11CFA-B9FF-4600-92ED-5B84B07BD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58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080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981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588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787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215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004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788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788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769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0244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175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177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2125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3447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6640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723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084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718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190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922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137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47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998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7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01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2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04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04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1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05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68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3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94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09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6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png"/><Relationship Id="rId5" Type="http://schemas.openxmlformats.org/officeDocument/2006/relationships/image" Target="../media/image3.png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g"/><Relationship Id="rId5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.png"/><Relationship Id="rId7" Type="http://schemas.openxmlformats.org/officeDocument/2006/relationships/image" Target="../media/image6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gif"/><Relationship Id="rId10" Type="http://schemas.openxmlformats.org/officeDocument/2006/relationships/image" Target="../media/image65.gif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85765" y="1893056"/>
            <a:ext cx="432378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Нарушения закона. </a:t>
            </a:r>
            <a:endParaRPr lang="ru-RU" sz="3200" dirty="0" smtClean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Наказание </a:t>
            </a:r>
            <a:r>
              <a:rPr lang="ru-RU" sz="3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и его </a:t>
            </a:r>
            <a:r>
              <a:rPr lang="ru-RU" sz="32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виды</a:t>
            </a:r>
            <a:endParaRPr lang="ru-RU" sz="32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8" y="841376"/>
            <a:ext cx="3514725" cy="34099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20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356" y="987782"/>
            <a:ext cx="2533225" cy="351824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67" y="987782"/>
            <a:ext cx="2515795" cy="351824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9" y="1101598"/>
            <a:ext cx="2479548" cy="330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431800" y="215261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Меры наказания:</a:t>
            </a:r>
            <a:endParaRPr lang="ru-RU" sz="2400" dirty="0">
              <a:solidFill>
                <a:srgbClr val="0DA389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55258" y="749453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3612213" y="1000135"/>
            <a:ext cx="1509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effectLst>
                  <a:glow rad="127000">
                    <a:schemeClr val="bg1"/>
                  </a:glow>
                </a:effectLst>
              </a:rPr>
              <a:t>ш</a:t>
            </a:r>
            <a:r>
              <a:rPr lang="ru-RU" sz="1800" dirty="0" smtClean="0">
                <a:effectLst>
                  <a:glow rad="127000">
                    <a:schemeClr val="bg1"/>
                  </a:glow>
                </a:effectLst>
              </a:rPr>
              <a:t>траф;</a:t>
            </a:r>
            <a:endParaRPr lang="ru-RU" sz="16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612213" y="1350731"/>
            <a:ext cx="5921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effectLst>
                  <a:glow rad="127000">
                    <a:schemeClr val="bg1"/>
                  </a:glow>
                </a:effectLst>
              </a:rPr>
              <a:t>лишение права занимать определённые должности или заниматься определённой </a:t>
            </a:r>
            <a:r>
              <a:rPr lang="ru-RU" sz="1800" dirty="0" smtClean="0">
                <a:effectLst>
                  <a:glow rad="127000">
                    <a:schemeClr val="bg1"/>
                  </a:glow>
                </a:effectLst>
              </a:rPr>
              <a:t>деятельностью;</a:t>
            </a:r>
            <a:endParaRPr lang="ru-RU" sz="16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612213" y="2287511"/>
            <a:ext cx="4604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effectLst>
                  <a:glow rad="127000">
                    <a:schemeClr val="bg1"/>
                  </a:glow>
                </a:effectLst>
              </a:rPr>
              <a:t>исправительные </a:t>
            </a:r>
            <a:r>
              <a:rPr lang="ru-RU" sz="1800" dirty="0" smtClean="0">
                <a:effectLst>
                  <a:glow rad="127000">
                    <a:schemeClr val="bg1"/>
                  </a:glow>
                </a:effectLst>
              </a:rPr>
              <a:t>работы;</a:t>
            </a:r>
            <a:endParaRPr lang="ru-RU" sz="16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612213" y="2639583"/>
            <a:ext cx="4641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effectLst>
                  <a:glow rad="127000">
                    <a:schemeClr val="bg1"/>
                  </a:glow>
                </a:effectLst>
              </a:rPr>
              <a:t>ограничение </a:t>
            </a:r>
            <a:r>
              <a:rPr lang="ru-RU" sz="1800" dirty="0" smtClean="0">
                <a:effectLst>
                  <a:glow rad="127000">
                    <a:schemeClr val="bg1"/>
                  </a:glow>
                </a:effectLst>
              </a:rPr>
              <a:t>свободы;</a:t>
            </a:r>
            <a:endParaRPr lang="ru-RU" sz="16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612213" y="2997094"/>
            <a:ext cx="4994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effectLst>
                  <a:glow rad="127000">
                    <a:schemeClr val="bg1"/>
                  </a:glow>
                </a:effectLst>
              </a:rPr>
              <a:t>принудительные </a:t>
            </a:r>
            <a:r>
              <a:rPr lang="ru-RU" sz="1800" dirty="0" smtClean="0">
                <a:effectLst>
                  <a:glow rad="127000">
                    <a:schemeClr val="bg1"/>
                  </a:glow>
                </a:effectLst>
              </a:rPr>
              <a:t>работы;</a:t>
            </a:r>
            <a:endParaRPr lang="ru-RU" sz="16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612213" y="3389353"/>
            <a:ext cx="8091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effectLst>
                  <a:glow rad="127000">
                    <a:schemeClr val="bg1"/>
                  </a:glow>
                </a:effectLst>
              </a:rPr>
              <a:t>лишение свободы на определённый </a:t>
            </a:r>
            <a:r>
              <a:rPr lang="ru-RU" sz="1800" dirty="0" smtClean="0">
                <a:effectLst>
                  <a:glow rad="127000">
                    <a:schemeClr val="bg1"/>
                  </a:glow>
                </a:effectLst>
              </a:rPr>
              <a:t>срок;</a:t>
            </a:r>
            <a:endParaRPr lang="ru-RU" sz="16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612213" y="3823932"/>
            <a:ext cx="8456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effectLst>
                  <a:glow rad="127000">
                    <a:schemeClr val="bg1"/>
                  </a:glow>
                </a:effectLst>
              </a:rPr>
              <a:t>пожизненное лишение </a:t>
            </a:r>
            <a:r>
              <a:rPr lang="ru-RU" sz="1800" dirty="0" smtClean="0">
                <a:effectLst>
                  <a:glow rad="127000">
                    <a:schemeClr val="bg1"/>
                  </a:glow>
                </a:effectLst>
              </a:rPr>
              <a:t>свободы;</a:t>
            </a:r>
            <a:endParaRPr lang="ru-RU" sz="16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612213" y="4258511"/>
            <a:ext cx="8456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effectLst>
                  <a:glow rad="127000">
                    <a:schemeClr val="bg1"/>
                  </a:glow>
                </a:effectLst>
              </a:rPr>
              <a:t>смертная </a:t>
            </a:r>
            <a:r>
              <a:rPr lang="ru-RU" sz="1800" dirty="0" smtClean="0">
                <a:effectLst>
                  <a:glow rad="127000">
                    <a:schemeClr val="bg1"/>
                  </a:glow>
                </a:effectLst>
              </a:rPr>
              <a:t>казнь.</a:t>
            </a:r>
            <a:endParaRPr lang="ru-RU" sz="16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3519007" y="1140720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Овал 47"/>
          <p:cNvSpPr/>
          <p:nvPr/>
        </p:nvSpPr>
        <p:spPr>
          <a:xfrm>
            <a:off x="3519007" y="1485722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Овал 48"/>
          <p:cNvSpPr/>
          <p:nvPr/>
        </p:nvSpPr>
        <p:spPr>
          <a:xfrm>
            <a:off x="3519007" y="2435529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Овал 49"/>
          <p:cNvSpPr/>
          <p:nvPr/>
        </p:nvSpPr>
        <p:spPr>
          <a:xfrm>
            <a:off x="3524552" y="2782051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Овал 50"/>
          <p:cNvSpPr/>
          <p:nvPr/>
        </p:nvSpPr>
        <p:spPr>
          <a:xfrm>
            <a:off x="3519007" y="3147434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Овал 51"/>
          <p:cNvSpPr/>
          <p:nvPr/>
        </p:nvSpPr>
        <p:spPr>
          <a:xfrm>
            <a:off x="3519007" y="3529019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Овал 52"/>
          <p:cNvSpPr/>
          <p:nvPr/>
        </p:nvSpPr>
        <p:spPr>
          <a:xfrm>
            <a:off x="3519007" y="3956858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Овал 53"/>
          <p:cNvSpPr/>
          <p:nvPr/>
        </p:nvSpPr>
        <p:spPr>
          <a:xfrm>
            <a:off x="3519007" y="4407662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351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9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36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20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0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1800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Восстановление </a:t>
            </a:r>
            <a:r>
              <a:rPr lang="ru-RU" sz="2400" dirty="0" smtClean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справедливости</a:t>
            </a:r>
            <a:endParaRPr lang="ru-RU" sz="2400" dirty="0">
              <a:solidFill>
                <a:srgbClr val="0DA389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729105" y="1172836"/>
            <a:ext cx="80834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За каждое </a:t>
            </a:r>
            <a:r>
              <a:rPr lang="ru-RU" sz="1400" dirty="0" smtClean="0"/>
              <a:t>преступление </a:t>
            </a:r>
            <a:r>
              <a:rPr lang="ru-RU" sz="1400" dirty="0"/>
              <a:t>правонарушитель должен понести справедливое </a:t>
            </a:r>
            <a:r>
              <a:rPr lang="ru-RU" sz="1400" dirty="0" smtClean="0"/>
              <a:t>наказание.</a:t>
            </a:r>
            <a:endParaRPr lang="ru-RU" sz="1400" dirty="0"/>
          </a:p>
        </p:txBody>
      </p:sp>
      <p:pic>
        <p:nvPicPr>
          <p:cNvPr id="19458" name="Picture 2" descr="http://iconspot.ru/image.php?width=512&amp;height=512&amp;crop=none&amp;id=107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64" y="2614116"/>
            <a:ext cx="1315518" cy="131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174" y="2551875"/>
            <a:ext cx="1440000" cy="1440000"/>
          </a:xfrm>
          <a:prstGeom prst="rect">
            <a:avLst/>
          </a:prstGeom>
        </p:spPr>
      </p:pic>
      <p:pic>
        <p:nvPicPr>
          <p:cNvPr id="19460" name="Picture 4" descr="http://habrastorage.org/storage2/115/3c8/32b/1153c832b7e697b2b37b64e1dd0830b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610" y="2090487"/>
            <a:ext cx="1783556" cy="2378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651677" y="4554507"/>
            <a:ext cx="152952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Смертная казнь</a:t>
            </a:r>
            <a:endParaRPr lang="ru-RU" dirty="0"/>
          </a:p>
        </p:txBody>
      </p:sp>
      <p:pic>
        <p:nvPicPr>
          <p:cNvPr id="19462" name="Picture 6" descr="http://newtimes.ru/upload/medialibrary/16f/epxavgzlwjtx-rncamaptwzux-4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7" t="5122" r="22389" b="5906"/>
          <a:stretch/>
        </p:blipFill>
        <p:spPr bwMode="auto">
          <a:xfrm>
            <a:off x="564645" y="1985436"/>
            <a:ext cx="1892924" cy="24754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23432" y="4584958"/>
            <a:ext cx="243335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Пожизненное заключение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684105" y="1273064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710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9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Исправление правонарушителя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703914" y="1213762"/>
            <a:ext cx="8083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Главной </a:t>
            </a:r>
            <a:r>
              <a:rPr lang="ru-RU" sz="1400" dirty="0"/>
              <a:t>задачей является сделать из правонарушителя законопослушного гражданина, заставить его уважать закон и права других граждан. </a:t>
            </a:r>
          </a:p>
        </p:txBody>
      </p:sp>
      <p:pic>
        <p:nvPicPr>
          <p:cNvPr id="16" name="Picture 2" descr="http://c.lifenewscontent.ru/static/posts/2014/9/139807/16540b37c787e58991cdd0cbde5a1e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58" y="2307366"/>
            <a:ext cx="2489514" cy="18425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danilovcy.com/wp-content/uploads/2014/05/10336586_911-2_n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243" y="2304641"/>
            <a:ext cx="2489514" cy="1845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ediazavod.ru/upload/iblock/67e/67e6c047f43653800d182ee5e6f100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840" y="2259175"/>
            <a:ext cx="2489514" cy="18907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627715" y="1313990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211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Профилактика </a:t>
            </a:r>
            <a:r>
              <a:rPr lang="ru-RU" sz="2400" dirty="0" smtClean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правонарушений</a:t>
            </a:r>
            <a:endParaRPr lang="ru-RU" sz="2400" dirty="0">
              <a:solidFill>
                <a:srgbClr val="0DA389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648915" y="1226478"/>
            <a:ext cx="8518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Страх </a:t>
            </a:r>
            <a:r>
              <a:rPr lang="ru-RU" sz="1400" dirty="0"/>
              <a:t>перед суровостью и неизбежностью наказания за совершенное </a:t>
            </a:r>
            <a:r>
              <a:rPr lang="ru-RU" sz="1400" dirty="0" smtClean="0"/>
              <a:t>преступление </a:t>
            </a:r>
            <a:r>
              <a:rPr lang="ru-RU" sz="1400" dirty="0"/>
              <a:t>должен останавливать граждан от совершения аналогичных поступков.</a:t>
            </a:r>
          </a:p>
        </p:txBody>
      </p:sp>
      <p:pic>
        <p:nvPicPr>
          <p:cNvPr id="22534" name="Picture 6" descr="http://40307-s-019.edusite.ru/images/beznadzornos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417" y="2435886"/>
            <a:ext cx="2164727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://nashe-golovino.ru/files/news/326/img/bezymyannyi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81" y="2193115"/>
            <a:ext cx="3178135" cy="23836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http://news.gazeta.kz/preview/type22/image893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144" y="2159660"/>
            <a:ext cx="3200400" cy="2400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603915" y="1316802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22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03800" y="173997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effectLst>
                  <a:glow rad="127000">
                    <a:schemeClr val="bg1"/>
                  </a:glow>
                </a:effectLst>
              </a:rPr>
              <a:t>Сократ</a:t>
            </a:r>
            <a:endParaRPr lang="ru-RU" sz="2400" dirty="0">
              <a:effectLst>
                <a:glow rad="127000">
                  <a:schemeClr val="bg1"/>
                </a:glow>
              </a:effectLst>
            </a:endParaRPr>
          </a:p>
          <a:p>
            <a:pPr algn="ctr"/>
            <a:r>
              <a:rPr lang="ru-RU" sz="2400" dirty="0" smtClean="0">
                <a:effectLst>
                  <a:glow rad="127000">
                    <a:schemeClr val="bg1"/>
                  </a:glow>
                </a:effectLst>
              </a:rPr>
              <a:t>(469–399 гг. до н. э.)</a:t>
            </a:r>
            <a:endParaRPr lang="ru-RU" sz="240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003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97643" y="2572281"/>
            <a:ext cx="8748713" cy="17912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Закон 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это обязательные для исполнения всеми людьми нормы и правила, установленные государством, которые регулируют наиболее важные общественные отношения.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47675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0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03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40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98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77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39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25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34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7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09915" y="2727403"/>
            <a:ext cx="8529978" cy="13665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Законопослушность 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это уважительное отношение к закону и соблюдение его предписаний каждым членом общества.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47675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2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ttp://www.bankoboev.ru/fons/NjQ1Mw==/Bankoboev.Ru_doroga_mimo_le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"/>
            <a:ext cx="9172531" cy="514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 flipV="1">
            <a:off x="140053" y="1915247"/>
            <a:ext cx="5939326" cy="3126262"/>
          </a:xfrm>
          <a:prstGeom prst="line">
            <a:avLst/>
          </a:prstGeom>
          <a:ln w="76200">
            <a:solidFill>
              <a:schemeClr val="tx1"/>
            </a:solidFill>
            <a:prstDash val="dashDot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https://stickerboom.ru/files/2015/06/11/3028x0e98-300x2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035" y="206378"/>
            <a:ext cx="1310675" cy="1884632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g10.deviantart.net/2cf6/i/2012/052/d/5/thief_by_beachrain-d47s4s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337" y="813687"/>
            <a:ext cx="2826432" cy="22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4" name="Picture 4" descr="https://stickerboom.ru/files/2015/06/11/3028x0e98-300x2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43" y="1433050"/>
            <a:ext cx="1350369" cy="1941708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8282" y="1771834"/>
            <a:ext cx="2652701" cy="2784988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 flipH="1">
            <a:off x="-3659326" y="1680175"/>
            <a:ext cx="3375507" cy="2802748"/>
            <a:chOff x="-4599678" y="680756"/>
            <a:chExt cx="3375507" cy="2802748"/>
          </a:xfrm>
        </p:grpSpPr>
        <p:pic>
          <p:nvPicPr>
            <p:cNvPr id="31" name="Picture 4" descr="http://img10.deviantart.net/2cf6/i/2012/052/d/5/thief_by_beachrain-d47s4sb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86109">
              <a:off x="-4050603" y="680756"/>
              <a:ext cx="2826432" cy="2258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599678" y="698516"/>
              <a:ext cx="2652701" cy="2784988"/>
            </a:xfrm>
            <a:prstGeom prst="rect">
              <a:avLst/>
            </a:prstGeom>
          </p:spPr>
        </p:pic>
      </p:grpSp>
      <p:pic>
        <p:nvPicPr>
          <p:cNvPr id="2" name="Picture 2" descr="https://stickerboom.ru/files/2015/06/11/3028x0e98-300x2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6" y="3017434"/>
            <a:ext cx="1258525" cy="1809645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5392879" y="1958802"/>
            <a:ext cx="2809715" cy="3132038"/>
            <a:chOff x="5392879" y="1958802"/>
            <a:chExt cx="2809715" cy="3132038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6930" y="1958802"/>
              <a:ext cx="1745664" cy="2997895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2162" y="2092945"/>
              <a:ext cx="1649952" cy="2882729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185" y="3081549"/>
              <a:ext cx="1457030" cy="2009291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2879" y="2643444"/>
              <a:ext cx="1003200" cy="2400000"/>
            </a:xfrm>
            <a:prstGeom prst="rect">
              <a:avLst/>
            </a:prstGeom>
          </p:spPr>
        </p:pic>
        <p:pic>
          <p:nvPicPr>
            <p:cNvPr id="28" name="Picture 2" descr="http://www.xn--80aaujbdxeb6af9cg.com/data/images/%D0%97%D0%B0%D0%BA%D0%BE%D0%BD,-%D0%BA%D0%BD%D0%B8%D0%B3%D0%B0-%D0%B7%D0%B0%D0%BA%D0%BE%D0%BD%D0%B0-%D1%81%D0%B4%D0%B5%D0%BB%D0%B0%D1%82%D1%8C-%D0%BF%D1%80%D0%B0%D0%B2%D0%BE%D1%81%D1%83%D0%B4%D0%B8%D0%B5_5192768e8cad0-thumb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8645" y="3354129"/>
              <a:ext cx="878478" cy="732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893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-1.3033 0.00278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74" y="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45679E-6 L -1.34218 0.0284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18" y="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4.07407E-6 L 1.39271 0.01605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2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24" y="472895"/>
            <a:ext cx="1440000" cy="1440000"/>
          </a:xfrm>
          <a:prstGeom prst="rect">
            <a:avLst/>
          </a:prstGeom>
        </p:spPr>
      </p:pic>
      <p:pic>
        <p:nvPicPr>
          <p:cNvPr id="5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7909">
            <a:off x="2978052" y="472895"/>
            <a:ext cx="1440000" cy="14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4885" y="2934830"/>
            <a:ext cx="9023437" cy="1760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latin typeface="+mj-lt"/>
              </a:rPr>
              <a:t>Органы государственной власти, органы местного самоуправления, должностные лица, граждане и их объединения обязаны соблюдать Конституцию Российской Федерации и законы.</a:t>
            </a:r>
            <a:endParaRPr lang="ru-RU" sz="2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6879" y="2453970"/>
            <a:ext cx="1653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DA389"/>
                </a:solidFill>
                <a:latin typeface="+mj-lt"/>
              </a:rPr>
              <a:t>Статья </a:t>
            </a:r>
            <a:r>
              <a:rPr lang="en-US" sz="2400" b="1" dirty="0" smtClean="0">
                <a:solidFill>
                  <a:srgbClr val="0DA389"/>
                </a:solidFill>
                <a:latin typeface="+mj-lt"/>
              </a:rPr>
              <a:t>15</a:t>
            </a:r>
            <a:endParaRPr lang="ru-RU" sz="2400" b="1" dirty="0">
              <a:solidFill>
                <a:srgbClr val="0DA389"/>
              </a:solidFill>
              <a:latin typeface="+mj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3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07011" y="2772373"/>
            <a:ext cx="8529978" cy="13665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Противозаконное поведение 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это </a:t>
            </a: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поведение, 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запрещённое законом, которое может нанести вред человеку и обществу в целом.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47675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0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81251" y="4006277"/>
            <a:ext cx="3471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Преступление</a:t>
            </a:r>
            <a:endParaRPr lang="ru-RU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672201" y="3966342"/>
            <a:ext cx="3471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Проступок</a:t>
            </a:r>
            <a:endParaRPr lang="ru-RU" sz="32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095" y="1039234"/>
            <a:ext cx="2002130" cy="20021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552430"/>
            <a:ext cx="1928930" cy="35787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32" y="394969"/>
            <a:ext cx="2476748" cy="3571373"/>
          </a:xfrm>
          <a:prstGeom prst="rect">
            <a:avLst/>
          </a:prstGeom>
        </p:spPr>
      </p:pic>
      <p:pic>
        <p:nvPicPr>
          <p:cNvPr id="3076" name="Picture 4" descr="http://publicdomainvectors.org/photos/chovynz_Money_Bag_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06" y="2050562"/>
            <a:ext cx="1684363" cy="198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41" y="1211785"/>
            <a:ext cx="3287811" cy="1849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620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07011" y="2772373"/>
            <a:ext cx="8529978" cy="13665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Преступление 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это особо опасное для общества правонарушение, которое влечёт за собой уголовную ответственность. 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47675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6" name="Picture 2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363743">
            <a:off x="3851999" y="447674"/>
            <a:ext cx="1440000" cy="14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77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814" y="472895"/>
            <a:ext cx="1440000" cy="144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4825" y="2584422"/>
            <a:ext cx="8280400" cy="19000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2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14 лет Уголовный </a:t>
            </a:r>
            <a:r>
              <a:rPr lang="ru-RU" sz="2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кодекс </a:t>
            </a:r>
            <a:r>
              <a:rPr lang="ru-RU" sz="2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2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признаёт </a:t>
            </a:r>
            <a:r>
              <a:rPr lang="ru-RU" sz="2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граждан ответственными за самые </a:t>
            </a:r>
            <a:r>
              <a:rPr lang="ru-RU" sz="2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серьёзные преступления.</a:t>
            </a:r>
            <a:endParaRPr lang="ru-RU" sz="2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363743">
            <a:off x="3194556" y="472895"/>
            <a:ext cx="1440000" cy="14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0442" y="1895782"/>
            <a:ext cx="1781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DA389"/>
                </a:solidFill>
                <a:latin typeface="+mj-lt"/>
              </a:rPr>
              <a:t>Статья </a:t>
            </a:r>
            <a:r>
              <a:rPr lang="ru-RU" sz="2400" b="1" dirty="0" smtClean="0">
                <a:solidFill>
                  <a:srgbClr val="0DA389"/>
                </a:solidFill>
                <a:latin typeface="+mj-lt"/>
              </a:rPr>
              <a:t>87 </a:t>
            </a:r>
            <a:endParaRPr lang="ru-RU" sz="2400" b="1" dirty="0">
              <a:solidFill>
                <a:srgbClr val="0DA389"/>
              </a:solidFill>
              <a:latin typeface="+mj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1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ru.freeflagicons.com/download/?series=square_icon&amp;country=united_states_of_america&amp;size=6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642" y="1536542"/>
            <a:ext cx="2407118" cy="180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9022" y="2706030"/>
            <a:ext cx="21397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effectLst>
                  <a:glow rad="127000">
                    <a:schemeClr val="bg1"/>
                  </a:glow>
                </a:effectLst>
              </a:rPr>
              <a:t>16 лет</a:t>
            </a:r>
            <a:endParaRPr lang="ru-RU" sz="3600" b="1" dirty="0"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5124" name="Picture 4" descr="http://img.freeflagicons.com/thumb/square_icon/finland/finland_6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956" y="1531631"/>
            <a:ext cx="2409600" cy="1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790336" y="2712289"/>
            <a:ext cx="2136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effectLst>
                  <a:glow rad="127000">
                    <a:schemeClr val="bg1"/>
                  </a:glow>
                </a:effectLst>
              </a:rPr>
              <a:t>15 лет</a:t>
            </a:r>
            <a:endParaRPr lang="ru-RU" sz="3600" b="1" dirty="0"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5128" name="Picture 8" descr="http://img.freeflagicons.com/thumb/square_icon/england/england_6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906" y="1553040"/>
            <a:ext cx="2409600" cy="1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img.freeflagicons.com/thumb/square_icon/ireland/ireland_6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116" y="1552230"/>
            <a:ext cx="2409600" cy="1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img.freeflagicons.com/thumb/square_icon/switzerland/switzerland_64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412" y="1551420"/>
            <a:ext cx="2409600" cy="1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108917" y="206663"/>
            <a:ext cx="6926167" cy="8679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 smtClean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Возраст уголовной ответственности в странах мира</a:t>
            </a:r>
            <a:endParaRPr lang="ru-RU" sz="2400" dirty="0">
              <a:solidFill>
                <a:srgbClr val="0DA389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431800" y="1093641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3532589" y="2730161"/>
            <a:ext cx="2136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effectLst>
                  <a:glow rad="127000">
                    <a:schemeClr val="bg1"/>
                  </a:glow>
                </a:effectLst>
              </a:rPr>
              <a:t>10 лет</a:t>
            </a:r>
            <a:endParaRPr lang="ru-RU" sz="3600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11192" y="2730161"/>
            <a:ext cx="2136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effectLst>
                  <a:glow rad="127000">
                    <a:schemeClr val="bg1"/>
                  </a:glow>
                </a:effectLst>
              </a:rPr>
              <a:t>10 лет</a:t>
            </a:r>
            <a:endParaRPr lang="ru-RU" sz="3600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047528" y="2712694"/>
            <a:ext cx="2136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effectLst>
                  <a:glow rad="127000">
                    <a:schemeClr val="bg1"/>
                  </a:glow>
                </a:effectLst>
              </a:rPr>
              <a:t>7</a:t>
            </a:r>
            <a:r>
              <a:rPr lang="ru-RU" sz="3600" b="1" dirty="0" smtClean="0">
                <a:effectLst>
                  <a:glow rad="127000">
                    <a:schemeClr val="bg1"/>
                  </a:glow>
                </a:effectLst>
              </a:rPr>
              <a:t> лет</a:t>
            </a:r>
            <a:endParaRPr lang="ru-RU" sz="3600" b="1" dirty="0"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5138" name="Picture 18" descr="http://publicdomainvectors.org/photos/open_handcuff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912" y="3568936"/>
            <a:ext cx="47625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32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20" grpId="0"/>
      <p:bldP spid="21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upload.wikimedia.org/wikipedia/ru/e/e5/426-robert-thompson--127073863521711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68" y="1454904"/>
            <a:ext cx="3127772" cy="2447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upload.wikimedia.org/wikipedia/ru/3/3d/Jon-venables-pic-getty-3177112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54904"/>
            <a:ext cx="3127772" cy="2397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upload.wikimedia.org/wikipedia/commons/thumb/6/63/Jail_Bars_Icon.svg/1280px-Jail_Bars_Icon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50" y="-81422"/>
            <a:ext cx="9277350" cy="523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rgbClr val="E5FF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Прямоугольник 16"/>
          <p:cNvSpPr/>
          <p:nvPr/>
        </p:nvSpPr>
        <p:spPr>
          <a:xfrm>
            <a:off x="1272582" y="1531549"/>
            <a:ext cx="624006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500" b="1" dirty="0" smtClean="0">
                <a:effectLst>
                  <a:glow rad="127000">
                    <a:schemeClr val="bg1"/>
                  </a:glow>
                </a:effectLst>
              </a:rPr>
              <a:t>10 лет</a:t>
            </a:r>
            <a:endParaRPr lang="ru-RU" sz="115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862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rgbClr val="E5FF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6" y="419100"/>
            <a:ext cx="2359795" cy="3467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48" y="887413"/>
            <a:ext cx="2934255" cy="38655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56" y="419100"/>
            <a:ext cx="2846894" cy="39354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6" r="23839"/>
          <a:stretch/>
        </p:blipFill>
        <p:spPr>
          <a:xfrm>
            <a:off x="4485141" y="887413"/>
            <a:ext cx="3049499" cy="38655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138" y="419100"/>
            <a:ext cx="2687003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8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0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7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3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5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7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3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3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674" y="2455407"/>
            <a:ext cx="2653394" cy="2713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81  Дети в Колонии Итог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510" y="557950"/>
            <a:ext cx="4572000" cy="3429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8" y="220582"/>
            <a:ext cx="5645164" cy="4754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595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3364"/>
            <a:ext cx="9391014" cy="609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6" name="Picture 4" descr="http://bezfona.ru/_im/66_original_1399522042_bezfona.r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695" y="388238"/>
            <a:ext cx="2328695" cy="2328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17" y="704674"/>
            <a:ext cx="2533225" cy="35182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828" y="704674"/>
            <a:ext cx="2515795" cy="351824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349926" y="3267861"/>
            <a:ext cx="4536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effectLst>
                  <a:glow rad="127000">
                    <a:schemeClr val="bg1"/>
                  </a:glow>
                </a:effectLst>
              </a:rPr>
              <a:t>1 800</a:t>
            </a:r>
            <a:endParaRPr lang="ru-RU" sz="4800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64289" y="3267861"/>
            <a:ext cx="4536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effectLst>
                  <a:glow rad="127000">
                    <a:schemeClr val="bg1"/>
                  </a:glow>
                </a:effectLst>
              </a:rPr>
              <a:t>650 000</a:t>
            </a:r>
            <a:endParaRPr lang="ru-RU" sz="48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674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3364"/>
            <a:ext cx="9391014" cy="609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6" name="Picture 4" descr="http://bezfona.ru/_im/66_original_1399522042_bezfona.r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695" y="388238"/>
            <a:ext cx="2328695" cy="2328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2"/>
          <a:stretch/>
        </p:blipFill>
        <p:spPr>
          <a:xfrm>
            <a:off x="452529" y="656950"/>
            <a:ext cx="5607270" cy="3756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 descr="http://soc-set.com/assets/files/2013/09/wikipedia.ru_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193" y="2879387"/>
            <a:ext cx="2569417" cy="1927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13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07011" y="2772373"/>
            <a:ext cx="8529978" cy="13362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Проступок 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это вид правонарушения, имеющий меньшую общественную опасность по сравнению с преступлением.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47675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064" y="533617"/>
            <a:ext cx="2002130" cy="20021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33" y="256216"/>
            <a:ext cx="1356208" cy="251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6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83496" y="2199302"/>
            <a:ext cx="1554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Нарушение </a:t>
            </a:r>
            <a:r>
              <a:rPr lang="ru-RU" sz="1600" dirty="0" err="1" smtClean="0"/>
              <a:t>ПДД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819" y="891428"/>
            <a:ext cx="1651777" cy="1307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8" name="Picture 4" descr="http://nua.in.ua/wp-content/uploads/2012/05/illu_schilder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72" y="970539"/>
            <a:ext cx="1881964" cy="1162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04825" y="92634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Проступок</a:t>
            </a:r>
            <a:endParaRPr lang="ru-RU" sz="2400" dirty="0">
              <a:solidFill>
                <a:srgbClr val="0DA389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455258" y="52103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3540314" y="2265360"/>
            <a:ext cx="14559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Безбилетный проезд</a:t>
            </a:r>
            <a:endParaRPr lang="ru-RU" sz="1400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5748085" y="716855"/>
            <a:ext cx="2547231" cy="1602851"/>
            <a:chOff x="5389158" y="674126"/>
            <a:chExt cx="2547231" cy="1602851"/>
          </a:xfrm>
        </p:grpSpPr>
        <p:pic>
          <p:nvPicPr>
            <p:cNvPr id="16392" name="Picture 8" descr="http://img-fotki.yandex.ru/get/5642/981986.1f/0_822f0_bc90e658_ori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907"/>
            <a:stretch/>
          </p:blipFill>
          <p:spPr bwMode="auto">
            <a:xfrm>
              <a:off x="5706827" y="780340"/>
              <a:ext cx="1919731" cy="14757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0" name="Picture 6" descr="http://kodirovanie.net/uploadedFiles/images/119153/alcohol_cartoon.gi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158" y="674126"/>
              <a:ext cx="822938" cy="15965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19229" y="927810"/>
              <a:ext cx="1117160" cy="13491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1" name="Прямоугольник 20"/>
          <p:cNvSpPr/>
          <p:nvPr/>
        </p:nvSpPr>
        <p:spPr>
          <a:xfrm>
            <a:off x="6005686" y="2316357"/>
            <a:ext cx="2509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Курение </a:t>
            </a:r>
            <a:r>
              <a:rPr lang="ru-RU" sz="1400" dirty="0"/>
              <a:t>и распитие спиртных напитков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26" y="2927047"/>
            <a:ext cx="1588375" cy="169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1839154" y="4586428"/>
            <a:ext cx="19287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Нецензурная </a:t>
            </a:r>
            <a:r>
              <a:rPr lang="ru-RU" sz="1400" dirty="0"/>
              <a:t>брань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392613" y="4583906"/>
            <a:ext cx="19632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Мелкое хулиганство</a:t>
            </a:r>
            <a:endParaRPr lang="ru-RU" sz="1400" dirty="0"/>
          </a:p>
        </p:txBody>
      </p:sp>
      <p:pic>
        <p:nvPicPr>
          <p:cNvPr id="20" name="Picture 2" descr="http://cogmtl.net/Img/t021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528" y="3069835"/>
            <a:ext cx="1649013" cy="1400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85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21" grpId="0"/>
      <p:bldP spid="24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744" y="1463040"/>
            <a:ext cx="3895742" cy="254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2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s://pixabay.com/static/uploads/photo/2012/04/11/10/17/jail-27287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9222">
            <a:off x="4441992" y="726090"/>
            <a:ext cx="1452696" cy="1434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881" y="1099779"/>
            <a:ext cx="2022344" cy="31319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3" y="1005775"/>
            <a:ext cx="2093868" cy="31453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8" name="Picture 6" descr="http://perewoz.com/images/TI2LWI0Nj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080" y="333286"/>
            <a:ext cx="1480971" cy="1901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673278" y="1711106"/>
            <a:ext cx="1469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glow rad="127000">
                    <a:schemeClr val="bg1"/>
                  </a:glow>
                </a:effectLst>
              </a:rPr>
              <a:t>штраф</a:t>
            </a:r>
            <a:endParaRPr lang="ru-RU" sz="4800" b="1" dirty="0"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559" y="2553432"/>
            <a:ext cx="2999652" cy="1804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3292089" y="3880856"/>
            <a:ext cx="2876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>
                  <a:glow rad="127000">
                    <a:schemeClr val="bg1"/>
                  </a:glow>
                </a:effectLst>
              </a:rPr>
              <a:t>в</a:t>
            </a:r>
            <a:r>
              <a:rPr lang="ru-RU" sz="2800" b="1" dirty="0" smtClean="0">
                <a:effectLst>
                  <a:glow rad="127000">
                    <a:schemeClr val="bg1"/>
                  </a:glow>
                </a:effectLst>
              </a:rPr>
              <a:t>озмещение ущерба</a:t>
            </a:r>
            <a:endParaRPr lang="ru-RU" sz="48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288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4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07011" y="2772373"/>
            <a:ext cx="8529978" cy="17912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Ювенальная юстиция 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это специальная система учреждений и </a:t>
            </a: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организаций,  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осуществляющих </a:t>
            </a: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правосудие 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над несовершеннолетними преступниками. 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47675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2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9102" y="2535238"/>
            <a:ext cx="8988256" cy="17912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Главной целью данной системы прежде всего является не осуждение малолетних правонарушителей, а их реабилитация и перевоспитание. 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47675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6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Что такое наказание?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+mj-lt"/>
              </a:rPr>
              <a:t>1</a:t>
            </a:r>
            <a:endParaRPr lang="ru-RU" sz="2800" dirty="0">
              <a:latin typeface="+mj-lt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75734" y="1587265"/>
            <a:ext cx="8465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DA389"/>
                </a:solidFill>
              </a:rPr>
              <a:t>Наказание</a:t>
            </a:r>
            <a:r>
              <a:rPr lang="ru-RU" sz="1800" dirty="0"/>
              <a:t> – это те неблагоприятные последствия для правонарушителя, которые наступают в результате его </a:t>
            </a:r>
            <a:r>
              <a:rPr lang="ru-RU" sz="1800" dirty="0" smtClean="0"/>
              <a:t>проступка или </a:t>
            </a:r>
            <a:r>
              <a:rPr lang="ru-RU" sz="1800" dirty="0"/>
              <a:t>преступления. </a:t>
            </a:r>
          </a:p>
        </p:txBody>
      </p:sp>
      <p:pic>
        <p:nvPicPr>
          <p:cNvPr id="11" name="Picture 8" descr="https://pixabay.com/static/uploads/photo/2012/04/11/10/17/jail-27287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9222">
            <a:off x="2963387" y="3036320"/>
            <a:ext cx="1452696" cy="1434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perewoz.com/images/TI2LWI0Nj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475" y="2643516"/>
            <a:ext cx="1480971" cy="1901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194673" y="4021336"/>
            <a:ext cx="1469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glow rad="127000">
                    <a:schemeClr val="bg1"/>
                  </a:glow>
                </a:effectLst>
              </a:rPr>
              <a:t>штраф</a:t>
            </a:r>
            <a:endParaRPr lang="ru-RU" sz="4800" b="1" dirty="0"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087" y="2643516"/>
            <a:ext cx="2999652" cy="1804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130617" y="3970940"/>
            <a:ext cx="2876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>
                  <a:glow rad="127000">
                    <a:schemeClr val="bg1"/>
                  </a:glow>
                </a:effectLst>
              </a:rPr>
              <a:t>в</a:t>
            </a:r>
            <a:r>
              <a:rPr lang="ru-RU" sz="2800" b="1" dirty="0" smtClean="0">
                <a:effectLst>
                  <a:glow rad="127000">
                    <a:schemeClr val="bg1"/>
                  </a:glow>
                </a:effectLst>
              </a:rPr>
              <a:t>озмещение ущерба</a:t>
            </a:r>
            <a:endParaRPr lang="ru-RU" sz="48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481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Какие цели преследует наказание?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+mj-lt"/>
              </a:rPr>
              <a:t>2</a:t>
            </a:r>
            <a:endParaRPr lang="ru-RU" sz="2800" dirty="0">
              <a:latin typeface="+mj-lt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6" descr="http://newtimes.ru/upload/medialibrary/16f/epxavgzlwjtx-rncamaptwzux-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7" t="5122" r="22389" b="5906"/>
          <a:stretch/>
        </p:blipFill>
        <p:spPr bwMode="auto">
          <a:xfrm>
            <a:off x="3634914" y="1407063"/>
            <a:ext cx="1892924" cy="24754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c.lifenewscontent.ru/static/posts/2014/9/139807/16540b37c787e58991cdd0cbde5a1ee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91" y="1788322"/>
            <a:ext cx="2489514" cy="18425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news.gazeta.kz/preview/type22/image893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447" y="1788322"/>
            <a:ext cx="2566357" cy="18425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8342" y="3764496"/>
            <a:ext cx="2323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Восстановление </a:t>
            </a:r>
            <a:r>
              <a:rPr lang="ru-RU" sz="1600" dirty="0" smtClean="0"/>
              <a:t>справедливости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35113" y="4056884"/>
            <a:ext cx="21433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Исправление </a:t>
            </a:r>
            <a:r>
              <a:rPr lang="ru-RU" sz="1600" dirty="0" smtClean="0"/>
              <a:t>правонарушителя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85119" y="3804611"/>
            <a:ext cx="204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Профилактика правонарушений</a:t>
            </a:r>
          </a:p>
        </p:txBody>
      </p:sp>
    </p:spTree>
    <p:extLst>
      <p:ext uri="{BB962C8B-B14F-4D97-AF65-F5344CB8AC3E}">
        <p14:creationId xmlns:p14="http://schemas.microsoft.com/office/powerpoint/2010/main" val="14019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00113" y="299728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Какие виды наказания предусмотрены законом?</a:t>
            </a:r>
            <a:endParaRPr lang="ru-RU" sz="2400" dirty="0">
              <a:solidFill>
                <a:srgbClr val="0DA389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+mj-lt"/>
              </a:rPr>
              <a:t>3</a:t>
            </a:r>
            <a:endParaRPr lang="ru-RU" sz="2800" dirty="0">
              <a:latin typeface="+mj-lt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356" y="987782"/>
            <a:ext cx="2533225" cy="35182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67" y="987782"/>
            <a:ext cx="2515795" cy="35182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9" y="1101598"/>
            <a:ext cx="2479548" cy="330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3612213" y="1000135"/>
            <a:ext cx="1509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effectLst>
                  <a:glow rad="127000">
                    <a:schemeClr val="bg1"/>
                  </a:glow>
                </a:effectLst>
              </a:rPr>
              <a:t>Штраф;</a:t>
            </a:r>
            <a:endParaRPr lang="ru-RU" sz="16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12213" y="1350731"/>
            <a:ext cx="5921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effectLst>
                  <a:glow rad="127000">
                    <a:schemeClr val="bg1"/>
                  </a:glow>
                </a:effectLst>
              </a:rPr>
              <a:t>лишение права занимать определённые должности или заниматься определённой </a:t>
            </a:r>
            <a:r>
              <a:rPr lang="ru-RU" sz="1800" dirty="0" smtClean="0">
                <a:effectLst>
                  <a:glow rad="127000">
                    <a:schemeClr val="bg1"/>
                  </a:glow>
                </a:effectLst>
              </a:rPr>
              <a:t>деятельностью;</a:t>
            </a:r>
            <a:endParaRPr lang="ru-RU" sz="16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612213" y="2287511"/>
            <a:ext cx="4604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effectLst>
                  <a:glow rad="127000">
                    <a:schemeClr val="bg1"/>
                  </a:glow>
                </a:effectLst>
              </a:rPr>
              <a:t>исправительные </a:t>
            </a:r>
            <a:r>
              <a:rPr lang="ru-RU" sz="1800" dirty="0" smtClean="0">
                <a:effectLst>
                  <a:glow rad="127000">
                    <a:schemeClr val="bg1"/>
                  </a:glow>
                </a:effectLst>
              </a:rPr>
              <a:t>работы;</a:t>
            </a:r>
            <a:endParaRPr lang="ru-RU" sz="16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12213" y="2639583"/>
            <a:ext cx="4641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effectLst>
                  <a:glow rad="127000">
                    <a:schemeClr val="bg1"/>
                  </a:glow>
                </a:effectLst>
              </a:rPr>
              <a:t>ограничение </a:t>
            </a:r>
            <a:r>
              <a:rPr lang="ru-RU" sz="1800" dirty="0" smtClean="0">
                <a:effectLst>
                  <a:glow rad="127000">
                    <a:schemeClr val="bg1"/>
                  </a:glow>
                </a:effectLst>
              </a:rPr>
              <a:t>свободы;</a:t>
            </a:r>
            <a:endParaRPr lang="ru-RU" sz="16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612213" y="2997094"/>
            <a:ext cx="4994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effectLst>
                  <a:glow rad="127000">
                    <a:schemeClr val="bg1"/>
                  </a:glow>
                </a:effectLst>
              </a:rPr>
              <a:t>принудительные </a:t>
            </a:r>
            <a:r>
              <a:rPr lang="ru-RU" sz="1800" dirty="0" smtClean="0">
                <a:effectLst>
                  <a:glow rad="127000">
                    <a:schemeClr val="bg1"/>
                  </a:glow>
                </a:effectLst>
              </a:rPr>
              <a:t>работы;</a:t>
            </a:r>
            <a:endParaRPr lang="ru-RU" sz="16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12213" y="3389353"/>
            <a:ext cx="8091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effectLst>
                  <a:glow rad="127000">
                    <a:schemeClr val="bg1"/>
                  </a:glow>
                </a:effectLst>
              </a:rPr>
              <a:t>лишение свободы на определённый </a:t>
            </a:r>
            <a:r>
              <a:rPr lang="ru-RU" sz="1800" dirty="0" smtClean="0">
                <a:effectLst>
                  <a:glow rad="127000">
                    <a:schemeClr val="bg1"/>
                  </a:glow>
                </a:effectLst>
              </a:rPr>
              <a:t>срок;</a:t>
            </a:r>
            <a:endParaRPr lang="ru-RU" sz="16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612213" y="3823932"/>
            <a:ext cx="8456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effectLst>
                  <a:glow rad="127000">
                    <a:schemeClr val="bg1"/>
                  </a:glow>
                </a:effectLst>
              </a:rPr>
              <a:t>пожизненное лишение </a:t>
            </a:r>
            <a:r>
              <a:rPr lang="ru-RU" sz="1800" dirty="0" smtClean="0">
                <a:effectLst>
                  <a:glow rad="127000">
                    <a:schemeClr val="bg1"/>
                  </a:glow>
                </a:effectLst>
              </a:rPr>
              <a:t>свободы;</a:t>
            </a:r>
            <a:endParaRPr lang="ru-RU" sz="16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612213" y="4258511"/>
            <a:ext cx="8456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effectLst>
                  <a:glow rad="127000">
                    <a:schemeClr val="bg1"/>
                  </a:glow>
                </a:effectLst>
              </a:rPr>
              <a:t>смертная </a:t>
            </a:r>
            <a:r>
              <a:rPr lang="ru-RU" sz="1800" dirty="0" smtClean="0">
                <a:effectLst>
                  <a:glow rad="127000">
                    <a:schemeClr val="bg1"/>
                  </a:glow>
                </a:effectLst>
              </a:rPr>
              <a:t>казнь.</a:t>
            </a:r>
            <a:endParaRPr lang="ru-RU" sz="16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3519007" y="1140720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Овал 26"/>
          <p:cNvSpPr/>
          <p:nvPr/>
        </p:nvSpPr>
        <p:spPr>
          <a:xfrm>
            <a:off x="3519007" y="1485722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Овал 27"/>
          <p:cNvSpPr/>
          <p:nvPr/>
        </p:nvSpPr>
        <p:spPr>
          <a:xfrm>
            <a:off x="3519007" y="2435529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Овал 28"/>
          <p:cNvSpPr/>
          <p:nvPr/>
        </p:nvSpPr>
        <p:spPr>
          <a:xfrm>
            <a:off x="3524552" y="2782051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Овал 29"/>
          <p:cNvSpPr/>
          <p:nvPr/>
        </p:nvSpPr>
        <p:spPr>
          <a:xfrm>
            <a:off x="3519007" y="3147434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Овал 30"/>
          <p:cNvSpPr/>
          <p:nvPr/>
        </p:nvSpPr>
        <p:spPr>
          <a:xfrm>
            <a:off x="3519007" y="3529019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/>
          <p:cNvSpPr/>
          <p:nvPr/>
        </p:nvSpPr>
        <p:spPr>
          <a:xfrm>
            <a:off x="3519007" y="3956858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3519007" y="4407662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361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3" grpId="0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67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07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85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09915" y="2727403"/>
            <a:ext cx="8529978" cy="13665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Наказание </a:t>
            </a: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это те неблагоприятные последствия для правонарушителя, которые наступают в результате его проступка или преступления. 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47675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3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1681</TotalTime>
  <Words>432</Words>
  <Application>Microsoft Office PowerPoint</Application>
  <PresentationFormat>Экран (16:9)</PresentationFormat>
  <Paragraphs>95</Paragraphs>
  <Slides>56</Slides>
  <Notes>23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2" baseType="lpstr">
      <vt:lpstr>Arial</vt:lpstr>
      <vt:lpstr>Times New Roman</vt:lpstr>
      <vt:lpstr>Calibri</vt:lpstr>
      <vt:lpstr>Open Sans</vt:lpstr>
      <vt:lpstr>Roboto Slab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129</cp:revision>
  <dcterms:created xsi:type="dcterms:W3CDTF">2015-07-21T12:19:15Z</dcterms:created>
  <dcterms:modified xsi:type="dcterms:W3CDTF">2016-03-04T07:00:57Z</dcterms:modified>
</cp:coreProperties>
</file>