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8" autoAdjust="0"/>
    <p:restoredTop sz="94660"/>
  </p:normalViewPr>
  <p:slideViewPr>
    <p:cSldViewPr showGuides="1">
      <p:cViewPr>
        <p:scale>
          <a:sx n="70" d="100"/>
          <a:sy n="70" d="100"/>
        </p:scale>
        <p:origin x="-1944" y="-749"/>
      </p:cViewPr>
      <p:guideLst>
        <p:guide orient="horz" pos="1801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6029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6773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923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57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192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0864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213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013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538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087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77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C070-6126-47AD-8D1F-52909E47B87F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813C-D32C-405D-B022-529DB14C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4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10" Type="http://schemas.microsoft.com/office/2007/relationships/hdphoto" Target="../media/hdphoto17.wdp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37303"/>
            <a:ext cx="7772400" cy="110251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153E"/>
                </a:solidFill>
              </a:rPr>
              <a:t>Религия</a:t>
            </a:r>
            <a:endParaRPr lang="ru-RU" sz="7200" b="1" dirty="0">
              <a:solidFill>
                <a:srgbClr val="00153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9702"/>
            <a:ext cx="7344816" cy="2232248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Что такое религия?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Какие формы и виды религии известны?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Какие функции выполняет религия в обществе?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0406"/>
            <a:ext cx="508986" cy="431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24150"/>
            <a:ext cx="508986" cy="431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91830"/>
            <a:ext cx="508986" cy="4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0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6595E-6 L 0.00035 -0.173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749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Формы и виды религии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67744" y="852269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1419622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Древние формы религии: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тотемизм;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фетишизм;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магия;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анимизм.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6899" y="141962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Виды религии: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80112" y="852268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02465" y="1942842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6739" y="251565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/>
              <a:t> политеизм;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монотеизм.</a:t>
            </a:r>
          </a:p>
        </p:txBody>
      </p:sp>
    </p:spTree>
    <p:extLst>
      <p:ext uri="{BB962C8B-B14F-4D97-AF65-F5344CB8AC3E}">
        <p14:creationId xmlns:p14="http://schemas.microsoft.com/office/powerpoint/2010/main" val="3955863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Политеизм (язычество) </a:t>
            </a:r>
            <a:r>
              <a:rPr lang="ru-RU" sz="3200" dirty="0" smtClean="0"/>
              <a:t>– вера во многих богов.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0" b="87950" l="29167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8" r="14098" b="11580"/>
          <a:stretch/>
        </p:blipFill>
        <p:spPr>
          <a:xfrm>
            <a:off x="1473791" y="1043601"/>
            <a:ext cx="1212315" cy="2520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200696"/>
            <a:ext cx="1152129" cy="2396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81" b="92382" l="31646" r="65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65" r="26002" b="9372"/>
          <a:stretch/>
        </p:blipFill>
        <p:spPr>
          <a:xfrm>
            <a:off x="2538484" y="855668"/>
            <a:ext cx="1009934" cy="2741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4" b="87275" l="26500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14685" b="12668"/>
          <a:stretch/>
        </p:blipFill>
        <p:spPr>
          <a:xfrm>
            <a:off x="3411940" y="722134"/>
            <a:ext cx="1337481" cy="2874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74" b="100000" l="2364" r="97455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94" y="1300622"/>
            <a:ext cx="3686617" cy="28554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19672" y="3723879"/>
            <a:ext cx="576064" cy="4321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19672" y="3723879"/>
            <a:ext cx="3479722" cy="4321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4227934"/>
            <a:ext cx="435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СИЛЫ ПРИРОДЫ</a:t>
            </a:r>
          </a:p>
          <a:p>
            <a:r>
              <a:rPr lang="ru-RU" sz="2400" dirty="0" smtClean="0"/>
              <a:t>ЗАНЯТИЯ ЧЕЛОВЕКА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3011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8783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Монотеизм </a:t>
            </a:r>
            <a:r>
              <a:rPr lang="ru-RU" sz="3200" dirty="0" smtClean="0"/>
              <a:t>– вера в одного Бога.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3476"/>
            <a:ext cx="3830128" cy="38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149163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153E"/>
                </a:solidFill>
              </a:rPr>
              <a:t>Иудаизм</a:t>
            </a:r>
          </a:p>
          <a:p>
            <a:r>
              <a:rPr lang="en-US" sz="3200" dirty="0" smtClean="0">
                <a:solidFill>
                  <a:srgbClr val="00153E"/>
                </a:solidFill>
              </a:rPr>
              <a:t>XI – IX </a:t>
            </a:r>
            <a:r>
              <a:rPr lang="ru-RU" sz="3200" dirty="0" smtClean="0">
                <a:solidFill>
                  <a:srgbClr val="00153E"/>
                </a:solidFill>
              </a:rPr>
              <a:t>вв. до н. э.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925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Формы и виды религии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79712" y="852269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419622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Древние формы религии: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тотемизм;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фетишизм;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магия;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анимизм.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41962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Виды религии: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24128" y="852268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572000" y="1942842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04248" y="1948297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1840" y="251565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/>
              <a:t> политеизм;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монотеизм.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2534798"/>
            <a:ext cx="32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/>
              <a:t> национальные;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мировые.</a:t>
            </a:r>
          </a:p>
        </p:txBody>
      </p:sp>
    </p:spTree>
    <p:extLst>
      <p:ext uri="{BB962C8B-B14F-4D97-AF65-F5344CB8AC3E}">
        <p14:creationId xmlns:p14="http://schemas.microsoft.com/office/powerpoint/2010/main" val="3872473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1151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4200" indent="-4394200"/>
            <a:r>
              <a:rPr lang="ru-RU" sz="3200" b="1" dirty="0" smtClean="0">
                <a:solidFill>
                  <a:srgbClr val="00153E"/>
                </a:solidFill>
              </a:rPr>
              <a:t>Национальные религии: </a:t>
            </a:r>
            <a:r>
              <a:rPr lang="ru-RU" sz="3200" dirty="0" smtClean="0"/>
              <a:t>иудаизм, индуизм, даосизм, синтоизм.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3564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4088" indent="-3494088"/>
            <a:r>
              <a:rPr lang="ru-RU" sz="3200" b="1" dirty="0" smtClean="0">
                <a:solidFill>
                  <a:srgbClr val="00153E"/>
                </a:solidFill>
              </a:rPr>
              <a:t>Мировые религии: </a:t>
            </a:r>
            <a:r>
              <a:rPr lang="ru-RU" sz="3200" dirty="0" smtClean="0"/>
              <a:t>буддизм, христианство, ислам.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88" y="271286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Национальная принадлежность человека не имеет значения.</a:t>
            </a:r>
          </a:p>
          <a:p>
            <a:r>
              <a:rPr lang="ru-RU" sz="2800" i="1" dirty="0" smtClean="0"/>
              <a:t>Активная миссионерская деятельность.</a:t>
            </a:r>
          </a:p>
          <a:p>
            <a:r>
              <a:rPr lang="ru-RU" sz="2800" i="1" dirty="0" smtClean="0"/>
              <a:t>Проповедуется социальное равенство.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7774"/>
            <a:ext cx="509816" cy="43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2" y="3651870"/>
            <a:ext cx="509816" cy="43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2" y="4052853"/>
            <a:ext cx="50981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1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3516"/>
            <a:ext cx="2808312" cy="356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9572" y="422506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153E"/>
                </a:solidFill>
              </a:rPr>
              <a:t>ВОЛЬТЕР</a:t>
            </a:r>
            <a:endParaRPr lang="ru-RU" sz="2400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670199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«Если бы Бога не было, его стоило бы выдумать».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845559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6083" y="207457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Но есть и божий суд, наперсники разврата!</a:t>
            </a:r>
          </a:p>
          <a:p>
            <a:r>
              <a:rPr lang="ru-RU" sz="2400" i="1" dirty="0" smtClean="0"/>
              <a:t>Есть грозный суд: он ждёт:</a:t>
            </a:r>
          </a:p>
          <a:p>
            <a:r>
              <a:rPr lang="ru-RU" sz="2400" i="1" dirty="0" smtClean="0"/>
              <a:t>Он не доступен звону злата,</a:t>
            </a:r>
          </a:p>
          <a:p>
            <a:r>
              <a:rPr lang="ru-RU" sz="2400" i="1" dirty="0" smtClean="0"/>
              <a:t>И мысли, и дела он знает наперёд.</a:t>
            </a:r>
            <a:endParaRPr lang="ru-RU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9548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</a:rPr>
              <a:t>Общественные функции религии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914" y="75238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Формирует определенную картину мира.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34761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Регулирует поведение человека в обществе.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5" y="1995686"/>
            <a:ext cx="1822841" cy="212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0449" y="4299942"/>
            <a:ext cx="242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М. Ю. ЛЕРМОНТОВ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92367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Помогает человеку найти утешение и надежду.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9614" y="3075806"/>
            <a:ext cx="798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Способствует накоплению и передаче культурного наследия.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20" y="3520906"/>
            <a:ext cx="1457422" cy="1588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06" y="3701194"/>
            <a:ext cx="663090" cy="134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9614" y="249974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Выступает в роли объединяющей людей идеи.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7754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3" grpId="0"/>
      <p:bldP spid="4" grpId="0"/>
      <p:bldP spid="7" grpId="0"/>
      <p:bldP spid="7" grpId="1"/>
      <p:bldP spid="8" grpId="0"/>
      <p:bldP spid="10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7" y="555526"/>
            <a:ext cx="509816" cy="432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113" y="555526"/>
            <a:ext cx="79923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Религия – мировоззрение, основанное на вере в существование сверхъестественных сил, Бога.</a:t>
            </a:r>
          </a:p>
          <a:p>
            <a:endParaRPr lang="ru-RU" sz="1000" dirty="0" smtClean="0"/>
          </a:p>
          <a:p>
            <a:r>
              <a:rPr lang="ru-RU" sz="2800" dirty="0" smtClean="0"/>
              <a:t>Древние формы религии – тотемизм, фетишизм, магия, анимизм.</a:t>
            </a:r>
          </a:p>
          <a:p>
            <a:endParaRPr lang="ru-RU" sz="1000" dirty="0" smtClean="0"/>
          </a:p>
          <a:p>
            <a:r>
              <a:rPr lang="ru-RU" sz="2800" dirty="0" smtClean="0"/>
              <a:t>Выделяют политеистические и монотеистические, национальные и мировые религии.</a:t>
            </a:r>
          </a:p>
          <a:p>
            <a:endParaRPr lang="ru-RU" sz="1000" dirty="0" smtClean="0"/>
          </a:p>
          <a:p>
            <a:r>
              <a:rPr lang="ru-RU" sz="2800" dirty="0" smtClean="0"/>
              <a:t>Религия выполняет  в обществе важные функции.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7" y="1635646"/>
            <a:ext cx="509816" cy="432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7" y="2643064"/>
            <a:ext cx="509816" cy="43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7" y="3579862"/>
            <a:ext cx="50981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57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27" y="591330"/>
            <a:ext cx="4176589" cy="4130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4117">
            <a:off x="5952111" y="2621587"/>
            <a:ext cx="903806" cy="1669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1366">
            <a:off x="1904168" y="1327193"/>
            <a:ext cx="1182364" cy="1247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173" flipH="1">
            <a:off x="5041674" y="17381"/>
            <a:ext cx="1178121" cy="1679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1645" flipV="1">
            <a:off x="2020472" y="2808049"/>
            <a:ext cx="1070610" cy="1584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7780">
            <a:off x="5944624" y="1233241"/>
            <a:ext cx="893981" cy="1425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2897">
            <a:off x="3073970" y="-17410"/>
            <a:ext cx="1038422" cy="15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6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950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Религия</a:t>
            </a:r>
            <a:r>
              <a:rPr lang="ru-RU" sz="3200" dirty="0" smtClean="0">
                <a:solidFill>
                  <a:srgbClr val="8A0000"/>
                </a:solidFill>
              </a:rPr>
              <a:t> </a:t>
            </a:r>
            <a:r>
              <a:rPr lang="ru-RU" sz="3200" dirty="0" smtClean="0"/>
              <a:t>– мировоззрение, основанное на вере в существование сверхъестественных сил, Бога.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63564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religio</a:t>
            </a:r>
            <a:r>
              <a:rPr lang="ru-RU" sz="2800" i="1" dirty="0" smtClean="0"/>
              <a:t> (лат.) – благочестие, набожность</a:t>
            </a:r>
            <a:r>
              <a:rPr lang="en-US" sz="2800" i="1" dirty="0" smtClean="0"/>
              <a:t> </a:t>
            </a:r>
            <a:endParaRPr lang="ru-RU" sz="2800" i="1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251520" y="2427734"/>
            <a:ext cx="2448272" cy="648072"/>
          </a:xfrm>
          <a:prstGeom prst="upArrow">
            <a:avLst>
              <a:gd name="adj1" fmla="val 62559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3419872" y="2416351"/>
            <a:ext cx="2448272" cy="648072"/>
          </a:xfrm>
          <a:prstGeom prst="upArrow">
            <a:avLst>
              <a:gd name="adj1" fmla="val 62559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444208" y="2427734"/>
            <a:ext cx="2448272" cy="648072"/>
          </a:xfrm>
          <a:prstGeom prst="upArrow">
            <a:avLst>
              <a:gd name="adj1" fmla="val 62559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1530" y="3304863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РЕЛИГИОЗНОЕ СОЗНАНИЕ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18" y="3304859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РЕЛИГИОЗНЫЕ ОРГАНИЗАЦИИ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0936" y="3304861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РЕЛИГИОЗНЫЕ ОБРЯДЫ</a:t>
            </a:r>
            <a:endParaRPr lang="ru-RU" sz="24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28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Религиозная вера – </a:t>
            </a:r>
            <a:r>
              <a:rPr lang="ru-RU" sz="3200" b="1" dirty="0" smtClean="0"/>
              <a:t>минимум религии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5961" y="1491630"/>
            <a:ext cx="2265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ВЕРА В ДВОЙСТВЕННОСТЬ МИРА</a:t>
            </a:r>
            <a:endParaRPr lang="ru-RU" sz="2000" b="1" dirty="0">
              <a:solidFill>
                <a:srgbClr val="00153E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395536" y="843558"/>
            <a:ext cx="2448272" cy="648072"/>
          </a:xfrm>
          <a:prstGeom prst="upArrow">
            <a:avLst>
              <a:gd name="adj1" fmla="val 62559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3347864" y="843558"/>
            <a:ext cx="2448272" cy="648072"/>
          </a:xfrm>
          <a:prstGeom prst="upArrow">
            <a:avLst>
              <a:gd name="adj1" fmla="val 62559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300192" y="843558"/>
            <a:ext cx="2448272" cy="648072"/>
          </a:xfrm>
          <a:prstGeom prst="upArrow">
            <a:avLst>
              <a:gd name="adj1" fmla="val 62559"/>
              <a:gd name="adj2" fmla="val 80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149225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ВЕРА В ПЕРВИЧНОСТЬ СВЕРХЪЕСТЕСТВЕННОГО МИРА</a:t>
            </a:r>
            <a:endParaRPr lang="ru-RU" sz="2000" b="1" dirty="0">
              <a:solidFill>
                <a:srgbClr val="0015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492250"/>
            <a:ext cx="286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ВЕРА В ВОЗМОЖНОСТЬ КОНТАКТОВ МЕЖДУ ДВУМЯ МИРАМИ</a:t>
            </a:r>
            <a:endParaRPr lang="ru-RU" sz="2000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41" r="30019" b="22229"/>
          <a:stretch/>
        </p:blipFill>
        <p:spPr>
          <a:xfrm>
            <a:off x="323528" y="2618262"/>
            <a:ext cx="2592288" cy="168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0" y="2618263"/>
            <a:ext cx="2102100" cy="168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" t="3800" r="17215" b="-904"/>
          <a:stretch/>
        </p:blipFill>
        <p:spPr>
          <a:xfrm>
            <a:off x="6557870" y="2618263"/>
            <a:ext cx="1932915" cy="168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527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</a:rPr>
              <a:t>Вера</a:t>
            </a:r>
            <a:r>
              <a:rPr lang="ru-RU" sz="2800" dirty="0" smtClean="0"/>
              <a:t> – личностное, эмоциональное отношение человека к какой-либо информации, которую он готов признать истинной без доказательств.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" y="1707654"/>
            <a:ext cx="1884521" cy="251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3458" y="4220348"/>
            <a:ext cx="1841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153E"/>
                </a:solidFill>
              </a:rPr>
              <a:t>ФОМА АКВИНСКИЙ</a:t>
            </a:r>
            <a:endParaRPr lang="ru-RU" sz="2200" dirty="0">
              <a:solidFill>
                <a:srgbClr val="0015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70217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153E"/>
                </a:solidFill>
              </a:rPr>
              <a:t>Пять доказательств бытия Бога</a:t>
            </a:r>
            <a:endParaRPr lang="ru-RU" sz="2800" b="1" i="1" dirty="0">
              <a:solidFill>
                <a:srgbClr val="00153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79813"/>
            <a:ext cx="1080120" cy="1067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53087"/>
            <a:ext cx="1080120" cy="1067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79813"/>
            <a:ext cx="1080120" cy="1067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162618"/>
            <a:ext cx="1080120" cy="10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7051E-6 L -0.25591 0.0021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7051E-6 L -0.23229 0.0021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0216 L -0.18889 0.0052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37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1093E-6 L -0.09826 0.0009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749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Формы и виды религии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67744" y="852269"/>
            <a:ext cx="720080" cy="567353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141962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Древние формы религии: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тотемизм;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фетишизм;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магия;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 </a:t>
            </a:r>
            <a:r>
              <a:rPr lang="ru-RU" sz="2800" b="1" dirty="0" smtClean="0"/>
              <a:t>анимизм.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58657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749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Тотемизм</a:t>
            </a:r>
            <a:r>
              <a:rPr lang="ru-RU" sz="3200" dirty="0" smtClean="0">
                <a:solidFill>
                  <a:srgbClr val="8A0000"/>
                </a:solidFill>
              </a:rPr>
              <a:t> </a:t>
            </a:r>
            <a:r>
              <a:rPr lang="ru-RU" sz="3200" dirty="0" smtClean="0"/>
              <a:t>– вера в сверхъестественную связь коллектива людей с животным предком.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62461" y="1347614"/>
            <a:ext cx="417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</a:rPr>
              <a:t>Тотем</a:t>
            </a:r>
            <a:r>
              <a:rPr lang="ru-RU" sz="2800" dirty="0" smtClean="0">
                <a:solidFill>
                  <a:srgbClr val="8A0000"/>
                </a:solidFill>
              </a:rPr>
              <a:t> </a:t>
            </a:r>
            <a:r>
              <a:rPr lang="ru-RU" sz="2800" dirty="0" smtClean="0"/>
              <a:t>– животное-предок, его изображение.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3"/>
          <a:stretch/>
        </p:blipFill>
        <p:spPr>
          <a:xfrm>
            <a:off x="467544" y="1491630"/>
            <a:ext cx="1813833" cy="319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8291"/>
          <a:stretch/>
        </p:blipFill>
        <p:spPr>
          <a:xfrm>
            <a:off x="2740463" y="1491630"/>
            <a:ext cx="2038620" cy="322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7734"/>
            <a:ext cx="2555758" cy="177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69" y="2344519"/>
            <a:ext cx="2924247" cy="194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169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Фетишизм </a:t>
            </a:r>
            <a:r>
              <a:rPr lang="ru-RU" sz="3200" dirty="0" smtClean="0"/>
              <a:t>– вера в сверхъестественные способности неодушевленных предметов.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400458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</a:rPr>
              <a:t>Фетиш </a:t>
            </a:r>
            <a:r>
              <a:rPr lang="ru-RU" sz="2800" dirty="0" smtClean="0"/>
              <a:t>– амулет, оберег.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2" y="2139702"/>
            <a:ext cx="2775348" cy="2102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2" y="2204610"/>
            <a:ext cx="2600220" cy="19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5" y="2208000"/>
            <a:ext cx="2582291" cy="19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989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749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Магия </a:t>
            </a:r>
            <a:r>
              <a:rPr lang="ru-RU" sz="3200" dirty="0" smtClean="0"/>
              <a:t>– вера в сверхъестественные способности человека воздействовать на окружающий мир и других людей.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1132"/>
            <a:ext cx="3600400" cy="26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6" y="1491630"/>
            <a:ext cx="4052106" cy="26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148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Анимизм </a:t>
            </a:r>
            <a:r>
              <a:rPr lang="ru-RU" sz="3200" dirty="0" smtClean="0"/>
              <a:t>– вера в существование особой нематериальной субстанции – души.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25" y="1365765"/>
            <a:ext cx="2177867" cy="3191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1365765"/>
            <a:ext cx="5725167" cy="3807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2" y="1164938"/>
            <a:ext cx="2376264" cy="297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69144"/>
            <a:ext cx="898324" cy="800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15079" r="8955" b="30286"/>
          <a:stretch/>
        </p:blipFill>
        <p:spPr>
          <a:xfrm flipH="1">
            <a:off x="-946" y="3004150"/>
            <a:ext cx="1116561" cy="150345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 rot="20012103">
            <a:off x="7482717" y="1342001"/>
            <a:ext cx="1656184" cy="1004695"/>
          </a:xfrm>
          <a:prstGeom prst="cloudCallout">
            <a:avLst>
              <a:gd name="adj1" fmla="val -83564"/>
              <a:gd name="adj2" fmla="val 4415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душа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97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433</Words>
  <Application>Microsoft Office PowerPoint</Application>
  <PresentationFormat>Экран (16:9)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Религия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</dc:title>
  <dc:creator>user</dc:creator>
  <cp:lastModifiedBy>Алексей</cp:lastModifiedBy>
  <cp:revision>26</cp:revision>
  <dcterms:created xsi:type="dcterms:W3CDTF">2013-09-30T14:09:20Z</dcterms:created>
  <dcterms:modified xsi:type="dcterms:W3CDTF">2018-07-25T10:38:16Z</dcterms:modified>
</cp:coreProperties>
</file>