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  <p:sldId id="271" r:id="rId16"/>
    <p:sldId id="26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8A0000"/>
    <a:srgbClr val="EEECE2"/>
    <a:srgbClr val="E5E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 showGuides="1">
      <p:cViewPr>
        <p:scale>
          <a:sx n="60" d="100"/>
          <a:sy n="60" d="100"/>
        </p:scale>
        <p:origin x="-2189" y="-912"/>
      </p:cViewPr>
      <p:guideLst>
        <p:guide orient="horz" pos="107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0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9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8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8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8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0E89-3768-45E6-AE81-9023E57EF8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FB6B-C378-4283-B7DA-E9255E92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3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31591"/>
            <a:ext cx="7772400" cy="201622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153E"/>
                </a:solidFill>
              </a:rPr>
              <a:t>Система образования </a:t>
            </a:r>
            <a:br>
              <a:rPr lang="ru-RU" sz="5400" b="1" dirty="0" smtClean="0">
                <a:solidFill>
                  <a:srgbClr val="00153E"/>
                </a:solidFill>
              </a:rPr>
            </a:br>
            <a:r>
              <a:rPr lang="ru-RU" sz="5400" b="1" dirty="0" smtClean="0">
                <a:solidFill>
                  <a:srgbClr val="00153E"/>
                </a:solidFill>
              </a:rPr>
              <a:t>в Российской Федерации</a:t>
            </a:r>
            <a:endParaRPr lang="ru-RU" sz="5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6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749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Дополнительное образование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87574"/>
            <a:ext cx="2490552" cy="16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11710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07060"/>
            <a:ext cx="2544135" cy="169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03" y="987574"/>
            <a:ext cx="1942788" cy="194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01" y="2257181"/>
            <a:ext cx="2667038" cy="17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2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25803" r="8482" b="9347"/>
          <a:stretch/>
        </p:blipFill>
        <p:spPr>
          <a:xfrm>
            <a:off x="-32100" y="1199419"/>
            <a:ext cx="5507094" cy="4055367"/>
          </a:xfrm>
          <a:prstGeom prst="foldedCorner">
            <a:avLst>
              <a:gd name="adj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15872" y="5530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США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734675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Начальная школа: 0 – 5 (6) классы.</a:t>
            </a:r>
          </a:p>
          <a:p>
            <a:r>
              <a:rPr lang="ru-RU" sz="2800" i="1" dirty="0" smtClean="0"/>
              <a:t>Средняя школа: </a:t>
            </a:r>
          </a:p>
          <a:p>
            <a:r>
              <a:rPr lang="ru-RU" sz="2800" i="1" dirty="0" smtClean="0"/>
              <a:t>6 (7) – 8 классы.</a:t>
            </a:r>
          </a:p>
          <a:p>
            <a:r>
              <a:rPr lang="ru-RU" sz="2800" i="1" dirty="0" smtClean="0"/>
              <a:t>Старшая школа: 9 – 12 классы.</a:t>
            </a:r>
          </a:p>
          <a:p>
            <a:r>
              <a:rPr lang="ru-RU" sz="2800" b="1" i="1" dirty="0" smtClean="0"/>
              <a:t>Отметки: </a:t>
            </a:r>
            <a:endParaRPr lang="en-US" sz="2800" b="1" i="1" dirty="0" smtClean="0"/>
          </a:p>
          <a:p>
            <a:r>
              <a:rPr lang="en-US" sz="2800" i="1" dirty="0" smtClean="0">
                <a:solidFill>
                  <a:srgbClr val="8A0000"/>
                </a:solidFill>
              </a:rPr>
              <a:t>A,  B,  C,  D,  F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7" b="27125" l="47167" r="68167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02" t="4595" r="26862" b="73158"/>
          <a:stretch/>
        </p:blipFill>
        <p:spPr>
          <a:xfrm>
            <a:off x="179388" y="122829"/>
            <a:ext cx="2090315" cy="15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8195" r="22174" b="19715"/>
          <a:stretch/>
        </p:blipFill>
        <p:spPr>
          <a:xfrm>
            <a:off x="-24956" y="924024"/>
            <a:ext cx="3960440" cy="3845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6" b="38419" l="5000" r="23000"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6451" r="75890" b="61260"/>
          <a:stretch/>
        </p:blipFill>
        <p:spPr>
          <a:xfrm>
            <a:off x="90799" y="263330"/>
            <a:ext cx="1456866" cy="1474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7769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Франция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133" y="806683"/>
            <a:ext cx="4989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Начальная школа: с 6 до 11 лет, обязательный экзамен.</a:t>
            </a:r>
          </a:p>
          <a:p>
            <a:r>
              <a:rPr lang="ru-RU" sz="2800" i="1" dirty="0" smtClean="0"/>
              <a:t>Коллеж: с 6 по 3 класс, обязательный экзамен.</a:t>
            </a:r>
          </a:p>
          <a:p>
            <a:r>
              <a:rPr lang="ru-RU" sz="2800" i="1" dirty="0" smtClean="0"/>
              <a:t>Лицей:2 – 1 и заключительный классы, экзамен на степень бакалавра.</a:t>
            </a:r>
          </a:p>
          <a:p>
            <a:r>
              <a:rPr lang="ru-RU" sz="2800" b="1" i="1" dirty="0" smtClean="0"/>
              <a:t>Отметки: </a:t>
            </a:r>
            <a:r>
              <a:rPr lang="ru-RU" sz="2800" i="1" dirty="0" smtClean="0"/>
              <a:t>от </a:t>
            </a:r>
            <a:r>
              <a:rPr lang="ru-RU" sz="2800" i="1" dirty="0" smtClean="0">
                <a:solidFill>
                  <a:srgbClr val="8A0000"/>
                </a:solidFill>
              </a:rPr>
              <a:t>20 </a:t>
            </a:r>
            <a:r>
              <a:rPr lang="ru-RU" sz="2800" i="1" dirty="0" smtClean="0"/>
              <a:t>до </a:t>
            </a:r>
            <a:r>
              <a:rPr lang="ru-RU" sz="2800" i="1" dirty="0" smtClean="0">
                <a:solidFill>
                  <a:srgbClr val="8A0000"/>
                </a:solidFill>
              </a:rPr>
              <a:t>0</a:t>
            </a:r>
            <a:endParaRPr lang="ru-RU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217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7416" r="8433" b="19565"/>
          <a:stretch/>
        </p:blipFill>
        <p:spPr>
          <a:xfrm>
            <a:off x="268" y="1129849"/>
            <a:ext cx="4478912" cy="3769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0" b="91731" l="5500" r="261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1" t="68065" r="73164" b="6585"/>
          <a:stretch/>
        </p:blipFill>
        <p:spPr>
          <a:xfrm>
            <a:off x="268" y="68921"/>
            <a:ext cx="1835427" cy="1740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130" y="48351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Китай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3196" y="699542"/>
            <a:ext cx="4485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Начальная школа: </a:t>
            </a:r>
          </a:p>
          <a:p>
            <a:r>
              <a:rPr lang="ru-RU" sz="2800" i="1" dirty="0" smtClean="0"/>
              <a:t>с 6 до 12 лет.</a:t>
            </a:r>
          </a:p>
          <a:p>
            <a:r>
              <a:rPr lang="ru-RU" sz="2800" i="1" dirty="0" smtClean="0"/>
              <a:t>Начальная средняя школа: с 12 до 15 лет, обязательные экзамены.</a:t>
            </a:r>
          </a:p>
          <a:p>
            <a:r>
              <a:rPr lang="ru-RU" sz="2800" i="1" dirty="0" smtClean="0"/>
              <a:t>Старшая средняя школа: </a:t>
            </a:r>
          </a:p>
          <a:p>
            <a:r>
              <a:rPr lang="ru-RU" sz="2800" i="1" dirty="0" smtClean="0"/>
              <a:t>с 15 до 18 лет, единый государственный экзамен.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623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548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Общие тенденции в развитии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111417">
            <a:off x="233269" y="1090451"/>
            <a:ext cx="3050516" cy="835867"/>
          </a:xfrm>
          <a:prstGeom prst="rightArrow">
            <a:avLst>
              <a:gd name="adj1" fmla="val 62635"/>
              <a:gd name="adj2" fmla="val 75271"/>
            </a:avLst>
          </a:prstGeom>
          <a:solidFill>
            <a:schemeClr val="accent1">
              <a:alpha val="0"/>
            </a:schemeClr>
          </a:solidFill>
          <a:ln w="349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ДЕМОКРАТИЗАЦИЯ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654345">
            <a:off x="269952" y="3836835"/>
            <a:ext cx="3018104" cy="788542"/>
          </a:xfrm>
          <a:prstGeom prst="rightArrow">
            <a:avLst>
              <a:gd name="adj1" fmla="val 62635"/>
              <a:gd name="adj2" fmla="val 75271"/>
            </a:avLst>
          </a:prstGeom>
          <a:solidFill>
            <a:schemeClr val="accent1">
              <a:alpha val="0"/>
            </a:schemeClr>
          </a:solidFill>
          <a:ln w="349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КОМПЬЮТЕРИЗАЦИЯ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40952" y="2499742"/>
            <a:ext cx="2746872" cy="792088"/>
          </a:xfrm>
          <a:prstGeom prst="rightArrow">
            <a:avLst>
              <a:gd name="adj1" fmla="val 62635"/>
              <a:gd name="adj2" fmla="val 75271"/>
            </a:avLst>
          </a:prstGeom>
          <a:solidFill>
            <a:schemeClr val="accent1">
              <a:alpha val="0"/>
            </a:schemeClr>
          </a:solidFill>
          <a:ln w="349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НЕПРЕРЫВНОСТЬ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2052"/>
            <a:ext cx="3024337" cy="1910469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20924667">
            <a:off x="5836482" y="1837309"/>
            <a:ext cx="3013366" cy="808170"/>
          </a:xfrm>
          <a:prstGeom prst="leftArrow">
            <a:avLst>
              <a:gd name="adj1" fmla="val 62036"/>
              <a:gd name="adj2" fmla="val 74007"/>
            </a:avLst>
          </a:prstGeom>
          <a:solidFill>
            <a:srgbClr val="00153E">
              <a:alpha val="0"/>
            </a:srgbClr>
          </a:solidFill>
          <a:ln w="38100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ГУМАНИТАРИЗАЦИЯ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730100">
            <a:off x="5960697" y="3227865"/>
            <a:ext cx="2900540" cy="856335"/>
          </a:xfrm>
          <a:prstGeom prst="leftArrow">
            <a:avLst>
              <a:gd name="adj1" fmla="val 64829"/>
              <a:gd name="adj2" fmla="val 65131"/>
            </a:avLst>
          </a:prstGeom>
          <a:solidFill>
            <a:srgbClr val="00153E">
              <a:alpha val="0"/>
            </a:srgbClr>
          </a:solidFill>
          <a:ln w="38100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ГУМАНИЗАЦИЯ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40079">
            <a:off x="3368665" y="1211974"/>
            <a:ext cx="3729932" cy="592818"/>
          </a:xfrm>
          <a:prstGeom prst="downArrow">
            <a:avLst>
              <a:gd name="adj1" fmla="val 92514"/>
              <a:gd name="adj2" fmla="val 39970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ИНТЕРНАЦИОНАЛИЗАЦИЯ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21061944">
            <a:off x="2555778" y="3930163"/>
            <a:ext cx="3888429" cy="644899"/>
          </a:xfrm>
          <a:prstGeom prst="upArrow">
            <a:avLst>
              <a:gd name="adj1" fmla="val 92687"/>
              <a:gd name="adj2" fmla="val 47026"/>
            </a:avLst>
          </a:prstGeom>
          <a:noFill/>
          <a:ln w="38100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РОСТ ПРОДОЛЖИТЕЛЬНОСТИ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" y="123478"/>
            <a:ext cx="3823813" cy="494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39952" y="267494"/>
            <a:ext cx="47525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Всеобщая Декларация прав человека (1948 г.), ст. 26: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600" i="1" dirty="0" smtClean="0"/>
              <a:t>«Каждый человек имеет право на образование. Образование должно быть бесплатным по меньшей мере в том, что касается начального и общего образования. Начальное образование должно быть обязательным».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17526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0"/>
            <a:ext cx="8785671" cy="494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8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2883349" cy="360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9078" y="411203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МАРТИН ЛЮТЕР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1059582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Обязательное школьное образование необходимо, чтобы все прихожане могли читать Библию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8562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22793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ВОЛЬНЫЙ ГОРОД СТРАСБУРГ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059582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1598 г. </a:t>
            </a:r>
            <a:r>
              <a:rPr lang="ru-RU" sz="3200" i="1" dirty="0" smtClean="0"/>
              <a:t>– введение обязательного школьного образования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1236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" t="6846" r="1727" b="1"/>
          <a:stretch/>
        </p:blipFill>
        <p:spPr>
          <a:xfrm>
            <a:off x="179512" y="118752"/>
            <a:ext cx="5416882" cy="4829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24128" y="616496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1616 г.</a:t>
            </a:r>
            <a:r>
              <a:rPr lang="ru-RU" sz="2800" i="1" dirty="0" smtClean="0"/>
              <a:t> – Закон об учреждении школ в Шотландии</a:t>
            </a:r>
          </a:p>
          <a:p>
            <a:r>
              <a:rPr lang="ru-RU" sz="2800" b="1" i="1" dirty="0" smtClean="0"/>
              <a:t>к. </a:t>
            </a:r>
            <a:r>
              <a:rPr lang="en-US" sz="2800" b="1" i="1" dirty="0" smtClean="0"/>
              <a:t>XVIII</a:t>
            </a:r>
            <a:r>
              <a:rPr lang="ru-RU" sz="2800" b="1" i="1" dirty="0" smtClean="0"/>
              <a:t> в. </a:t>
            </a:r>
            <a:r>
              <a:rPr lang="ru-RU" sz="2800" i="1" dirty="0" smtClean="0"/>
              <a:t>– законы об обязательном начальном образовании в Австрии и Пруссии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383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6749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Общественные функции образования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20359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8A0000"/>
                </a:solidFill>
              </a:rPr>
              <a:t>ЭКОНОМИЧЕСКАЯ</a:t>
            </a:r>
            <a:endParaRPr lang="ru-RU" sz="2800" b="1" dirty="0">
              <a:solidFill>
                <a:srgbClr val="8A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778" y="2355726"/>
            <a:ext cx="319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</a:rPr>
              <a:t>СОЦИАЛЬНАЯ</a:t>
            </a:r>
            <a:endParaRPr lang="ru-RU" sz="2800" b="1" dirty="0">
              <a:solidFill>
                <a:srgbClr val="8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56069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8A0000"/>
                </a:solidFill>
              </a:rPr>
              <a:t>КУЛЬТУРНАЯ</a:t>
            </a:r>
            <a:endParaRPr lang="ru-RU" sz="2800" b="1" dirty="0">
              <a:solidFill>
                <a:srgbClr val="8A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755575" y="987574"/>
            <a:ext cx="4824537" cy="1008112"/>
          </a:xfrm>
          <a:prstGeom prst="rightArrowCallout">
            <a:avLst>
              <a:gd name="adj1" fmla="val 53430"/>
              <a:gd name="adj2" fmla="val 40399"/>
              <a:gd name="adj3" fmla="val 30923"/>
              <a:gd name="adj4" fmla="val 91874"/>
            </a:avLst>
          </a:prstGeom>
          <a:solidFill>
            <a:schemeClr val="accent1">
              <a:alpha val="0"/>
            </a:schemeClr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Готовит будущих работников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55576" y="2113280"/>
            <a:ext cx="4843902" cy="1008112"/>
          </a:xfrm>
          <a:prstGeom prst="rightArrowCallout">
            <a:avLst>
              <a:gd name="adj1" fmla="val 53430"/>
              <a:gd name="adj2" fmla="val 40399"/>
              <a:gd name="adj3" fmla="val 30923"/>
              <a:gd name="adj4" fmla="val 91874"/>
            </a:avLst>
          </a:prstGeom>
          <a:solidFill>
            <a:schemeClr val="accent1">
              <a:alpha val="0"/>
            </a:schemeClr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Школа способствует социализации личности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755576" y="3296564"/>
            <a:ext cx="4810766" cy="1008112"/>
          </a:xfrm>
          <a:prstGeom prst="rightArrowCallout">
            <a:avLst>
              <a:gd name="adj1" fmla="val 53430"/>
              <a:gd name="adj2" fmla="val 40399"/>
              <a:gd name="adj3" fmla="val 30923"/>
              <a:gd name="adj4" fmla="val 91874"/>
            </a:avLst>
          </a:prstGeom>
          <a:solidFill>
            <a:schemeClr val="accent1">
              <a:alpha val="0"/>
            </a:schemeClr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Главный канал передачи культурного наследия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02163"/>
            <a:ext cx="86416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00153E"/>
                </a:solidFill>
              </a:rPr>
              <a:t>Основные принципы системы образования в РФ:</a:t>
            </a:r>
            <a:endParaRPr lang="ru-RU" sz="31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4355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гуманистический характер образования;</a:t>
            </a:r>
          </a:p>
          <a:p>
            <a:r>
              <a:rPr lang="ru-RU" sz="2800" i="1" dirty="0" smtClean="0"/>
              <a:t>приоритет общечеловеческий ценностей;</a:t>
            </a:r>
          </a:p>
          <a:p>
            <a:r>
              <a:rPr lang="ru-RU" sz="2800" i="1" dirty="0" smtClean="0"/>
              <a:t>право личности на свободное развитие;</a:t>
            </a:r>
          </a:p>
          <a:p>
            <a:r>
              <a:rPr lang="ru-RU" sz="2800" i="1" dirty="0" smtClean="0"/>
              <a:t>единство федерального образования при праве на своеобразие национальных и региональных культур;</a:t>
            </a:r>
          </a:p>
          <a:p>
            <a:r>
              <a:rPr lang="ru-RU" sz="2800" i="1" dirty="0" smtClean="0"/>
              <a:t>общедоступность образования;</a:t>
            </a:r>
          </a:p>
          <a:p>
            <a:r>
              <a:rPr lang="ru-RU" sz="2800" i="1" dirty="0" smtClean="0"/>
              <a:t>адаптивность к потребностям обучаемых;</a:t>
            </a:r>
          </a:p>
          <a:p>
            <a:r>
              <a:rPr lang="ru-RU" sz="2800" i="1" dirty="0" smtClean="0"/>
              <a:t>светский характер образования;</a:t>
            </a:r>
          </a:p>
          <a:p>
            <a:r>
              <a:rPr lang="ru-RU" sz="2800" i="1" dirty="0" smtClean="0"/>
              <a:t>свобода и плюрализм в образовании.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8" y="1128688"/>
            <a:ext cx="359634" cy="30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" y="1542962"/>
            <a:ext cx="359634" cy="304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2" y="1923678"/>
            <a:ext cx="359634" cy="304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9" y="2355726"/>
            <a:ext cx="359634" cy="3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7" y="3192747"/>
            <a:ext cx="359634" cy="304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" y="3651870"/>
            <a:ext cx="359634" cy="304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" y="4083918"/>
            <a:ext cx="359634" cy="304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" y="4515966"/>
            <a:ext cx="359634" cy="3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64" y="49952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Система образования </a:t>
            </a:r>
          </a:p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в РФ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17769445">
            <a:off x="1609334" y="1154817"/>
            <a:ext cx="792088" cy="16561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16200000">
            <a:off x="4211960" y="1851669"/>
            <a:ext cx="792088" cy="16561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459605">
            <a:off x="264020" y="244067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ОБЩЕЕ ОБРАЗОВАНИЕ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34583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ПРОФЕССИОНАЛЬНОЕ ОБРАЗОВАНИЕ</a:t>
            </a:r>
            <a:endParaRPr lang="ru-RU" sz="2800" b="1" dirty="0"/>
          </a:p>
        </p:txBody>
      </p:sp>
      <p:sp>
        <p:nvSpPr>
          <p:cNvPr id="8" name="Стрелка вправо с вырезом 7"/>
          <p:cNvSpPr/>
          <p:nvPr/>
        </p:nvSpPr>
        <p:spPr>
          <a:xfrm rot="3873795" flipH="1">
            <a:off x="6606048" y="1135833"/>
            <a:ext cx="792088" cy="16561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20057198" flipH="1">
            <a:off x="5936309" y="2341838"/>
            <a:ext cx="323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ДОПОЛНИ-ТЕЛЬНОЕ ОБРАЗОВАНИЕ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97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Общее образование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88245" y="2427734"/>
            <a:ext cx="7804483" cy="2016224"/>
            <a:chOff x="300538" y="2931790"/>
            <a:chExt cx="8592190" cy="151216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00538" y="4438424"/>
              <a:ext cx="2160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732364" y="2931790"/>
              <a:ext cx="2160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72000" y="3435846"/>
              <a:ext cx="2160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411636" y="3939902"/>
              <a:ext cx="2160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35304" y="3939902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713346" y="2931790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572000" y="343584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" y="3777136"/>
            <a:ext cx="1031222" cy="13293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88770"/>
            <a:ext cx="1656184" cy="18521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7477"/>
            <a:ext cx="2306237" cy="21679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6"/>
          <a:stretch/>
        </p:blipFill>
        <p:spPr>
          <a:xfrm flipH="1">
            <a:off x="3027302" y="1556060"/>
            <a:ext cx="2149896" cy="23140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908" y="1203598"/>
            <a:ext cx="1362512" cy="16323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56" y="1635646"/>
            <a:ext cx="1633268" cy="14136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2996" y="4540935"/>
            <a:ext cx="18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ДОШКОЛЬНОЕ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50553" y="3793614"/>
            <a:ext cx="18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НАЧАЛЬНОЕ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71757" y="3102639"/>
            <a:ext cx="187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ОБЩЕЕ ОСНОВНОЕ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52002" y="2541436"/>
            <a:ext cx="187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СРЕДНЕЕ (ПОЛНОЕ) ОБЩЕЕ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81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Профессиональное образование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13159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ЛИЦЕИ, КОЛЛЕДЖИ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113158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УНИВЕРСИТЕТЫ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113159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АСПИРАНТУРА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93255"/>
            <a:ext cx="1574971" cy="235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1906"/>
            <a:ext cx="2355365" cy="156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42" y="2004818"/>
            <a:ext cx="2842626" cy="213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81" y="2275982"/>
            <a:ext cx="2179925" cy="1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327</Words>
  <Application>Microsoft Office PowerPoint</Application>
  <PresentationFormat>Экран (16:9)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Система образования 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 в Российской Федерации</dc:title>
  <dc:creator>user</dc:creator>
  <cp:lastModifiedBy>Алексей</cp:lastModifiedBy>
  <cp:revision>28</cp:revision>
  <dcterms:created xsi:type="dcterms:W3CDTF">2013-09-21T11:13:41Z</dcterms:created>
  <dcterms:modified xsi:type="dcterms:W3CDTF">2018-07-25T10:18:15Z</dcterms:modified>
</cp:coreProperties>
</file>