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740000"/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-324"/>
      </p:cViewPr>
      <p:guideLst>
        <p:guide orient="horz" pos="667"/>
        <p:guide pos="7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860A-964B-4102-A849-485BC3CC9DAB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38C8-F7C9-4430-ABC0-C8306090B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96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860A-964B-4102-A849-485BC3CC9DAB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38C8-F7C9-4430-ABC0-C8306090B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92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860A-964B-4102-A849-485BC3CC9DAB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38C8-F7C9-4430-ABC0-C8306090B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9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860A-964B-4102-A849-485BC3CC9DAB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38C8-F7C9-4430-ABC0-C8306090B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04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860A-964B-4102-A849-485BC3CC9DAB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38C8-F7C9-4430-ABC0-C8306090B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860A-964B-4102-A849-485BC3CC9DAB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38C8-F7C9-4430-ABC0-C8306090B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72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860A-964B-4102-A849-485BC3CC9DAB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38C8-F7C9-4430-ABC0-C8306090B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52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860A-964B-4102-A849-485BC3CC9DAB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38C8-F7C9-4430-ABC0-C8306090B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93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860A-964B-4102-A849-485BC3CC9DAB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38C8-F7C9-4430-ABC0-C8306090B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9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860A-964B-4102-A849-485BC3CC9DAB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38C8-F7C9-4430-ABC0-C8306090B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13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860A-964B-4102-A849-485BC3CC9DAB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38C8-F7C9-4430-ABC0-C8306090B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73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8860A-964B-4102-A849-485BC3CC9DAB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338C8-F7C9-4430-ABC0-C8306090B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97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microsoft.com/office/2007/relationships/hdphoto" Target="../media/hdphoto10.wdp"/><Relationship Id="rId4" Type="http://schemas.openxmlformats.org/officeDocument/2006/relationships/image" Target="../media/image20.png"/><Relationship Id="rId9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5.wdp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Образование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67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19548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8A0000"/>
                </a:solidFill>
              </a:rPr>
              <a:t>Способы образования</a:t>
            </a:r>
            <a:endParaRPr lang="ru-RU" sz="3600" b="1" dirty="0">
              <a:solidFill>
                <a:srgbClr val="8A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15566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Античное общество: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цель школы – формирование всесторонне развитого гражданина.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2" y="2485226"/>
            <a:ext cx="3632396" cy="22983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017" y="2234835"/>
            <a:ext cx="3026282" cy="1951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786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19548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8A0000"/>
                </a:solidFill>
              </a:rPr>
              <a:t>Способы образования</a:t>
            </a:r>
            <a:endParaRPr lang="ru-RU" sz="3600" b="1" dirty="0">
              <a:solidFill>
                <a:srgbClr val="8A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15566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Средневековая Европа: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религиозный характер образования;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появление первых университетов.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95686"/>
            <a:ext cx="2471713" cy="2997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2" y="1995686"/>
            <a:ext cx="2009899" cy="3076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2485226"/>
            <a:ext cx="1296145" cy="26135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33" y="2447082"/>
            <a:ext cx="3257579" cy="2629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406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19548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8A0000"/>
                </a:solidFill>
              </a:rPr>
              <a:t>Способы образования</a:t>
            </a:r>
            <a:endParaRPr lang="ru-RU" sz="3600" b="1" dirty="0">
              <a:solidFill>
                <a:srgbClr val="8A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771550"/>
            <a:ext cx="5832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Новое время: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появление профессиональных школ;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светский характер образования;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обязательное обучение детей.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24582"/>
            <a:ext cx="1728192" cy="2751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16216" y="3363838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НАВИГАЦКАЯ ШКОЛА В МОСКВЕ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3" t="2067" r="2068" b="2016"/>
          <a:stretch/>
        </p:blipFill>
        <p:spPr>
          <a:xfrm>
            <a:off x="3129683" y="3275740"/>
            <a:ext cx="1646141" cy="1818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51005" y="4327594"/>
            <a:ext cx="198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АНГЛИЙСКАЯ ШКОЛА </a:t>
            </a:r>
            <a:r>
              <a:rPr lang="en-US" sz="2000" dirty="0" smtClean="0"/>
              <a:t>XIX</a:t>
            </a:r>
            <a:r>
              <a:rPr lang="ru-RU" sz="2000" dirty="0" smtClean="0"/>
              <a:t> 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3518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6749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8A0000"/>
                </a:solidFill>
              </a:rPr>
              <a:t>Современная модель образования</a:t>
            </a:r>
            <a:endParaRPr lang="ru-RU" sz="3600" b="1" dirty="0">
              <a:solidFill>
                <a:srgbClr val="8A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953" y="3315637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УСВОЕНИЕ ГОТОВОГО ЗНАНИЯ, «ОБРАЗОВАНИЕ НА ВСЮ ЖИЗНЬ»</a:t>
            </a: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flipV="1">
            <a:off x="503548" y="2898343"/>
            <a:ext cx="8388932" cy="1719834"/>
          </a:xfrm>
          <a:prstGeom prst="bentConnector3">
            <a:avLst>
              <a:gd name="adj1" fmla="val 4569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27984" y="1635646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РАЗВИТИЕ ЛИЧНОСТИ ОБУЧАЮЩЕГО, «ОБРАЗОВАНИЕ ЧЕРЕЗ ВСЮ ЖИЗНЬ»</a:t>
            </a:r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 rot="20578563">
            <a:off x="890636" y="1304184"/>
            <a:ext cx="3282159" cy="1413853"/>
          </a:xfrm>
          <a:prstGeom prst="wedgeRoundRectCallout">
            <a:avLst>
              <a:gd name="adj1" fmla="val 48021"/>
              <a:gd name="adj2" fmla="val 88722"/>
              <a:gd name="adj3" fmla="val 16667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информационная революция;</a:t>
            </a:r>
          </a:p>
          <a:p>
            <a:r>
              <a:rPr lang="ru-RU" sz="2800" i="1" dirty="0" smtClean="0">
                <a:solidFill>
                  <a:schemeClr val="tx1"/>
                </a:solidFill>
              </a:rPr>
              <a:t>«открытый» мир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6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32" grpId="0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911" y="156572"/>
            <a:ext cx="854050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i="1" dirty="0" smtClean="0"/>
              <a:t>Образование – целенаправленный процесс и достигнутый результат воспитания и обучения.</a:t>
            </a:r>
          </a:p>
          <a:p>
            <a:endParaRPr lang="ru-RU" sz="800" i="1" dirty="0" smtClean="0"/>
          </a:p>
          <a:p>
            <a:r>
              <a:rPr lang="ru-RU" sz="2700" i="1" dirty="0" smtClean="0">
                <a:solidFill>
                  <a:srgbClr val="002060"/>
                </a:solidFill>
              </a:rPr>
              <a:t>В современном мире от уровня развития образования зависит уровень развития страны, уровень образованности человека определяет его место в обществе.</a:t>
            </a:r>
          </a:p>
          <a:p>
            <a:endParaRPr lang="ru-RU" sz="800" i="1" dirty="0" smtClean="0"/>
          </a:p>
          <a:p>
            <a:r>
              <a:rPr lang="ru-RU" sz="2700" i="1" dirty="0" smtClean="0"/>
              <a:t>Системы образования, существующие в обществе, отражают уровень его развития.</a:t>
            </a:r>
          </a:p>
          <a:p>
            <a:endParaRPr lang="ru-RU" sz="800" i="1" dirty="0" smtClean="0"/>
          </a:p>
          <a:p>
            <a:r>
              <a:rPr lang="ru-RU" sz="2700" i="1" dirty="0" smtClean="0">
                <a:solidFill>
                  <a:srgbClr val="002060"/>
                </a:solidFill>
              </a:rPr>
              <a:t>Современное образование должно быть личностно-развивающим, опережающим.</a:t>
            </a:r>
            <a:endParaRPr lang="ru-RU" sz="2700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2" y="178050"/>
            <a:ext cx="509816" cy="432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2" y="3827011"/>
            <a:ext cx="509816" cy="432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2" y="1131590"/>
            <a:ext cx="509816" cy="432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9782"/>
            <a:ext cx="50981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7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915566"/>
            <a:ext cx="52021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«Запомните, дети, в жизни самое главное – это образование. Оно – ваша защита! Имея знания, вы сможете выжить в любой </a:t>
            </a:r>
            <a:r>
              <a:rPr lang="ru-RU" sz="3200" b="1" i="1" dirty="0" smtClean="0"/>
              <a:t>ситуации.»</a:t>
            </a:r>
            <a:endParaRPr lang="ru-RU" sz="32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7922"/>
            <a:ext cx="2429805" cy="3557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9551" y="4173864"/>
            <a:ext cx="2501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ЧАРЛИ ЧАПЛИН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1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5719"/>
            <a:ext cx="1368152" cy="19501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7614"/>
            <a:ext cx="2815214" cy="21176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3476637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УРОВЕНЬ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ОБРАЗОВАНИЯ ЧЕЛОВЕКА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39552" y="3476637"/>
            <a:ext cx="3312368" cy="607281"/>
            <a:chOff x="539552" y="3699672"/>
            <a:chExt cx="3312368" cy="607281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1259632" y="3713244"/>
              <a:ext cx="180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3059832" y="3699672"/>
              <a:ext cx="0" cy="3122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52" y="4010582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059832" y="4010582"/>
              <a:ext cx="792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259632" y="3699672"/>
              <a:ext cx="0" cy="3122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42515" y="3994715"/>
              <a:ext cx="0" cy="3122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851920" y="3994715"/>
              <a:ext cx="0" cy="3122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4680012" y="3476637"/>
            <a:ext cx="3708412" cy="607281"/>
            <a:chOff x="539552" y="3699672"/>
            <a:chExt cx="3312368" cy="607281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1259632" y="3713244"/>
              <a:ext cx="180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059832" y="3699672"/>
              <a:ext cx="0" cy="3122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539552" y="4010582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059832" y="4010582"/>
              <a:ext cx="792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1259632" y="3699672"/>
              <a:ext cx="0" cy="3122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42515" y="3994715"/>
              <a:ext cx="0" cy="3122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851920" y="3994715"/>
              <a:ext cx="0" cy="3122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716016" y="3490209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УРОВЕНЬ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ОБРАЗОВАННОСТИ ОБЩЕСТВА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1" name="Выноска 1 30"/>
          <p:cNvSpPr/>
          <p:nvPr/>
        </p:nvSpPr>
        <p:spPr>
          <a:xfrm>
            <a:off x="1547664" y="627534"/>
            <a:ext cx="2095224" cy="720080"/>
          </a:xfrm>
          <a:prstGeom prst="borderCallout1">
            <a:avLst>
              <a:gd name="adj1" fmla="val 101825"/>
              <a:gd name="adj2" fmla="val 83438"/>
              <a:gd name="adj3" fmla="val 258474"/>
              <a:gd name="adj4" fmla="val 53437"/>
            </a:avLst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МЕСТО В ОБЩЕСТВЕ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2" name="Выноска 1 31"/>
          <p:cNvSpPr/>
          <p:nvPr/>
        </p:nvSpPr>
        <p:spPr>
          <a:xfrm flipH="1">
            <a:off x="3938064" y="627534"/>
            <a:ext cx="3442247" cy="720080"/>
          </a:xfrm>
          <a:prstGeom prst="borderCallout1">
            <a:avLst>
              <a:gd name="adj1" fmla="val 101825"/>
              <a:gd name="adj2" fmla="val 83438"/>
              <a:gd name="adj3" fmla="val 260848"/>
              <a:gd name="adj4" fmla="val 70319"/>
            </a:avLst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КОНКУРЕНТОСПОСОБНОСТЬ СТРАНЫ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5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059582"/>
            <a:ext cx="80648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Что такое образование?</a:t>
            </a:r>
          </a:p>
          <a:p>
            <a:endParaRPr lang="ru-RU" sz="2000" i="1" dirty="0" smtClean="0">
              <a:solidFill>
                <a:srgbClr val="002060"/>
              </a:solidFill>
            </a:endParaRPr>
          </a:p>
          <a:p>
            <a:r>
              <a:rPr lang="ru-RU" sz="3600" i="1" dirty="0" smtClean="0">
                <a:solidFill>
                  <a:srgbClr val="002060"/>
                </a:solidFill>
              </a:rPr>
              <a:t>Какие виды образования существуют?</a:t>
            </a:r>
          </a:p>
          <a:p>
            <a:endParaRPr lang="ru-RU" sz="2000" i="1" dirty="0" smtClean="0">
              <a:solidFill>
                <a:srgbClr val="002060"/>
              </a:solidFill>
            </a:endParaRPr>
          </a:p>
          <a:p>
            <a:pPr marL="265113" indent="-265113"/>
            <a:r>
              <a:rPr lang="ru-RU" sz="3600" i="1" dirty="0" smtClean="0">
                <a:solidFill>
                  <a:srgbClr val="002060"/>
                </a:solidFill>
              </a:rPr>
              <a:t>Какой должна быть современная система образования?</a:t>
            </a:r>
            <a:endParaRPr lang="ru-RU" sz="3600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9582"/>
            <a:ext cx="576064" cy="4881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23678"/>
            <a:ext cx="576064" cy="4881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7774"/>
            <a:ext cx="576064" cy="48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195486"/>
            <a:ext cx="8280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A0000"/>
                </a:solidFill>
              </a:rPr>
              <a:t>Образование</a:t>
            </a:r>
            <a:r>
              <a:rPr lang="ru-RU" sz="3200" dirty="0" smtClean="0">
                <a:solidFill>
                  <a:srgbClr val="8A0000"/>
                </a:solidFill>
              </a:rPr>
              <a:t> </a:t>
            </a:r>
            <a:r>
              <a:rPr lang="ru-RU" sz="3200" dirty="0" smtClean="0"/>
              <a:t>– целенаправленный процесс и достигнутый результат воспитания и обучения человека.</a:t>
            </a:r>
            <a:endParaRPr lang="ru-RU" sz="3200" dirty="0"/>
          </a:p>
        </p:txBody>
      </p:sp>
      <p:sp>
        <p:nvSpPr>
          <p:cNvPr id="3" name="Стрелка вправо с вырезом 2"/>
          <p:cNvSpPr/>
          <p:nvPr/>
        </p:nvSpPr>
        <p:spPr>
          <a:xfrm rot="16200000">
            <a:off x="1144362" y="1462884"/>
            <a:ext cx="734596" cy="1368152"/>
          </a:xfrm>
          <a:prstGeom prst="notchedRightArrow">
            <a:avLst>
              <a:gd name="adj1" fmla="val 43670"/>
              <a:gd name="adj2" fmla="val 46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с вырезом 3"/>
          <p:cNvSpPr/>
          <p:nvPr/>
        </p:nvSpPr>
        <p:spPr>
          <a:xfrm rot="16200000">
            <a:off x="3160586" y="1462885"/>
            <a:ext cx="734596" cy="1368152"/>
          </a:xfrm>
          <a:prstGeom prst="notchedRightArrow">
            <a:avLst>
              <a:gd name="adj1" fmla="val 43670"/>
              <a:gd name="adj2" fmla="val 46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 rot="16200000">
            <a:off x="5248818" y="1462885"/>
            <a:ext cx="734596" cy="1368152"/>
          </a:xfrm>
          <a:prstGeom prst="notchedRightArrow">
            <a:avLst>
              <a:gd name="adj1" fmla="val 43670"/>
              <a:gd name="adj2" fmla="val 46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 rot="16200000">
            <a:off x="7409058" y="1462885"/>
            <a:ext cx="734596" cy="1368152"/>
          </a:xfrm>
          <a:prstGeom prst="notchedRightArrow">
            <a:avLst>
              <a:gd name="adj1" fmla="val 43670"/>
              <a:gd name="adj2" fmla="val 46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58" y="2445162"/>
            <a:ext cx="1350723" cy="13507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8522" y="3602283"/>
            <a:ext cx="1789645" cy="13422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22" y="2689880"/>
            <a:ext cx="1179102" cy="13429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846" y="2689880"/>
            <a:ext cx="2476876" cy="11060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61" y="2816533"/>
            <a:ext cx="1456867" cy="14568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39189" y="3288553"/>
            <a:ext cx="598201" cy="7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2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xit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1151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A0000"/>
                </a:solidFill>
              </a:rPr>
              <a:t>Виды образования</a:t>
            </a:r>
            <a:endParaRPr lang="ru-RU" sz="3600" b="1" dirty="0">
              <a:solidFill>
                <a:srgbClr val="8A0000"/>
              </a:solidFill>
            </a:endParaRPr>
          </a:p>
        </p:txBody>
      </p:sp>
      <p:cxnSp>
        <p:nvCxnSpPr>
          <p:cNvPr id="4" name="Прямая со стрелкой 3"/>
          <p:cNvCxnSpPr>
            <a:stCxn id="2" idx="2"/>
          </p:cNvCxnSpPr>
          <p:nvPr/>
        </p:nvCxnSpPr>
        <p:spPr>
          <a:xfrm flipH="1">
            <a:off x="1979712" y="1057841"/>
            <a:ext cx="2484276" cy="79382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463988" y="1057841"/>
            <a:ext cx="2484276" cy="79382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27584" y="1995487"/>
            <a:ext cx="31683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образование, полученное в специальных учреждениях</a:t>
            </a:r>
            <a:endParaRPr lang="ru-RU" sz="3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1995686"/>
            <a:ext cx="4680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/>
              <a:t>образование, полученное из </a:t>
            </a:r>
          </a:p>
          <a:p>
            <a:pPr algn="r"/>
            <a:r>
              <a:rPr lang="ru-RU" sz="3200" b="1" i="1" dirty="0" smtClean="0"/>
              <a:t>опыта, общения, СМИ; самообразование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84672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9548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A0000"/>
                </a:solidFill>
              </a:rPr>
              <a:t>Школьное образование</a:t>
            </a:r>
            <a:endParaRPr lang="ru-RU" sz="3600" b="1" dirty="0">
              <a:solidFill>
                <a:srgbClr val="8A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4155925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A0000"/>
                </a:solidFill>
              </a:rPr>
              <a:t>Самообразование</a:t>
            </a:r>
            <a:endParaRPr lang="ru-RU" sz="3600" b="1" dirty="0">
              <a:solidFill>
                <a:srgbClr val="8A0000"/>
              </a:solidFill>
            </a:endParaRPr>
          </a:p>
        </p:txBody>
      </p:sp>
      <p:sp>
        <p:nvSpPr>
          <p:cNvPr id="4" name="Крест 3"/>
          <p:cNvSpPr/>
          <p:nvPr/>
        </p:nvSpPr>
        <p:spPr>
          <a:xfrm>
            <a:off x="251520" y="627534"/>
            <a:ext cx="648072" cy="648072"/>
          </a:xfrm>
          <a:prstGeom prst="plus">
            <a:avLst>
              <a:gd name="adj" fmla="val 355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рест 4"/>
          <p:cNvSpPr/>
          <p:nvPr/>
        </p:nvSpPr>
        <p:spPr>
          <a:xfrm>
            <a:off x="8244408" y="3579862"/>
            <a:ext cx="648072" cy="648072"/>
          </a:xfrm>
          <a:prstGeom prst="plus">
            <a:avLst>
              <a:gd name="adj" fmla="val 355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795167"/>
            <a:ext cx="638133" cy="21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54347" y="843558"/>
            <a:ext cx="638133" cy="21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27584" y="915566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знания системны, разносторонни, научны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915566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/>
              <a:t>не всегда есть личная заинтересованность</a:t>
            </a:r>
            <a:endParaRPr lang="ru-RU" sz="2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2499742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есть сомнения в полноте и истинности знаний</a:t>
            </a:r>
            <a:endParaRPr lang="ru-RU" sz="28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2913787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>
                <a:solidFill>
                  <a:srgbClr val="002060"/>
                </a:solidFill>
              </a:rPr>
              <a:t>высокий уровень мотивации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7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45841"/>
            <a:ext cx="2050084" cy="18356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9502"/>
            <a:ext cx="1440160" cy="3074167"/>
          </a:xfrm>
          <a:prstGeom prst="rect">
            <a:avLst/>
          </a:prstGeom>
        </p:spPr>
      </p:pic>
      <p:sp>
        <p:nvSpPr>
          <p:cNvPr id="5" name="Стрелка вправо с вырезом 4"/>
          <p:cNvSpPr/>
          <p:nvPr/>
        </p:nvSpPr>
        <p:spPr>
          <a:xfrm rot="20553035">
            <a:off x="2771475" y="2472217"/>
            <a:ext cx="3331782" cy="857956"/>
          </a:xfrm>
          <a:prstGeom prst="notchedRightArrow">
            <a:avLst>
              <a:gd name="adj1" fmla="val 52034"/>
              <a:gd name="adj2" fmla="val 80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rot="20343171">
            <a:off x="1612079" y="534023"/>
            <a:ext cx="2669053" cy="1770727"/>
          </a:xfrm>
          <a:prstGeom prst="wedgeRoundRectCallout">
            <a:avLst>
              <a:gd name="adj1" fmla="val 50199"/>
              <a:gd name="adj2" fmla="val 93777"/>
              <a:gd name="adj3" fmla="val 16667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chemeClr val="tx1"/>
                </a:solidFill>
              </a:rPr>
              <a:t>с</a:t>
            </a:r>
            <a:r>
              <a:rPr lang="ru-RU" sz="2800" i="1" dirty="0" smtClean="0">
                <a:solidFill>
                  <a:schemeClr val="tx1"/>
                </a:solidFill>
              </a:rPr>
              <a:t>пособность усваивать достижения культуры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1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19548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8A0000"/>
                </a:solidFill>
              </a:rPr>
              <a:t>Способы образования</a:t>
            </a:r>
            <a:endParaRPr lang="ru-RU" sz="3600" b="1" dirty="0">
              <a:solidFill>
                <a:srgbClr val="8A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15566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Первобытное общество: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главный принцип: «Делай, как я!»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44" y="1635646"/>
            <a:ext cx="4409661" cy="32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5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19548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8A0000"/>
                </a:solidFill>
              </a:rPr>
              <a:t>Способы образования</a:t>
            </a:r>
            <a:endParaRPr lang="ru-RU" sz="3600" b="1" dirty="0">
              <a:solidFill>
                <a:srgbClr val="8A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15566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Первые цивилизации: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п</a:t>
            </a:r>
            <a:r>
              <a:rPr lang="ru-RU" sz="3200" dirty="0" smtClean="0">
                <a:solidFill>
                  <a:srgbClr val="002060"/>
                </a:solidFill>
              </a:rPr>
              <a:t>ервые школы – школы писцов.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8" y="2067693"/>
            <a:ext cx="2060211" cy="27576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83718"/>
            <a:ext cx="2736305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8" t="3283" r="4979"/>
          <a:stretch/>
        </p:blipFill>
        <p:spPr>
          <a:xfrm>
            <a:off x="6189663" y="2301234"/>
            <a:ext cx="2398922" cy="1769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 t="2852" r="4249" b="4797"/>
          <a:stretch/>
        </p:blipFill>
        <p:spPr>
          <a:xfrm>
            <a:off x="7551600" y="450717"/>
            <a:ext cx="1283664" cy="181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6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276</Words>
  <Application>Microsoft Office PowerPoint</Application>
  <PresentationFormat>Экран (16:9)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</dc:title>
  <dc:creator>user</dc:creator>
  <cp:lastModifiedBy>user</cp:lastModifiedBy>
  <cp:revision>27</cp:revision>
  <dcterms:created xsi:type="dcterms:W3CDTF">2013-09-20T13:42:39Z</dcterms:created>
  <dcterms:modified xsi:type="dcterms:W3CDTF">2013-09-25T15:38:57Z</dcterms:modified>
</cp:coreProperties>
</file>