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3E"/>
    <a:srgbClr val="3399FF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582" y="-270"/>
      </p:cViewPr>
      <p:guideLst>
        <p:guide orient="horz" pos="1620"/>
        <p:guide pos="2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1932-5C38-4CAA-864D-495921E4FC98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D092-0370-405D-B6E5-E6D6A54E7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16510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1932-5C38-4CAA-864D-495921E4FC98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D092-0370-405D-B6E5-E6D6A54E7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19422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1932-5C38-4CAA-864D-495921E4FC98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D092-0370-405D-B6E5-E6D6A54E7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25878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1932-5C38-4CAA-864D-495921E4FC98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D092-0370-405D-B6E5-E6D6A54E7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70796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1932-5C38-4CAA-864D-495921E4FC98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D092-0370-405D-B6E5-E6D6A54E7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8749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1932-5C38-4CAA-864D-495921E4FC98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D092-0370-405D-B6E5-E6D6A54E7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9698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1932-5C38-4CAA-864D-495921E4FC98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D092-0370-405D-B6E5-E6D6A54E7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4416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1932-5C38-4CAA-864D-495921E4FC98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D092-0370-405D-B6E5-E6D6A54E7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3367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1932-5C38-4CAA-864D-495921E4FC98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D092-0370-405D-B6E5-E6D6A54E7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3802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1932-5C38-4CAA-864D-495921E4FC98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D092-0370-405D-B6E5-E6D6A54E7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22284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1932-5C38-4CAA-864D-495921E4FC98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9D092-0370-405D-B6E5-E6D6A54E7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8181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41932-5C38-4CAA-864D-495921E4FC98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9D092-0370-405D-B6E5-E6D6A54E7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96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75607"/>
            <a:ext cx="7772400" cy="208823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153E"/>
                </a:solidFill>
              </a:rPr>
              <a:t>Моральный выбор </a:t>
            </a:r>
            <a:br>
              <a:rPr lang="ru-RU" sz="6000" b="1" dirty="0" smtClean="0">
                <a:solidFill>
                  <a:srgbClr val="00153E"/>
                </a:solidFill>
              </a:rPr>
            </a:br>
            <a:r>
              <a:rPr lang="ru-RU" sz="6000" b="1" dirty="0" smtClean="0">
                <a:solidFill>
                  <a:srgbClr val="00153E"/>
                </a:solidFill>
              </a:rPr>
              <a:t>и ответственность</a:t>
            </a:r>
            <a:endParaRPr lang="ru-RU" sz="6000" b="1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04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580204"/>
            <a:ext cx="2499796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24930" y="400427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53E"/>
                </a:solidFill>
              </a:rPr>
              <a:t>В. О. КЛЮЧЕВСКИЙ</a:t>
            </a:r>
            <a:endParaRPr lang="ru-RU" sz="2000" dirty="0">
              <a:solidFill>
                <a:srgbClr val="0015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676890"/>
            <a:ext cx="55998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/>
              <a:t>«Человек должен быть нравственным свободно, а это значит, что ему должна быть предоставлена и некоторая свобода быть безнравственным</a:t>
            </a:r>
            <a:r>
              <a:rPr lang="ru-RU" sz="3200" b="1" i="1" dirty="0" smtClean="0"/>
              <a:t>».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22123709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288" y="267494"/>
            <a:ext cx="842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Как научить человека быть ответственным?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88867"/>
            <a:ext cx="2880320" cy="297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3888" y="1707654"/>
            <a:ext cx="52565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Знание моральных норм не гарантирует того, что человек будет их выполнять.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377665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195486"/>
            <a:ext cx="8425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Как научить человека быть ответственным?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85" y="1041480"/>
            <a:ext cx="2326451" cy="26823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794" y="1041480"/>
            <a:ext cx="2404996" cy="2538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ая выноска 4"/>
          <p:cNvSpPr/>
          <p:nvPr/>
        </p:nvSpPr>
        <p:spPr>
          <a:xfrm>
            <a:off x="395288" y="987574"/>
            <a:ext cx="1440160" cy="864096"/>
          </a:xfrm>
          <a:prstGeom prst="wedgeRectCallout">
            <a:avLst>
              <a:gd name="adj1" fmla="val 57797"/>
              <a:gd name="adj2" fmla="val 72422"/>
            </a:avLst>
          </a:prstGeom>
          <a:noFill/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ПОЛИЦИЯ «НРАВОВ»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660232" y="987574"/>
            <a:ext cx="2160240" cy="1578262"/>
          </a:xfrm>
          <a:prstGeom prst="wedgeRectCallout">
            <a:avLst>
              <a:gd name="adj1" fmla="val -72980"/>
              <a:gd name="adj2" fmla="val 50996"/>
            </a:avLst>
          </a:prstGeom>
          <a:noFill/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«КОМИТЕТ ПО ПООЩРЕНИЮ ДОБРОДЕТЕЛИ И УДЕРЖАНИЮ ОТ ПОРОКА»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442" y="3723878"/>
            <a:ext cx="813715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Любая полиция ведет борьбу не с безнравственными взглядами и принципами, а с внешними их проявлениями.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741890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7947" y="1019651"/>
            <a:ext cx="5256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53E"/>
                </a:solidFill>
              </a:rPr>
              <a:t>Единственная гарантия моральности человека – только он сам, его желание и умение поступать морально.</a:t>
            </a:r>
            <a:endParaRPr lang="ru-RU" sz="36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7493"/>
            <a:ext cx="3063506" cy="436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49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749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Человек, в отличие от животных, - свободное существо.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9" y="921199"/>
            <a:ext cx="2951517" cy="21546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3648" y="2427734"/>
            <a:ext cx="2946029" cy="2150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896017"/>
            <a:ext cx="3391049" cy="2348993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 rot="746332">
            <a:off x="6571563" y="1154256"/>
            <a:ext cx="2304256" cy="1287374"/>
          </a:xfrm>
          <a:prstGeom prst="cloudCallout">
            <a:avLst>
              <a:gd name="adj1" fmla="val -43307"/>
              <a:gd name="adj2" fmla="val 54248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Когда же звонок?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524759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Кто свободнее?</a:t>
            </a:r>
            <a:endParaRPr lang="ru-RU" sz="3200" b="1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634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51743E-7 L 0.08125 0.2934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14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9548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153E"/>
                </a:solidFill>
              </a:rPr>
              <a:t>Что такое свобода?</a:t>
            </a:r>
            <a:endParaRPr lang="ru-RU" sz="36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7584" y="438981"/>
            <a:ext cx="3528392" cy="4704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3903874" y="1107556"/>
            <a:ext cx="2297264" cy="1248170"/>
          </a:xfrm>
          <a:prstGeom prst="wedgeRoundRectCallout">
            <a:avLst>
              <a:gd name="adj1" fmla="val -116145"/>
              <a:gd name="adj2" fmla="val 66347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КУРИНОЕ ЯЙЦО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КУРИНОЕ ЯЙЦО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КУРИНОЕ ЯЙЦО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4724974" y="1203599"/>
            <a:ext cx="2952328" cy="1778852"/>
          </a:xfrm>
          <a:prstGeom prst="wedgeRoundRectCallout">
            <a:avLst>
              <a:gd name="adj1" fmla="val -128544"/>
              <a:gd name="adj2" fmla="val 26159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59096"/>
              </p:ext>
            </p:extLst>
          </p:nvPr>
        </p:nvGraphicFramePr>
        <p:xfrm>
          <a:off x="4808878" y="1254258"/>
          <a:ext cx="2880320" cy="1728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60"/>
                <a:gridCol w="1440160"/>
              </a:tblGrid>
              <a:tr h="172819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БРОЧЧОО</a:t>
                      </a:r>
                    </a:p>
                    <a:p>
                      <a:r>
                        <a:rPr lang="ru-RU" sz="2000" dirty="0" smtClean="0"/>
                        <a:t>РАМБУТАН</a:t>
                      </a:r>
                    </a:p>
                    <a:p>
                      <a:r>
                        <a:rPr lang="ru-RU" sz="2000" dirty="0" smtClean="0"/>
                        <a:t>ХАМОН</a:t>
                      </a:r>
                    </a:p>
                    <a:p>
                      <a:r>
                        <a:rPr lang="ru-RU" sz="2000" dirty="0" smtClean="0"/>
                        <a:t>ТАРАК</a:t>
                      </a:r>
                    </a:p>
                    <a:p>
                      <a:r>
                        <a:rPr lang="ru-RU" sz="2000" dirty="0" smtClean="0"/>
                        <a:t>АПЕРИФРЕ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КУРТ</a:t>
                      </a:r>
                    </a:p>
                    <a:p>
                      <a:r>
                        <a:rPr lang="ru-RU" sz="2000" dirty="0" smtClean="0"/>
                        <a:t>СКАМПИ</a:t>
                      </a:r>
                    </a:p>
                    <a:p>
                      <a:r>
                        <a:rPr lang="ru-RU" sz="2000" dirty="0" smtClean="0"/>
                        <a:t>ПИТАХАЙО</a:t>
                      </a:r>
                    </a:p>
                    <a:p>
                      <a:r>
                        <a:rPr lang="ru-RU" sz="2000" dirty="0" smtClean="0"/>
                        <a:t>ДВАРО</a:t>
                      </a:r>
                    </a:p>
                    <a:p>
                      <a:r>
                        <a:rPr lang="ru-RU" sz="2000" dirty="0" smtClean="0"/>
                        <a:t>ДУРИАН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Скругленная прямоугольная выноска 7"/>
          <p:cNvSpPr/>
          <p:nvPr/>
        </p:nvSpPr>
        <p:spPr>
          <a:xfrm>
            <a:off x="4881444" y="1372944"/>
            <a:ext cx="3123390" cy="1486837"/>
          </a:xfrm>
          <a:prstGeom prst="wedgeRoundRectCallout">
            <a:avLst>
              <a:gd name="adj1" fmla="val -130007"/>
              <a:gd name="adj2" fmla="val 32182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318197"/>
              </p:ext>
            </p:extLst>
          </p:nvPr>
        </p:nvGraphicFramePr>
        <p:xfrm>
          <a:off x="4894967" y="1491630"/>
          <a:ext cx="3096344" cy="1368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8172"/>
                <a:gridCol w="1548172"/>
              </a:tblGrid>
              <a:tr h="1368152">
                <a:tc>
                  <a:txBody>
                    <a:bodyPr/>
                    <a:lstStyle/>
                    <a:p>
                      <a:pPr marL="179388" indent="-179388"/>
                      <a:r>
                        <a:rPr lang="ru-RU" sz="2000" dirty="0" smtClean="0"/>
                        <a:t>СИНИЛЬНАЯ КИСЛОТА</a:t>
                      </a:r>
                    </a:p>
                    <a:p>
                      <a:pPr marL="179388" indent="-179388"/>
                      <a:r>
                        <a:rPr lang="ru-RU" sz="2000" dirty="0" smtClean="0"/>
                        <a:t>БЛЕДНЫЕ ПОГАНКИ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9388" indent="-179388"/>
                      <a:r>
                        <a:rPr lang="ru-RU" sz="2000" dirty="0" smtClean="0"/>
                        <a:t>ВОЛЧЬЯ ЯГОДА</a:t>
                      </a:r>
                    </a:p>
                    <a:p>
                      <a:r>
                        <a:rPr lang="ru-RU" sz="2000" dirty="0" smtClean="0"/>
                        <a:t>МЫШЬЯК</a:t>
                      </a:r>
                    </a:p>
                    <a:p>
                      <a:r>
                        <a:rPr lang="ru-RU" sz="2000" dirty="0" smtClean="0"/>
                        <a:t>БОЛИГОЛОВ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Скругленная прямоугольная выноска 11"/>
          <p:cNvSpPr/>
          <p:nvPr/>
        </p:nvSpPr>
        <p:spPr>
          <a:xfrm>
            <a:off x="4143740" y="1183302"/>
            <a:ext cx="3321326" cy="2088232"/>
          </a:xfrm>
          <a:prstGeom prst="wedgeRoundRectCallout">
            <a:avLst>
              <a:gd name="adj1" fmla="val -102654"/>
              <a:gd name="adj2" fmla="val 17662"/>
              <a:gd name="adj3" fmla="val 16667"/>
            </a:avLst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298603"/>
              </p:ext>
            </p:extLst>
          </p:nvPr>
        </p:nvGraphicFramePr>
        <p:xfrm>
          <a:off x="4355976" y="1267298"/>
          <a:ext cx="2952328" cy="192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4869"/>
                <a:gridCol w="1677459"/>
              </a:tblGrid>
              <a:tr h="1512168"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ЯЙЦА</a:t>
                      </a:r>
                    </a:p>
                    <a:p>
                      <a:r>
                        <a:rPr lang="ru-RU" sz="2000" baseline="0" dirty="0" smtClean="0"/>
                        <a:t>МАСЛО</a:t>
                      </a:r>
                    </a:p>
                    <a:p>
                      <a:r>
                        <a:rPr lang="ru-RU" sz="2000" baseline="0" dirty="0" smtClean="0"/>
                        <a:t>ХЛЕБ</a:t>
                      </a:r>
                    </a:p>
                    <a:p>
                      <a:r>
                        <a:rPr lang="ru-RU" sz="2000" baseline="0" dirty="0" smtClean="0"/>
                        <a:t>МОЛОКО</a:t>
                      </a:r>
                    </a:p>
                    <a:p>
                      <a:r>
                        <a:rPr lang="ru-RU" sz="2000" baseline="0" dirty="0" smtClean="0"/>
                        <a:t>ВЕТЧИНА</a:t>
                      </a:r>
                    </a:p>
                    <a:p>
                      <a:r>
                        <a:rPr lang="ru-RU" sz="2000" baseline="0" dirty="0" smtClean="0"/>
                        <a:t>ПАШТЕТ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СЫР</a:t>
                      </a:r>
                    </a:p>
                    <a:p>
                      <a:r>
                        <a:rPr lang="ru-RU" sz="2000" dirty="0" smtClean="0"/>
                        <a:t>ЙОГУРТ</a:t>
                      </a:r>
                    </a:p>
                    <a:p>
                      <a:r>
                        <a:rPr lang="ru-RU" sz="2000" dirty="0" smtClean="0"/>
                        <a:t>АПЕЛЬСИНЫ</a:t>
                      </a:r>
                    </a:p>
                    <a:p>
                      <a:r>
                        <a:rPr lang="ru-RU" sz="2000" dirty="0" smtClean="0"/>
                        <a:t>МЮСЛИ</a:t>
                      </a:r>
                    </a:p>
                    <a:p>
                      <a:r>
                        <a:rPr lang="ru-RU" sz="2000" dirty="0" smtClean="0"/>
                        <a:t>ЯБЛОКИ</a:t>
                      </a:r>
                    </a:p>
                    <a:p>
                      <a:r>
                        <a:rPr lang="ru-RU" dirty="0" smtClean="0"/>
                        <a:t>…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03874" y="3579862"/>
            <a:ext cx="498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53E"/>
                </a:solidFill>
              </a:rPr>
              <a:t>Свобода – это выбор</a:t>
            </a:r>
            <a:endParaRPr lang="ru-RU" sz="3200" b="1" dirty="0">
              <a:solidFill>
                <a:srgbClr val="0015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67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 animBg="1"/>
      <p:bldP spid="5" grpId="1" animBg="1"/>
      <p:bldP spid="8" grpId="0" animBg="1"/>
      <p:bldP spid="8" grpId="1" animBg="1"/>
      <p:bldP spid="1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560" y="411510"/>
            <a:ext cx="2664791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95198" y="3651870"/>
            <a:ext cx="2520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53E"/>
                </a:solidFill>
              </a:rPr>
              <a:t>БЕНЕДИКТ СПИНОЗА</a:t>
            </a:r>
            <a:endParaRPr lang="ru-RU" sz="2000" dirty="0">
              <a:solidFill>
                <a:srgbClr val="00153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3928" y="1203598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«Свобода – это осознанная необходимость».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752188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" t="13306" r="163" b="19737"/>
          <a:stretch/>
        </p:blipFill>
        <p:spPr>
          <a:xfrm flipH="1">
            <a:off x="0" y="411510"/>
            <a:ext cx="5436096" cy="47314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3478"/>
            <a:ext cx="459276" cy="675564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stCxn id="3" idx="3"/>
          </p:cNvCxnSpPr>
          <p:nvPr/>
        </p:nvCxnSpPr>
        <p:spPr>
          <a:xfrm>
            <a:off x="2583004" y="461260"/>
            <a:ext cx="508534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Выноска-облако 5"/>
          <p:cNvSpPr/>
          <p:nvPr/>
        </p:nvSpPr>
        <p:spPr>
          <a:xfrm rot="20983550">
            <a:off x="129093" y="294985"/>
            <a:ext cx="1944216" cy="1008112"/>
          </a:xfrm>
          <a:prstGeom prst="cloudCallout">
            <a:avLst>
              <a:gd name="adj1" fmla="val 62615"/>
              <a:gd name="adj2" fmla="val -40245"/>
            </a:avLst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tx1"/>
                </a:solidFill>
              </a:rPr>
              <a:t>Хочу лететь</a:t>
            </a:r>
            <a:endParaRPr lang="ru-RU" sz="2400" i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583004" y="461260"/>
            <a:ext cx="3429156" cy="43427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39952" y="1477522"/>
            <a:ext cx="3082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Высота обрыва – ?</a:t>
            </a:r>
          </a:p>
          <a:p>
            <a:r>
              <a:rPr lang="ru-RU" sz="2400" dirty="0" smtClean="0"/>
              <a:t>Сила притяжения – ?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79513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581402"/>
            <a:ext cx="5303531" cy="39806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96596" y="1203598"/>
            <a:ext cx="33843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Первая космическая скорость – 7,9 км/с</a:t>
            </a:r>
          </a:p>
          <a:p>
            <a:r>
              <a:rPr lang="ru-RU" sz="2800" b="1" dirty="0" smtClean="0"/>
              <a:t>Вторая космическая скорость – 11,2 км/с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724214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749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Наши действия зависят от законов общества, в котором мы живем.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98068"/>
            <a:ext cx="1113428" cy="16377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4128" y="1847062"/>
            <a:ext cx="1080120" cy="1588784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2661092" y="2355726"/>
            <a:ext cx="1262836" cy="432048"/>
          </a:xfrm>
          <a:prstGeom prst="rightArrow">
            <a:avLst>
              <a:gd name="adj1" fmla="val 50000"/>
              <a:gd name="adj2" fmla="val 87581"/>
            </a:avLst>
          </a:prstGeom>
          <a:solidFill>
            <a:srgbClr val="9E0000"/>
          </a:solidFill>
          <a:ln>
            <a:solidFill>
              <a:srgbClr val="9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4355976" y="2355726"/>
            <a:ext cx="1262836" cy="432048"/>
          </a:xfrm>
          <a:prstGeom prst="rightArrow">
            <a:avLst>
              <a:gd name="adj1" fmla="val 50000"/>
              <a:gd name="adj2" fmla="val 87581"/>
            </a:avLst>
          </a:prstGeom>
          <a:solidFill>
            <a:srgbClr val="9E0000"/>
          </a:solidFill>
          <a:ln>
            <a:solidFill>
              <a:srgbClr val="9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139952" y="2067694"/>
            <a:ext cx="0" cy="1008112"/>
          </a:xfrm>
          <a:prstGeom prst="line">
            <a:avLst/>
          </a:prstGeom>
          <a:ln w="38100">
            <a:solidFill>
              <a:srgbClr val="0015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Выноска 1 8"/>
          <p:cNvSpPr/>
          <p:nvPr/>
        </p:nvSpPr>
        <p:spPr>
          <a:xfrm>
            <a:off x="4350393" y="1045501"/>
            <a:ext cx="2604184" cy="518137"/>
          </a:xfrm>
          <a:prstGeom prst="borderCallout1">
            <a:avLst>
              <a:gd name="adj1" fmla="val 107814"/>
              <a:gd name="adj2" fmla="val 48438"/>
              <a:gd name="adj3" fmla="val 236200"/>
              <a:gd name="adj4" fmla="val -4533"/>
            </a:avLst>
          </a:prstGeom>
          <a:solidFill>
            <a:schemeClr val="accent1">
              <a:alpha val="0"/>
            </a:schemeClr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153E"/>
                </a:solidFill>
              </a:rPr>
              <a:t>НОРМЫ, ЗАКОНЫ</a:t>
            </a:r>
            <a:endParaRPr lang="ru-RU" sz="2400" dirty="0">
              <a:solidFill>
                <a:srgbClr val="00153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0" y="365187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Познав правила, по которым живет социум, мы можем действовать свободно.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35594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9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23478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3E"/>
                </a:solidFill>
              </a:rPr>
              <a:t>Проблема морального выбора</a:t>
            </a:r>
            <a:endParaRPr lang="ru-RU" sz="3200" b="1" dirty="0">
              <a:solidFill>
                <a:srgbClr val="00153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1" y="1072075"/>
            <a:ext cx="1642703" cy="2147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8239" y="3219822"/>
            <a:ext cx="1683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53E"/>
                </a:solidFill>
              </a:rPr>
              <a:t>МАРК ТВЕН</a:t>
            </a:r>
            <a:endParaRPr lang="ru-RU" sz="2000" dirty="0">
              <a:solidFill>
                <a:srgbClr val="00153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973155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Человек, который совратил </a:t>
            </a:r>
            <a:r>
              <a:rPr lang="ru-RU" sz="2800" b="1" dirty="0" err="1" smtClean="0"/>
              <a:t>Гедлиберг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724038"/>
            <a:ext cx="669674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000" i="1" dirty="0" smtClean="0"/>
              <a:t>«</a:t>
            </a:r>
            <a:r>
              <a:rPr lang="ru-RU" sz="2000" i="1" dirty="0"/>
              <a:t>Это случилось много лет назад. </a:t>
            </a:r>
            <a:r>
              <a:rPr lang="ru-RU" sz="2000" i="1" dirty="0" err="1"/>
              <a:t>Гедлиберг</a:t>
            </a:r>
            <a:r>
              <a:rPr lang="ru-RU" sz="2000" i="1" dirty="0"/>
              <a:t> считался самым честным и самым безупречным городом во всей близлежащей округе. Он сохранял за собой беспорочное имя уже три поколения и гордился им более всех других своих достояний. Гордость его была так велика, и ему так хотелось продлить свою славу в веках, что он начал внушать понятия о честности даже младенцам в колыбели и сделал эти понятия основой их воспитания и на дальнейшие годы. Мало того: с пути подрастающей молодежи были убраны все соблазны, чтобы честность молодых людей могла окрепнуть, закалиться и войти в их плоть и кровь». </a:t>
            </a:r>
          </a:p>
        </p:txBody>
      </p:sp>
    </p:spTree>
    <p:extLst>
      <p:ext uri="{BB962C8B-B14F-4D97-AF65-F5344CB8AC3E}">
        <p14:creationId xmlns:p14="http://schemas.microsoft.com/office/powerpoint/2010/main" val="3333125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2" t="1188" r="11289" b="5344"/>
          <a:stretch/>
        </p:blipFill>
        <p:spPr>
          <a:xfrm>
            <a:off x="179512" y="111578"/>
            <a:ext cx="3744664" cy="4859919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3419872" y="576883"/>
            <a:ext cx="2160240" cy="1296144"/>
            <a:chOff x="4336529" y="411510"/>
            <a:chExt cx="3168352" cy="194421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336529" y="411510"/>
              <a:ext cx="3168352" cy="1944216"/>
            </a:xfrm>
            <a:prstGeom prst="rect">
              <a:avLst/>
            </a:prstGeom>
            <a:solidFill>
              <a:srgbClr val="00B0F0">
                <a:alpha val="3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внобедренный треугольник 3"/>
            <p:cNvSpPr/>
            <p:nvPr/>
          </p:nvSpPr>
          <p:spPr>
            <a:xfrm flipV="1">
              <a:off x="4336529" y="411510"/>
              <a:ext cx="3168352" cy="972108"/>
            </a:xfrm>
            <a:prstGeom prst="triangle">
              <a:avLst>
                <a:gd name="adj" fmla="val 49699"/>
              </a:avLst>
            </a:prstGeom>
            <a:solidFill>
              <a:srgbClr val="00B0F0">
                <a:alpha val="2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Скругленная прямоугольная выноска 5"/>
          <p:cNvSpPr/>
          <p:nvPr/>
        </p:nvSpPr>
        <p:spPr>
          <a:xfrm>
            <a:off x="6228184" y="843558"/>
            <a:ext cx="2448272" cy="1008112"/>
          </a:xfrm>
          <a:prstGeom prst="wedgeRoundRectCallout">
            <a:avLst>
              <a:gd name="adj1" fmla="val -107591"/>
              <a:gd name="adj2" fmla="val 2976"/>
              <a:gd name="adj3" fmla="val 16667"/>
            </a:avLst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solidFill>
                  <a:schemeClr val="tx1"/>
                </a:solidFill>
              </a:rPr>
              <a:t>Что сказал незнакомец?</a:t>
            </a:r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7" name="Круглая лента лицом вверх 6"/>
          <p:cNvSpPr/>
          <p:nvPr/>
        </p:nvSpPr>
        <p:spPr>
          <a:xfrm>
            <a:off x="3851920" y="2283718"/>
            <a:ext cx="4824536" cy="2088232"/>
          </a:xfrm>
          <a:prstGeom prst="ellipseRibbon2">
            <a:avLst>
              <a:gd name="adj1" fmla="val 25000"/>
              <a:gd name="adj2" fmla="val 65677"/>
              <a:gd name="adj3" fmla="val 14949"/>
            </a:avLst>
          </a:prstGeom>
          <a:solidFill>
            <a:schemeClr val="accent1">
              <a:alpha val="10000"/>
            </a:schemeClr>
          </a:solidFill>
          <a:ln>
            <a:solidFill>
              <a:srgbClr val="0015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153E"/>
                </a:solidFill>
                <a:latin typeface="Georgia" pitchFamily="18" charset="0"/>
              </a:rPr>
              <a:t>Не введи нас во искушение</a:t>
            </a:r>
            <a:endParaRPr lang="ru-RU" sz="2800" b="1" dirty="0">
              <a:solidFill>
                <a:srgbClr val="00153E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81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241</Words>
  <Application>Microsoft Office PowerPoint</Application>
  <PresentationFormat>Экран (16:9)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Моральный выбор  и ответственность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Моральный выбор  и ответственность</dc:title>
  <dc:creator>user</dc:creator>
  <cp:lastModifiedBy>user</cp:lastModifiedBy>
  <cp:revision>23</cp:revision>
  <dcterms:created xsi:type="dcterms:W3CDTF">2013-09-26T13:44:10Z</dcterms:created>
  <dcterms:modified xsi:type="dcterms:W3CDTF">2013-10-01T14:04:59Z</dcterms:modified>
</cp:coreProperties>
</file>