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4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61" r:id="rId13"/>
    <p:sldId id="274" r:id="rId14"/>
    <p:sldId id="275" r:id="rId15"/>
    <p:sldId id="276" r:id="rId16"/>
    <p:sldId id="277" r:id="rId17"/>
    <p:sldId id="278" r:id="rId18"/>
    <p:sldId id="260" r:id="rId19"/>
    <p:sldId id="279" r:id="rId20"/>
    <p:sldId id="280" r:id="rId21"/>
    <p:sldId id="273" r:id="rId22"/>
    <p:sldId id="281" r:id="rId23"/>
    <p:sldId id="283" r:id="rId24"/>
    <p:sldId id="282" r:id="rId25"/>
    <p:sldId id="284" r:id="rId26"/>
    <p:sldId id="285" r:id="rId27"/>
    <p:sldId id="286" r:id="rId28"/>
    <p:sldId id="287" r:id="rId29"/>
    <p:sldId id="289" r:id="rId30"/>
    <p:sldId id="290" r:id="rId31"/>
    <p:sldId id="293" r:id="rId32"/>
    <p:sldId id="272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6" autoAdjust="0"/>
    <p:restoredTop sz="94676" autoAdjust="0"/>
  </p:normalViewPr>
  <p:slideViewPr>
    <p:cSldViewPr showGuides="1">
      <p:cViewPr>
        <p:scale>
          <a:sx n="100" d="100"/>
          <a:sy n="100" d="100"/>
        </p:scale>
        <p:origin x="-922" y="-264"/>
      </p:cViewPr>
      <p:guideLst>
        <p:guide orient="horz" pos="1620"/>
        <p:guide pos="15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14714526668752E-2"/>
          <c:y val="6.1480397763551659E-2"/>
          <c:w val="0.60427660815464945"/>
          <c:h val="0.872650425417771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0.16935433098568728"/>
                  <c:y val="2.90294992601343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517443469936273"/>
                  <c:y val="-0.176359368606929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646007875276945"/>
                  <c:y val="8.7774219449392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904201413031705E-2"/>
                  <c:y val="0.154937411362245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glow rad="127000">
                        <a:schemeClr val="bg1">
                          <a:lumMod val="95000"/>
                        </a:schemeClr>
                      </a:glow>
                    </a:effectLst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0.02</c:v>
                </c:pt>
                <c:pt idx="1">
                  <c:v>0.4</c:v>
                </c:pt>
                <c:pt idx="2">
                  <c:v>0.3</c:v>
                </c:pt>
                <c:pt idx="3">
                  <c:v>0.23</c:v>
                </c:pt>
                <c:pt idx="4">
                  <c:v>0.05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85488542966819E-2"/>
          <c:y val="0.10578262383564029"/>
          <c:w val="0.58978902900081343"/>
          <c:h val="0.766023989515762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0.11122647046569049"/>
                  <c:y val="0.15777618177069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70100123365319"/>
                  <c:y val="-0.185356125255576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500557046043699E-2"/>
                  <c:y val="-6.07425785670758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091745030515253E-2"/>
                  <c:y val="0.172485230072067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glow rad="127000">
                        <a:schemeClr val="bg1">
                          <a:lumMod val="95000"/>
                        </a:schemeClr>
                      </a:glo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определённо да</c:v>
                </c:pt>
                <c:pt idx="1">
                  <c:v>скорее, да</c:v>
                </c:pt>
                <c:pt idx="2">
                  <c:v>скорее, нет</c:v>
                </c:pt>
                <c:pt idx="3">
                  <c:v>определённо нет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0.03</c:v>
                </c:pt>
                <c:pt idx="1">
                  <c:v>0.15</c:v>
                </c:pt>
                <c:pt idx="2">
                  <c:v>0.35</c:v>
                </c:pt>
                <c:pt idx="3">
                  <c:v>0.42</c:v>
                </c:pt>
                <c:pt idx="4">
                  <c:v>0.05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05677884275726"/>
          <c:y val="0.10529705730802623"/>
          <c:w val="0.32968838029125808"/>
          <c:h val="0.7856707582484547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b="1">
                    <a:effectLst>
                      <a:glow rad="101600">
                        <a:prstClr val="white">
                          <a:lumMod val="95000"/>
                        </a:prstClr>
                      </a:glo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explosion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FD8F-17F1-4D28-B99C-468BCC6AECEE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3637-7A8C-496D-A8AE-40760EFAC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33637-7A8C-496D-A8AE-40760EFAC47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5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8.wdp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8.png"/><Relationship Id="rId7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chart" Target="../charts/chart3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4.wdp"/><Relationship Id="rId9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8.png"/><Relationship Id="rId7" Type="http://schemas.openxmlformats.org/officeDocument/2006/relationships/image" Target="../media/image4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microsoft.com/office/2007/relationships/hdphoto" Target="../media/hdphoto4.wdp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1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53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3.wdp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.png"/><Relationship Id="rId7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56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58.jp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0.gif"/><Relationship Id="rId10" Type="http://schemas.microsoft.com/office/2007/relationships/hdphoto" Target="../media/hdphoto17.wdp"/><Relationship Id="rId4" Type="http://schemas.openxmlformats.org/officeDocument/2006/relationships/image" Target="../media/image5.png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microsoft.com/office/2007/relationships/hdphoto" Target="../media/hdphoto1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27984" y="1276735"/>
            <a:ext cx="4464496" cy="25191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и политика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43927"/>
            <a:ext cx="5544616" cy="4599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9996" y="984347"/>
            <a:ext cx="1544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DS Goose" pitchFamily="2" charset="-52"/>
              </a:rPr>
              <a:t>Возможности участия граждан в политике:</a:t>
            </a:r>
            <a:endParaRPr lang="ru-RU" sz="1600" b="1" i="1" dirty="0">
              <a:latin typeface="DS Goose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675" y="1124452"/>
            <a:ext cx="400050" cy="5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3" y="4371950"/>
            <a:ext cx="3816424" cy="2998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СОЦИАЛЬНЫЙ ЦЕНЗ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6" y="915566"/>
            <a:ext cx="1675094" cy="3093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380073"/>
            <a:ext cx="2410791" cy="2703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84547"/>
            <a:ext cx="1635594" cy="3020379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 rot="361210">
            <a:off x="4185666" y="1236870"/>
            <a:ext cx="2059195" cy="980011"/>
          </a:xfrm>
          <a:prstGeom prst="wedgeRoundRectCallout">
            <a:avLst>
              <a:gd name="adj1" fmla="val 75574"/>
              <a:gd name="adj2" fmla="val -1124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Армия, сынки, </a:t>
            </a:r>
          </a:p>
          <a:p>
            <a:pPr algn="ctr"/>
            <a:r>
              <a:rPr lang="ru-RU" dirty="0" smtClean="0"/>
              <a:t>вне политики!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446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9" y="956320"/>
            <a:ext cx="4831294" cy="338437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3" y="4371950"/>
            <a:ext cx="3816424" cy="2998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МОРАЛЬНЫЙ ЦЕНЗ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06" y="956320"/>
            <a:ext cx="3111692" cy="36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18" y="2648507"/>
            <a:ext cx="1152128" cy="12896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92942"/>
            <a:ext cx="1570620" cy="1551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Группа 24"/>
          <p:cNvGrpSpPr/>
          <p:nvPr/>
        </p:nvGrpSpPr>
        <p:grpSpPr>
          <a:xfrm>
            <a:off x="6844428" y="548790"/>
            <a:ext cx="1758330" cy="1905804"/>
            <a:chOff x="6844428" y="548790"/>
            <a:chExt cx="1758330" cy="190580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016"/>
            <a:stretch/>
          </p:blipFill>
          <p:spPr>
            <a:xfrm>
              <a:off x="6876256" y="548790"/>
              <a:ext cx="1504035" cy="1230646"/>
            </a:xfrm>
            <a:prstGeom prst="snip2SameRect">
              <a:avLst>
                <a:gd name="adj1" fmla="val 0"/>
                <a:gd name="adj2" fmla="val 0"/>
              </a:avLst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C6C6C6"/>
                </a:clrFrom>
                <a:clrTo>
                  <a:srgbClr val="C6C6C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02" b="98131" l="0" r="98462">
                          <a14:foregroundMark x1="81538" y1="16822" x2="81538" y2="16822"/>
                          <a14:foregroundMark x1="91923" y1="24299" x2="91923" y2="24299"/>
                          <a14:foregroundMark x1="31154" y1="28505" x2="31154" y2="285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6632">
              <a:off x="6844428" y="1069700"/>
              <a:ext cx="1758330" cy="1384894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8" y="2499741"/>
            <a:ext cx="1152128" cy="12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5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 в Российской Федерации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АКТИВНОЕ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ПАССИВНОЕ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6445" cy="51435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27784" y="627534"/>
            <a:ext cx="3564396" cy="417646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059832" y="156363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Активное </a:t>
            </a:r>
            <a:r>
              <a:rPr lang="ru-RU" b="1" i="1" dirty="0" err="1" smtClean="0"/>
              <a:t>избира</a:t>
            </a:r>
            <a:r>
              <a:rPr lang="ru-RU" b="1" i="1" dirty="0" smtClean="0"/>
              <a:t>-</a:t>
            </a:r>
          </a:p>
          <a:p>
            <a:r>
              <a:rPr lang="ru-RU" b="1" i="1" dirty="0" smtClean="0"/>
              <a:t>тельное право</a:t>
            </a:r>
            <a:r>
              <a:rPr lang="ru-RU" i="1" dirty="0" smtClean="0"/>
              <a:t> – </a:t>
            </a:r>
          </a:p>
          <a:p>
            <a:r>
              <a:rPr lang="ru-RU" i="1" dirty="0" smtClean="0"/>
              <a:t>право избирать, </a:t>
            </a:r>
          </a:p>
          <a:p>
            <a:r>
              <a:rPr lang="ru-RU" i="1" dirty="0" smtClean="0"/>
              <a:t>голосовать за </a:t>
            </a:r>
          </a:p>
          <a:p>
            <a:r>
              <a:rPr lang="ru-RU" i="1" dirty="0" smtClean="0"/>
              <a:t>того или иного </a:t>
            </a:r>
          </a:p>
          <a:p>
            <a:r>
              <a:rPr lang="ru-RU" i="1" dirty="0" smtClean="0"/>
              <a:t>кандидата.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35919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 в Российской Федерации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АКТИВНОЕ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ПАССИВНОЕ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31540" y="185167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Лишаются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 совершеннолетние граждане, которые: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01" y="2735957"/>
            <a:ext cx="356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признаны судом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недееспособными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приговору суда содержатся в местах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лишения свободы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" y="2754474"/>
            <a:ext cx="300778" cy="339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" y="3589126"/>
            <a:ext cx="300778" cy="3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07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 в Российской Федерации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АКТИВНОЕ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ПАССИВНОЕ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6445" cy="51435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27784" y="627534"/>
            <a:ext cx="3564396" cy="417646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059832" y="1563638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Активное </a:t>
            </a:r>
            <a:r>
              <a:rPr lang="ru-RU" b="1" i="1" dirty="0" err="1" smtClean="0"/>
              <a:t>избира</a:t>
            </a:r>
            <a:r>
              <a:rPr lang="ru-RU" b="1" i="1" dirty="0" smtClean="0"/>
              <a:t>-</a:t>
            </a:r>
          </a:p>
          <a:p>
            <a:r>
              <a:rPr lang="ru-RU" b="1" i="1" dirty="0" smtClean="0"/>
              <a:t>тельное право</a:t>
            </a:r>
            <a:r>
              <a:rPr lang="ru-RU" i="1" dirty="0" smtClean="0"/>
              <a:t> – </a:t>
            </a:r>
          </a:p>
          <a:p>
            <a:r>
              <a:rPr lang="ru-RU" i="1" dirty="0" smtClean="0"/>
              <a:t>право избирать, </a:t>
            </a:r>
          </a:p>
          <a:p>
            <a:r>
              <a:rPr lang="ru-RU" i="1" dirty="0" smtClean="0"/>
              <a:t>голосовать за </a:t>
            </a:r>
          </a:p>
          <a:p>
            <a:r>
              <a:rPr lang="ru-RU" i="1" dirty="0" smtClean="0"/>
              <a:t>того или иного </a:t>
            </a:r>
          </a:p>
          <a:p>
            <a:r>
              <a:rPr lang="ru-RU" i="1" dirty="0" smtClean="0"/>
              <a:t>кандидата.</a:t>
            </a:r>
          </a:p>
          <a:p>
            <a:endParaRPr lang="ru-RU" sz="1200" b="1" i="1" dirty="0"/>
          </a:p>
          <a:p>
            <a:r>
              <a:rPr lang="ru-RU" b="1" i="1" dirty="0" smtClean="0"/>
              <a:t>Пассивное </a:t>
            </a:r>
            <a:r>
              <a:rPr lang="ru-RU" b="1" i="1" dirty="0" err="1" smtClean="0"/>
              <a:t>избира</a:t>
            </a:r>
            <a:r>
              <a:rPr lang="ru-RU" b="1" i="1" dirty="0" smtClean="0"/>
              <a:t>-</a:t>
            </a:r>
          </a:p>
          <a:p>
            <a:r>
              <a:rPr lang="ru-RU" b="1" i="1" dirty="0" smtClean="0"/>
              <a:t>тельное право </a:t>
            </a:r>
            <a:r>
              <a:rPr lang="ru-RU" i="1" dirty="0" smtClean="0"/>
              <a:t>– </a:t>
            </a:r>
          </a:p>
          <a:p>
            <a:r>
              <a:rPr lang="ru-RU" i="1" dirty="0" smtClean="0"/>
              <a:t>право быть </a:t>
            </a:r>
          </a:p>
          <a:p>
            <a:r>
              <a:rPr lang="ru-RU" i="1" dirty="0" smtClean="0"/>
              <a:t>избранным.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0949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 в Российской Федерации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АКТИВНОЕ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ПАССИВНОЕ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31540" y="185167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Лишаются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 совершеннолетние граждане, которые: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01" y="2735957"/>
            <a:ext cx="356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признаны судом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недееспособными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приговору суда содержатся в местах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лишения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свободы.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" y="2754474"/>
            <a:ext cx="300778" cy="339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" y="3589126"/>
            <a:ext cx="300778" cy="339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51" y="1851670"/>
            <a:ext cx="300778" cy="339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9101" y="1851669"/>
            <a:ext cx="340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Повышен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возрастной ценз.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878275" y="2449622"/>
            <a:ext cx="952956" cy="1017376"/>
            <a:chOff x="4501081" y="2816816"/>
            <a:chExt cx="1445096" cy="1555159"/>
          </a:xfrm>
          <a:effectLst/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255" b="97647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081" y="2836560"/>
              <a:ext cx="1445096" cy="15354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4" r="43927" b="41384"/>
            <a:stretch/>
          </p:blipFill>
          <p:spPr>
            <a:xfrm>
              <a:off x="5292080" y="2816816"/>
              <a:ext cx="323914" cy="262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276"/>
          <a:stretch/>
        </p:blipFill>
        <p:spPr>
          <a:xfrm>
            <a:off x="6759438" y="2553709"/>
            <a:ext cx="1245479" cy="8808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01" y="3540747"/>
            <a:ext cx="941503" cy="11261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5"/>
          <a:stretch/>
        </p:blipFill>
        <p:spPr>
          <a:xfrm>
            <a:off x="4788024" y="3597671"/>
            <a:ext cx="1166878" cy="10692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940152" y="2696090"/>
            <a:ext cx="576064" cy="5373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a_AlternaSw" pitchFamily="34" charset="-52"/>
              </a:rPr>
              <a:t>18</a:t>
            </a:r>
            <a:endParaRPr lang="ru-RU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latin typeface="a_AlternaSw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2400" y="2706095"/>
            <a:ext cx="576064" cy="5373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a_AlternaSw" pitchFamily="34" charset="-52"/>
              </a:rPr>
              <a:t>21</a:t>
            </a:r>
            <a:endParaRPr lang="ru-RU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latin typeface="a_AlternaSw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152" y="3963531"/>
            <a:ext cx="576064" cy="5373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a_AlternaSw" pitchFamily="34" charset="-52"/>
              </a:rPr>
              <a:t>30</a:t>
            </a:r>
            <a:endParaRPr lang="ru-RU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latin typeface="a_AlternaSw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2400" y="3963531"/>
            <a:ext cx="576064" cy="5373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a_AlternaSw" pitchFamily="34" charset="-52"/>
              </a:rPr>
              <a:t>35</a:t>
            </a:r>
            <a:endParaRPr lang="ru-RU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6231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 в Российской Федерации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АКТИВНОЕ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ПАССИВНОЕ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31540" y="185167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Лишаются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 совершеннолетние граждане, которые: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01" y="2735957"/>
            <a:ext cx="356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признаны судом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недееспособными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приговору суда содержатся в местах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лишения свободы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" y="2754474"/>
            <a:ext cx="300778" cy="339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" y="3589126"/>
            <a:ext cx="300778" cy="339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51" y="1851670"/>
            <a:ext cx="300778" cy="339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9101" y="1851669"/>
            <a:ext cx="3407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Повышен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возрастной ценз.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многих должностей существует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ценз оседлости.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28250"/>
            <a:ext cx="300778" cy="3395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09165"/>
            <a:ext cx="941503" cy="11261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5"/>
          <a:stretch/>
        </p:blipFill>
        <p:spPr>
          <a:xfrm>
            <a:off x="4922851" y="3086651"/>
            <a:ext cx="1166878" cy="10692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095669" y="3198633"/>
            <a:ext cx="2580787" cy="3092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a_AlternaSw" pitchFamily="34" charset="-52"/>
              </a:rPr>
              <a:t>20 лет в регионе</a:t>
            </a:r>
            <a:endParaRPr lang="ru-RU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latin typeface="a_AlternaSw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4128" y="4299942"/>
            <a:ext cx="1954838" cy="3092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a_AlternaSw" pitchFamily="34" charset="-52"/>
              </a:rPr>
              <a:t>10 лет в РФ</a:t>
            </a:r>
            <a:endParaRPr lang="ru-RU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34147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 в Российской Федерации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АКТИВНОЕ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131590"/>
            <a:ext cx="3672408" cy="50405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ПАССИВНОЕ ИЗБИРАТЕЛЬНОЕ ПРАВО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31540" y="185167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Лишаются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 совершеннолетние граждане, которые: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01" y="2735957"/>
            <a:ext cx="356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признаны судом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недееспособными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приговору суда содержатся в местах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лишения свободы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" y="2754474"/>
            <a:ext cx="300778" cy="339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" y="3589126"/>
            <a:ext cx="300778" cy="339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51" y="1851670"/>
            <a:ext cx="300778" cy="339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9101" y="1851669"/>
            <a:ext cx="3623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Повышен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возрастной ценз.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Существует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ценз оседлости.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может быть избран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гражда-нин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имеющий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иностранное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гражданство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могут быть избраны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осуж-дённные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за тяжкие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преступле-ния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неснятой судимостью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28250"/>
            <a:ext cx="300778" cy="3395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05" y="2808312"/>
            <a:ext cx="300778" cy="339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58877"/>
            <a:ext cx="300778" cy="3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2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Принципы избирательного права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6445" cy="51435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27784" y="627534"/>
            <a:ext cx="3564396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160510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Избирательное </a:t>
            </a:r>
          </a:p>
          <a:p>
            <a:r>
              <a:rPr lang="ru-RU" b="1" i="1" dirty="0" smtClean="0"/>
              <a:t>право в РФ: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192799"/>
            <a:ext cx="16561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всеобщее;</a:t>
            </a:r>
          </a:p>
          <a:p>
            <a:endParaRPr lang="ru-RU" sz="1000" i="1" dirty="0" smtClean="0"/>
          </a:p>
          <a:p>
            <a:r>
              <a:rPr lang="ru-RU" i="1" dirty="0" smtClean="0"/>
              <a:t>свободное;</a:t>
            </a:r>
          </a:p>
          <a:p>
            <a:endParaRPr lang="ru-RU" sz="1000" i="1" dirty="0" smtClean="0"/>
          </a:p>
          <a:p>
            <a:r>
              <a:rPr lang="ru-RU" i="1" dirty="0" smtClean="0"/>
              <a:t>равное;</a:t>
            </a:r>
          </a:p>
          <a:p>
            <a:endParaRPr lang="ru-RU" sz="1000" i="1" dirty="0" smtClean="0"/>
          </a:p>
          <a:p>
            <a:r>
              <a:rPr lang="ru-RU" i="1" dirty="0" smtClean="0"/>
              <a:t>прямое;</a:t>
            </a:r>
          </a:p>
          <a:p>
            <a:endParaRPr lang="ru-RU" sz="1000" i="1" dirty="0" smtClean="0"/>
          </a:p>
          <a:p>
            <a:r>
              <a:rPr lang="ru-RU" i="1" dirty="0" smtClean="0"/>
              <a:t>при тайном </a:t>
            </a:r>
          </a:p>
          <a:p>
            <a:r>
              <a:rPr lang="ru-RU" i="1" dirty="0" smtClean="0"/>
              <a:t>голосовании.</a:t>
            </a:r>
            <a:endParaRPr lang="ru-RU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251436"/>
            <a:ext cx="432047" cy="2902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692579"/>
            <a:ext cx="432047" cy="290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011910"/>
            <a:ext cx="432047" cy="2902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579862"/>
            <a:ext cx="432047" cy="29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51276"/>
            <a:ext cx="432047" cy="2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7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uiExpand="1" build="p"/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868144" y="2931790"/>
            <a:ext cx="2952328" cy="15493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976156" y="296779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Люди, которые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созна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тельно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участвуют в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выборах или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полити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ческой жизни в целом, –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абсентеисты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8983"/>
            <a:ext cx="5256584" cy="390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Принципы избирательного права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5868144" y="1005128"/>
            <a:ext cx="295232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СВОБОДНЫЕ ВЫБОРЫ</a:t>
            </a:r>
            <a:endParaRPr lang="ru-RU" dirty="0">
              <a:solidFill>
                <a:srgbClr val="008000"/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453882"/>
            <a:ext cx="28803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Гражданин сам решает, </a:t>
            </a:r>
          </a:p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за кого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ему голосовать 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приходить ли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на из-</a:t>
            </a:r>
          </a:p>
          <a:p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бирательный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участок.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1043608" y="2427734"/>
            <a:ext cx="3888432" cy="1152128"/>
          </a:xfrm>
          <a:prstGeom prst="borderCallout2">
            <a:avLst>
              <a:gd name="adj1" fmla="val 48909"/>
              <a:gd name="adj2" fmla="val -2699"/>
              <a:gd name="adj3" fmla="val 72719"/>
              <a:gd name="adj4" fmla="val -15904"/>
              <a:gd name="adj5" fmla="val 146363"/>
              <a:gd name="adj6" fmla="val 986"/>
            </a:avLst>
          </a:prstGeom>
          <a:ln w="19050"/>
          <a:effectLst>
            <a:glow rad="63500">
              <a:schemeClr val="bg1">
                <a:lumMod val="9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 ВЫБОРАХ – ПРАВО, А НЕ ОБЯЗАННОСТЬ ГРАЖДАНИНА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6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uiExpand="1" build="p"/>
      <p:bldP spid="16" grpId="0"/>
      <p:bldP spid="17" grpId="0" uiExpand="1" build="p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19045" y="4025997"/>
            <a:ext cx="248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Аналитический центр «Левада-Центр», 2014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52522315"/>
              </p:ext>
            </p:extLst>
          </p:nvPr>
        </p:nvGraphicFramePr>
        <p:xfrm>
          <a:off x="467544" y="985833"/>
          <a:ext cx="4320356" cy="325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3950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Какое из следующих утверждений более всего соответствует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ашему отношению к политике?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757" y="1275606"/>
            <a:ext cx="180020" cy="216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2757" y="2139702"/>
            <a:ext cx="180020" cy="216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003798"/>
            <a:ext cx="180020" cy="216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2757" y="3651870"/>
            <a:ext cx="180020" cy="216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263206"/>
            <a:ext cx="180020" cy="216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73404" y="1251232"/>
            <a:ext cx="483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Я принимаю активное участие в деятельности политической партии/ группы или активно поддерживаю её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73404" y="2107365"/>
            <a:ext cx="483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Я с интересом слежу за политическими событиями в России, но не принимаю участия в деятельности политических партий/ групп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6900" y="2988315"/>
            <a:ext cx="482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Я довольно безразлично отношусь к политической жизни России, она меня не слишком заботит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76900" y="3643159"/>
            <a:ext cx="482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Мне не нравится политика, и я не собираюсь беспокоиться по поводу неё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076900" y="4252832"/>
            <a:ext cx="482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Затрудняюсь ответить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09155" y="1198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glow rad="127000">
                    <a:schemeClr val="bg1">
                      <a:lumMod val="95000"/>
                    </a:schemeClr>
                  </a:glow>
                </a:effectLst>
              </a:rPr>
              <a:t>2</a:t>
            </a:r>
            <a:r>
              <a:rPr lang="en-US" b="1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</a:rPr>
              <a:t>%</a:t>
            </a:r>
            <a:endParaRPr lang="ru-RU" dirty="0">
              <a:effectLst>
                <a:glow rad="127000">
                  <a:schemeClr val="bg1">
                    <a:lumMod val="9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Принципы избирательного права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2465" y="1005128"/>
            <a:ext cx="295232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ПРЯМЫЕ ВЫБОРЫ</a:t>
            </a:r>
            <a:endParaRPr lang="ru-RU" dirty="0">
              <a:solidFill>
                <a:srgbClr val="008000"/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574" y="1005128"/>
            <a:ext cx="295232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РАВНЫЕ ВЫБОРЫ</a:t>
            </a:r>
            <a:endParaRPr lang="ru-RU" dirty="0">
              <a:solidFill>
                <a:srgbClr val="008000"/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572" y="1464548"/>
            <a:ext cx="29883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У всех граждан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одинако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вое количество голосов.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279201"/>
            <a:ext cx="2943327" cy="2624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42466" y="2490450"/>
            <a:ext cx="295232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ТАЙНОЕ ГОЛОСОВАНИЕ</a:t>
            </a:r>
            <a:endParaRPr lang="ru-RU" dirty="0">
              <a:solidFill>
                <a:srgbClr val="008000"/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1464548"/>
            <a:ext cx="32306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Граждане голосуют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непо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средственно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за кандидата.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3003798"/>
            <a:ext cx="32306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Контроль за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волеизъявле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нием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граждан запрещён.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1" b="14023"/>
          <a:stretch/>
        </p:blipFill>
        <p:spPr>
          <a:xfrm>
            <a:off x="7288088" y="3803935"/>
            <a:ext cx="1028328" cy="855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3806"/>
          <a:stretch/>
        </p:blipFill>
        <p:spPr>
          <a:xfrm>
            <a:off x="5990130" y="3663592"/>
            <a:ext cx="1094478" cy="12076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-223" r="459" b="1171"/>
          <a:stretch/>
        </p:blipFill>
        <p:spPr>
          <a:xfrm>
            <a:off x="3851920" y="2378617"/>
            <a:ext cx="1338954" cy="163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43397"/>
            <a:ext cx="1338954" cy="1272006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990130" y="3680906"/>
            <a:ext cx="0" cy="11154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7667" y="3803935"/>
            <a:ext cx="408996" cy="92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 uiExpand="1" build="p"/>
      <p:bldP spid="15" grpId="0"/>
      <p:bldP spid="21" grpId="0" uiExpand="1" build="p"/>
      <p:bldP spid="22" grpId="0" uiExpand="1" build="p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Типы избирательных систем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87406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5656" y="1621476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Мажоритарная </a:t>
            </a:r>
          </a:p>
          <a:p>
            <a:r>
              <a:rPr lang="ru-RU" b="1" i="1" dirty="0" smtClean="0"/>
              <a:t>избирательная </a:t>
            </a:r>
          </a:p>
          <a:p>
            <a:r>
              <a:rPr lang="ru-RU" b="1" i="1" dirty="0" smtClean="0"/>
              <a:t>система</a:t>
            </a:r>
            <a:r>
              <a:rPr lang="ru-RU" i="1" dirty="0" smtClean="0"/>
              <a:t>: в пред-</a:t>
            </a:r>
          </a:p>
          <a:p>
            <a:r>
              <a:rPr lang="ru-RU" i="1" dirty="0" err="1" smtClean="0"/>
              <a:t>ставительный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орган избирается </a:t>
            </a:r>
          </a:p>
          <a:p>
            <a:r>
              <a:rPr lang="ru-RU" i="1" dirty="0" smtClean="0"/>
              <a:t>один депутат от </a:t>
            </a:r>
          </a:p>
          <a:p>
            <a:r>
              <a:rPr lang="ru-RU" i="1" dirty="0" smtClean="0"/>
              <a:t>каждого </a:t>
            </a:r>
            <a:r>
              <a:rPr lang="ru-RU" i="1" dirty="0" err="1" smtClean="0"/>
              <a:t>избира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тельного округа.</a:t>
            </a:r>
            <a:endParaRPr lang="ru-RU" b="1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78378071"/>
              </p:ext>
            </p:extLst>
          </p:nvPr>
        </p:nvGraphicFramePr>
        <p:xfrm>
          <a:off x="5823545" y="1491630"/>
          <a:ext cx="2808312" cy="302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3836858" y="2309757"/>
            <a:ext cx="1836204" cy="2051325"/>
            <a:chOff x="4501078" y="2816816"/>
            <a:chExt cx="1445095" cy="155515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94" b="96471" l="10000" r="96250">
                          <a14:foregroundMark x1="34167" y1="57647" x2="34167" y2="57647"/>
                          <a14:foregroundMark x1="42083" y1="58824" x2="42083" y2="58824"/>
                          <a14:foregroundMark x1="63333" y1="61569" x2="63333" y2="61569"/>
                          <a14:foregroundMark x1="65417" y1="65098" x2="65417" y2="65098"/>
                          <a14:foregroundMark x1="35000" y1="46275" x2="35000" y2="46275"/>
                          <a14:foregroundMark x1="63333" y1="21176" x2="63333" y2="21176"/>
                          <a14:foregroundMark x1="59583" y1="20784" x2="59583" y2="20784"/>
                          <a14:foregroundMark x1="57083" y1="18431" x2="57083" y2="18431"/>
                          <a14:foregroundMark x1="63333" y1="57255" x2="63333" y2="5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078" y="2836557"/>
              <a:ext cx="1445095" cy="1535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17" y="2816816"/>
              <a:ext cx="304404" cy="262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6476948" y="4361082"/>
            <a:ext cx="1553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Страна Х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1900" y="4357965"/>
            <a:ext cx="248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Парламент страны Х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36858" y="1059582"/>
            <a:ext cx="455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Абсолютное большинство: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13938" y="1491630"/>
            <a:ext cx="1800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a_AlternaSw" pitchFamily="34" charset="-52"/>
              </a:rPr>
              <a:t>50% + 1 голос</a:t>
            </a:r>
            <a:endParaRPr lang="ru-RU" dirty="0">
              <a:solidFill>
                <a:srgbClr val="008000"/>
              </a:solidFill>
              <a:latin typeface="a_AlternaSw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8625" y="1059582"/>
            <a:ext cx="459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Относительное большинство: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96401" y="1537555"/>
            <a:ext cx="2323580" cy="3234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>
                <a:solidFill>
                  <a:srgbClr val="008000"/>
                </a:solidFill>
                <a:latin typeface="a_AlternaSw" pitchFamily="34" charset="-52"/>
              </a:rPr>
              <a:t>б</a:t>
            </a:r>
            <a:r>
              <a:rPr lang="ru-RU" dirty="0" smtClean="0">
                <a:solidFill>
                  <a:srgbClr val="008000"/>
                </a:solidFill>
                <a:latin typeface="a_AlternaSw" pitchFamily="34" charset="-52"/>
              </a:rPr>
              <a:t>ольше, чем другие</a:t>
            </a:r>
            <a:endParaRPr lang="ru-RU" dirty="0">
              <a:solidFill>
                <a:srgbClr val="008000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1529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Graphic spid="8" grpId="0">
        <p:bldAsOne/>
      </p:bldGraphic>
      <p:bldP spid="14" grpId="0"/>
      <p:bldP spid="15" grpId="0"/>
      <p:bldP spid="41" grpId="0"/>
      <p:bldP spid="41" grpId="1"/>
      <p:bldP spid="42" grpId="0"/>
      <p:bldP spid="42" grpId="1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Типы избирательных систем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87406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5656" y="1621476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Мажоритарная </a:t>
            </a:r>
          </a:p>
          <a:p>
            <a:r>
              <a:rPr lang="ru-RU" b="1" i="1" dirty="0" smtClean="0"/>
              <a:t>избирательная </a:t>
            </a:r>
          </a:p>
          <a:p>
            <a:r>
              <a:rPr lang="ru-RU" b="1" i="1" dirty="0" smtClean="0"/>
              <a:t>система</a:t>
            </a:r>
            <a:r>
              <a:rPr lang="ru-RU" i="1" dirty="0" smtClean="0"/>
              <a:t>: в пред-</a:t>
            </a:r>
          </a:p>
          <a:p>
            <a:r>
              <a:rPr lang="ru-RU" i="1" dirty="0" err="1" smtClean="0"/>
              <a:t>ставительный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орган избирается </a:t>
            </a:r>
          </a:p>
          <a:p>
            <a:r>
              <a:rPr lang="ru-RU" i="1" dirty="0" smtClean="0"/>
              <a:t>один депутат от </a:t>
            </a:r>
          </a:p>
          <a:p>
            <a:r>
              <a:rPr lang="ru-RU" i="1" dirty="0" smtClean="0"/>
              <a:t>каждого </a:t>
            </a:r>
            <a:r>
              <a:rPr lang="ru-RU" i="1" dirty="0" err="1" smtClean="0"/>
              <a:t>избира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тельного округа.</a:t>
            </a:r>
            <a:endParaRPr lang="ru-RU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 r="53438" b="33426"/>
          <a:stretch/>
        </p:blipFill>
        <p:spPr>
          <a:xfrm>
            <a:off x="3890974" y="1059582"/>
            <a:ext cx="537010" cy="5569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9" t="33148" b="33426"/>
          <a:stretch/>
        </p:blipFill>
        <p:spPr>
          <a:xfrm>
            <a:off x="3879167" y="4011910"/>
            <a:ext cx="537010" cy="610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4654" y="1059582"/>
            <a:ext cx="4333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Избиратели определяют персональный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состав представительного органа.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 r="53438" b="33426"/>
          <a:stretch/>
        </p:blipFill>
        <p:spPr>
          <a:xfrm>
            <a:off x="3890974" y="1798781"/>
            <a:ext cx="537010" cy="5569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4654" y="1798781"/>
            <a:ext cx="4333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Избиратели могут отозвать депутата, не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оправдавшего доверия.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4654" y="4011983"/>
            <a:ext cx="4333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Не представлены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интересы меньшинства.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74" y="2571750"/>
            <a:ext cx="312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Население страны – 100%</a:t>
            </a:r>
            <a:endParaRPr lang="ru-RU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90974" y="2986564"/>
            <a:ext cx="312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Пришло на выборы – 60%</a:t>
            </a:r>
            <a:endParaRPr lang="ru-RU" i="1" dirty="0"/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129589376"/>
              </p:ext>
            </p:extLst>
          </p:nvPr>
        </p:nvGraphicFramePr>
        <p:xfrm>
          <a:off x="6819716" y="2355726"/>
          <a:ext cx="2088232" cy="194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132911604"/>
              </p:ext>
            </p:extLst>
          </p:nvPr>
        </p:nvGraphicFramePr>
        <p:xfrm>
          <a:off x="6786527" y="2355726"/>
          <a:ext cx="2121421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896660749"/>
              </p:ext>
            </p:extLst>
          </p:nvPr>
        </p:nvGraphicFramePr>
        <p:xfrm>
          <a:off x="6810141" y="2358777"/>
          <a:ext cx="2097807" cy="194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90974" y="3435846"/>
            <a:ext cx="312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Проголосовало «за» – 55%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79052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4" grpId="0" build="p"/>
      <p:bldP spid="25" grpId="0" build="p"/>
      <p:bldP spid="18" grpId="0"/>
      <p:bldP spid="28" grpId="0"/>
      <p:bldGraphic spid="34" grpId="0">
        <p:bldAsOne/>
      </p:bldGraphic>
      <p:bldGraphic spid="34" grpId="1">
        <p:bldAsOne/>
      </p:bldGraphic>
      <p:bldGraphic spid="39" grpId="0">
        <p:bldAsOne/>
      </p:bldGraphic>
      <p:bldGraphic spid="39" grpId="1">
        <p:bldAsOne/>
      </p:bldGraphic>
      <p:bldGraphic spid="40" grpId="0">
        <p:bldAsOne/>
      </p:bldGraphic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Типы избирательных систем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87406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632909"/>
            <a:ext cx="22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Пропорциональная</a:t>
            </a:r>
          </a:p>
          <a:p>
            <a:r>
              <a:rPr lang="ru-RU" b="1" i="1" dirty="0" smtClean="0"/>
              <a:t>избирательная </a:t>
            </a:r>
          </a:p>
          <a:p>
            <a:r>
              <a:rPr lang="ru-RU" b="1" i="1" dirty="0" smtClean="0"/>
              <a:t>система</a:t>
            </a:r>
            <a:r>
              <a:rPr lang="ru-RU" i="1" dirty="0" smtClean="0"/>
              <a:t>: </a:t>
            </a:r>
            <a:r>
              <a:rPr lang="ru-RU" i="1" dirty="0" err="1" smtClean="0"/>
              <a:t>избирате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ли голосуют за пар-</a:t>
            </a:r>
          </a:p>
          <a:p>
            <a:r>
              <a:rPr lang="ru-RU" i="1" dirty="0" err="1" smtClean="0"/>
              <a:t>тийные</a:t>
            </a:r>
            <a:r>
              <a:rPr lang="ru-RU" i="1" dirty="0" smtClean="0"/>
              <a:t> списки; пар-</a:t>
            </a:r>
          </a:p>
          <a:p>
            <a:r>
              <a:rPr lang="ru-RU" i="1" dirty="0" err="1" smtClean="0"/>
              <a:t>тии</a:t>
            </a:r>
            <a:r>
              <a:rPr lang="ru-RU" i="1" dirty="0" smtClean="0"/>
              <a:t> получают </a:t>
            </a:r>
            <a:r>
              <a:rPr lang="ru-RU" i="1" dirty="0" err="1" smtClean="0"/>
              <a:t>мес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та в выборных ор-</a:t>
            </a:r>
          </a:p>
          <a:p>
            <a:r>
              <a:rPr lang="ru-RU" i="1" dirty="0" err="1" smtClean="0"/>
              <a:t>ганах</a:t>
            </a:r>
            <a:r>
              <a:rPr lang="ru-RU" i="1" dirty="0" smtClean="0"/>
              <a:t> </a:t>
            </a:r>
            <a:r>
              <a:rPr lang="ru-RU" i="1" dirty="0" err="1" smtClean="0"/>
              <a:t>пропорцио</a:t>
            </a:r>
            <a:r>
              <a:rPr lang="ru-RU" i="1" dirty="0" smtClean="0"/>
              <a:t>-</a:t>
            </a:r>
          </a:p>
          <a:p>
            <a:r>
              <a:rPr lang="ru-RU" i="1" dirty="0" err="1" smtClean="0"/>
              <a:t>нально</a:t>
            </a:r>
            <a:r>
              <a:rPr lang="ru-RU" i="1" dirty="0" smtClean="0"/>
              <a:t> полученным </a:t>
            </a:r>
          </a:p>
          <a:p>
            <a:r>
              <a:rPr lang="ru-RU" i="1" dirty="0" smtClean="0"/>
              <a:t>голосам. </a:t>
            </a:r>
            <a:endParaRPr lang="ru-RU" b="1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260777" y="997081"/>
            <a:ext cx="1866016" cy="1934710"/>
            <a:chOff x="4501078" y="2816816"/>
            <a:chExt cx="1445095" cy="155515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294" b="96471" l="10000" r="96250">
                          <a14:foregroundMark x1="34167" y1="57647" x2="34167" y2="57647"/>
                          <a14:foregroundMark x1="42083" y1="58824" x2="42083" y2="58824"/>
                          <a14:foregroundMark x1="63333" y1="61569" x2="63333" y2="61569"/>
                          <a14:foregroundMark x1="65417" y1="65098" x2="65417" y2="65098"/>
                          <a14:foregroundMark x1="35000" y1="46275" x2="35000" y2="46275"/>
                          <a14:foregroundMark x1="63333" y1="21176" x2="63333" y2="21176"/>
                          <a14:foregroundMark x1="59583" y1="20784" x2="59583" y2="20784"/>
                          <a14:foregroundMark x1="57083" y1="18431" x2="57083" y2="18431"/>
                          <a14:foregroundMark x1="63333" y1="57255" x2="63333" y2="5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078" y="2836557"/>
              <a:ext cx="1445095" cy="1535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17" y="2816816"/>
              <a:ext cx="304404" cy="262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TextBox 25"/>
          <p:cNvSpPr txBox="1"/>
          <p:nvPr/>
        </p:nvSpPr>
        <p:spPr>
          <a:xfrm>
            <a:off x="4896837" y="2775638"/>
            <a:ext cx="269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Парламент страны Х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50" y="3103453"/>
            <a:ext cx="1974046" cy="176041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707904" y="3291830"/>
            <a:ext cx="1258590" cy="403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_AlternaSw" pitchFamily="34" charset="-52"/>
              </a:rPr>
              <a:t>Партия 1</a:t>
            </a:r>
            <a:endParaRPr lang="ru-RU" b="1" dirty="0">
              <a:solidFill>
                <a:srgbClr val="0000CC"/>
              </a:solidFill>
              <a:latin typeface="a_AlternaSw" pitchFamily="34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24328" y="3291830"/>
            <a:ext cx="1258590" cy="403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a_AlternaSw" pitchFamily="34" charset="-52"/>
              </a:rPr>
              <a:t>Партия 2</a:t>
            </a:r>
            <a:endParaRPr lang="ru-RU" b="1" dirty="0">
              <a:solidFill>
                <a:srgbClr val="008000"/>
              </a:solidFill>
              <a:latin typeface="a_AlternaSw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4775" y="3712864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50%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7569" y="3712864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0%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3"/>
          <a:stretch/>
        </p:blipFill>
        <p:spPr>
          <a:xfrm rot="6126172">
            <a:off x="4390047" y="3751941"/>
            <a:ext cx="689152" cy="15104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3"/>
          <a:stretch/>
        </p:blipFill>
        <p:spPr>
          <a:xfrm rot="15473828" flipH="1">
            <a:off x="7179751" y="3751941"/>
            <a:ext cx="689152" cy="15104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42" y="1291680"/>
            <a:ext cx="659591" cy="6595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59" y="1317124"/>
            <a:ext cx="659591" cy="6595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22" y="1632909"/>
            <a:ext cx="659591" cy="65959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03" y="1632910"/>
            <a:ext cx="659591" cy="6595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27" y="1687677"/>
            <a:ext cx="659591" cy="6595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23" y="1677404"/>
            <a:ext cx="659591" cy="65959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3"/>
          <a:stretch/>
        </p:blipFill>
        <p:spPr>
          <a:xfrm rot="11526172">
            <a:off x="4112304" y="2270918"/>
            <a:ext cx="674825" cy="9336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3"/>
          <a:stretch/>
        </p:blipFill>
        <p:spPr>
          <a:xfrm rot="10073828" flipH="1">
            <a:off x="7623219" y="2270917"/>
            <a:ext cx="674825" cy="9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81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6" grpId="0"/>
      <p:bldP spid="8" grpId="0"/>
      <p:bldP spid="29" grpId="0"/>
      <p:bldP spid="10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Типы избирательных систем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87406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626321"/>
            <a:ext cx="22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Пропорциональная</a:t>
            </a:r>
          </a:p>
          <a:p>
            <a:r>
              <a:rPr lang="ru-RU" b="1" i="1" dirty="0" smtClean="0"/>
              <a:t>избирательная </a:t>
            </a:r>
          </a:p>
          <a:p>
            <a:r>
              <a:rPr lang="ru-RU" b="1" i="1" dirty="0" smtClean="0"/>
              <a:t>система</a:t>
            </a:r>
            <a:r>
              <a:rPr lang="ru-RU" i="1" dirty="0" smtClean="0"/>
              <a:t>: </a:t>
            </a:r>
            <a:r>
              <a:rPr lang="ru-RU" i="1" dirty="0" err="1" smtClean="0"/>
              <a:t>избирате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ли голосуют за пар-</a:t>
            </a:r>
          </a:p>
          <a:p>
            <a:r>
              <a:rPr lang="ru-RU" i="1" dirty="0" err="1" smtClean="0"/>
              <a:t>тийные</a:t>
            </a:r>
            <a:r>
              <a:rPr lang="ru-RU" i="1" dirty="0" smtClean="0"/>
              <a:t> списки; пар-</a:t>
            </a:r>
          </a:p>
          <a:p>
            <a:r>
              <a:rPr lang="ru-RU" i="1" dirty="0" err="1" smtClean="0"/>
              <a:t>тии</a:t>
            </a:r>
            <a:r>
              <a:rPr lang="ru-RU" i="1" dirty="0" smtClean="0"/>
              <a:t> получают </a:t>
            </a:r>
            <a:r>
              <a:rPr lang="ru-RU" i="1" dirty="0" err="1" smtClean="0"/>
              <a:t>мес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та в выборных ор-</a:t>
            </a:r>
          </a:p>
          <a:p>
            <a:r>
              <a:rPr lang="ru-RU" i="1" dirty="0" err="1" smtClean="0"/>
              <a:t>ганах</a:t>
            </a:r>
            <a:r>
              <a:rPr lang="ru-RU" i="1" dirty="0" smtClean="0"/>
              <a:t> </a:t>
            </a:r>
            <a:r>
              <a:rPr lang="ru-RU" i="1" dirty="0" err="1" smtClean="0"/>
              <a:t>пропорцио</a:t>
            </a:r>
            <a:r>
              <a:rPr lang="ru-RU" i="1" dirty="0" smtClean="0"/>
              <a:t>-</a:t>
            </a:r>
          </a:p>
          <a:p>
            <a:r>
              <a:rPr lang="ru-RU" i="1" dirty="0" err="1" smtClean="0"/>
              <a:t>нально</a:t>
            </a:r>
            <a:r>
              <a:rPr lang="ru-RU" i="1" dirty="0" smtClean="0"/>
              <a:t> полученным </a:t>
            </a:r>
          </a:p>
          <a:p>
            <a:r>
              <a:rPr lang="ru-RU" i="1" dirty="0" smtClean="0"/>
              <a:t>голосам. </a:t>
            </a:r>
            <a:endParaRPr lang="ru-RU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 r="53438" b="33426"/>
          <a:stretch/>
        </p:blipFill>
        <p:spPr>
          <a:xfrm>
            <a:off x="3890974" y="1556595"/>
            <a:ext cx="537010" cy="5569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9" t="33148" b="33426"/>
          <a:stretch/>
        </p:blipFill>
        <p:spPr>
          <a:xfrm>
            <a:off x="3879167" y="2447040"/>
            <a:ext cx="537010" cy="610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4654" y="1556595"/>
            <a:ext cx="4333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Представлены интересы всех граждан: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и большинства, и меньшинства.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4654" y="2447113"/>
            <a:ext cx="43332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Избиратели не могут повлиять на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персональный состав партийных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списков.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9" t="33148" b="33426"/>
          <a:stretch/>
        </p:blipFill>
        <p:spPr>
          <a:xfrm>
            <a:off x="3879167" y="3540300"/>
            <a:ext cx="537010" cy="610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4654" y="3540373"/>
            <a:ext cx="4333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Избиратели не могут отозвать депутата,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не оправдавшего их доверия. 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43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5" grpId="0" build="p"/>
      <p:bldP spid="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7" t="-2" r="7415" b="18804"/>
          <a:stretch/>
        </p:blipFill>
        <p:spPr>
          <a:xfrm>
            <a:off x="0" y="-2"/>
            <a:ext cx="9144000" cy="514350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glow rad="1524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Типы избирательных систем</a:t>
            </a:r>
            <a:endParaRPr lang="ru-RU" sz="2200" b="1" dirty="0">
              <a:effectLst>
                <a:glow rad="1524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87406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621476"/>
            <a:ext cx="22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Смешанная</a:t>
            </a:r>
          </a:p>
          <a:p>
            <a:r>
              <a:rPr lang="ru-RU" b="1" i="1" dirty="0" smtClean="0"/>
              <a:t>избирательная </a:t>
            </a:r>
          </a:p>
          <a:p>
            <a:r>
              <a:rPr lang="ru-RU" b="1" i="1" dirty="0" smtClean="0"/>
              <a:t>система</a:t>
            </a:r>
            <a:r>
              <a:rPr lang="ru-RU" i="1" dirty="0" smtClean="0"/>
              <a:t>: часть </a:t>
            </a:r>
          </a:p>
          <a:p>
            <a:r>
              <a:rPr lang="ru-RU" i="1" dirty="0" smtClean="0"/>
              <a:t>депутатов </a:t>
            </a:r>
            <a:r>
              <a:rPr lang="ru-RU" i="1" dirty="0" err="1" smtClean="0"/>
              <a:t>избира</a:t>
            </a:r>
            <a:r>
              <a:rPr lang="ru-RU" i="1" dirty="0" smtClean="0"/>
              <a:t>-</a:t>
            </a:r>
          </a:p>
          <a:p>
            <a:r>
              <a:rPr lang="ru-RU" i="1" dirty="0" err="1" smtClean="0"/>
              <a:t>ется</a:t>
            </a:r>
            <a:r>
              <a:rPr lang="ru-RU" i="1" dirty="0" smtClean="0"/>
              <a:t> по партийным </a:t>
            </a:r>
          </a:p>
          <a:p>
            <a:r>
              <a:rPr lang="ru-RU" i="1" dirty="0" smtClean="0"/>
              <a:t>спискам, часть – в </a:t>
            </a:r>
          </a:p>
          <a:p>
            <a:r>
              <a:rPr lang="ru-RU" i="1" dirty="0" smtClean="0"/>
              <a:t>одномандатных </a:t>
            </a:r>
          </a:p>
          <a:p>
            <a:r>
              <a:rPr lang="ru-RU" i="1" dirty="0" smtClean="0"/>
              <a:t>округах.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1787" y="1130112"/>
            <a:ext cx="467076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1993 – 2003 гг. – смешанная система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1787" y="987574"/>
            <a:ext cx="4670767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2007 – 2011 гг. – пропорциональная система (по партийным спискам)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1787" y="1141462"/>
            <a:ext cx="467076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2016 г. – смешанная система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Капля 10"/>
          <p:cNvSpPr/>
          <p:nvPr/>
        </p:nvSpPr>
        <p:spPr>
          <a:xfrm rot="15566839" flipV="1">
            <a:off x="4181591" y="2689930"/>
            <a:ext cx="1474648" cy="2335470"/>
          </a:xfrm>
          <a:prstGeom prst="teardrop">
            <a:avLst>
              <a:gd name="adj" fmla="val 978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225 депутатов – по партийным спискам</a:t>
            </a:r>
            <a:endParaRPr lang="ru-RU" dirty="0"/>
          </a:p>
        </p:txBody>
      </p:sp>
      <p:sp>
        <p:nvSpPr>
          <p:cNvPr id="26" name="Капля 25"/>
          <p:cNvSpPr/>
          <p:nvPr/>
        </p:nvSpPr>
        <p:spPr>
          <a:xfrm rot="6033161" flipH="1" flipV="1">
            <a:off x="6944145" y="2689931"/>
            <a:ext cx="1474648" cy="2335470"/>
          </a:xfrm>
          <a:prstGeom prst="teardrop">
            <a:avLst>
              <a:gd name="adj" fmla="val 978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225 депутатов – по </a:t>
            </a:r>
            <a:r>
              <a:rPr lang="ru-RU" dirty="0" err="1" smtClean="0"/>
              <a:t>одномандат-ным</a:t>
            </a:r>
            <a:r>
              <a:rPr lang="ru-RU" dirty="0" smtClean="0"/>
              <a:t> округам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 rot="4641498">
            <a:off x="4140035" y="2106997"/>
            <a:ext cx="1193046" cy="1364541"/>
          </a:xfrm>
          <a:prstGeom prst="homePlate">
            <a:avLst>
              <a:gd name="adj" fmla="val 352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5%-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ый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барьер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36" y="2668265"/>
            <a:ext cx="1831449" cy="24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84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0" grpId="1" animBg="1"/>
      <p:bldP spid="23" grpId="0" animBg="1"/>
      <p:bldP spid="23" grpId="1" animBg="1"/>
      <p:bldP spid="24" grpId="0" animBg="1"/>
      <p:bldP spid="11" grpId="0" animBg="1"/>
      <p:bldP spid="26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Типы избирательных систем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87406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621476"/>
            <a:ext cx="22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Избирательная </a:t>
            </a:r>
          </a:p>
          <a:p>
            <a:r>
              <a:rPr lang="ru-RU" b="1" i="1" dirty="0" smtClean="0"/>
              <a:t>система </a:t>
            </a:r>
            <a:r>
              <a:rPr lang="ru-RU" b="1" i="1" dirty="0" err="1" smtClean="0"/>
              <a:t>предста</a:t>
            </a:r>
            <a:r>
              <a:rPr lang="ru-RU" b="1" i="1" dirty="0" smtClean="0"/>
              <a:t>-</a:t>
            </a:r>
          </a:p>
          <a:p>
            <a:r>
              <a:rPr lang="ru-RU" b="1" i="1" dirty="0" err="1" smtClean="0"/>
              <a:t>вительного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мень</a:t>
            </a:r>
            <a:r>
              <a:rPr lang="ru-RU" b="1" i="1" dirty="0" smtClean="0"/>
              <a:t>-</a:t>
            </a:r>
          </a:p>
          <a:p>
            <a:r>
              <a:rPr lang="ru-RU" b="1" i="1" dirty="0" err="1" smtClean="0"/>
              <a:t>шинства</a:t>
            </a:r>
            <a:r>
              <a:rPr lang="ru-RU" i="1" dirty="0" smtClean="0"/>
              <a:t>: за </a:t>
            </a:r>
            <a:r>
              <a:rPr lang="ru-RU" i="1" dirty="0" err="1" smtClean="0"/>
              <a:t>груп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пой населения за-</a:t>
            </a:r>
          </a:p>
          <a:p>
            <a:r>
              <a:rPr lang="ru-RU" i="1" dirty="0" err="1" smtClean="0"/>
              <a:t>крепляется</a:t>
            </a:r>
            <a:r>
              <a:rPr lang="ru-RU" i="1" dirty="0" smtClean="0"/>
              <a:t> </a:t>
            </a:r>
            <a:r>
              <a:rPr lang="ru-RU" i="1" dirty="0" err="1" smtClean="0"/>
              <a:t>опреде</a:t>
            </a:r>
            <a:r>
              <a:rPr lang="ru-RU" i="1" dirty="0" smtClean="0"/>
              <a:t>-</a:t>
            </a:r>
          </a:p>
          <a:p>
            <a:r>
              <a:rPr lang="ru-RU" i="1" dirty="0" err="1" smtClean="0"/>
              <a:t>лённое</a:t>
            </a:r>
            <a:r>
              <a:rPr lang="ru-RU" i="1" dirty="0" smtClean="0"/>
              <a:t> количество </a:t>
            </a:r>
          </a:p>
          <a:p>
            <a:r>
              <a:rPr lang="ru-RU" i="1" dirty="0" smtClean="0"/>
              <a:t>мест в выборном </a:t>
            </a:r>
          </a:p>
          <a:p>
            <a:r>
              <a:rPr lang="ru-RU" i="1" dirty="0" smtClean="0"/>
              <a:t>органе.</a:t>
            </a:r>
            <a:endParaRPr lang="ru-RU" b="1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38" y="1779662"/>
            <a:ext cx="2750999" cy="26075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5896" y="1289248"/>
            <a:ext cx="507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a_AlternaSw" pitchFamily="34" charset="-52"/>
                <a:cs typeface="Arial" pitchFamily="34" charset="0"/>
              </a:rPr>
              <a:t>Любая система демократична, если выборы</a:t>
            </a:r>
            <a:endParaRPr lang="ru-RU" sz="2800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745" y="2499742"/>
            <a:ext cx="166970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a_AlternaSw" pitchFamily="34" charset="-52"/>
              </a:rPr>
              <a:t>РАВНЫЕ,</a:t>
            </a:r>
            <a:endParaRPr lang="ru-RU" dirty="0">
              <a:solidFill>
                <a:srgbClr val="008000"/>
              </a:solidFill>
              <a:latin typeface="a_AlternaSw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1345" y="3161668"/>
            <a:ext cx="191310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a_AlternaSw" pitchFamily="34" charset="-52"/>
              </a:rPr>
              <a:t>ЧЕСТНЫЕ,</a:t>
            </a:r>
            <a:endParaRPr lang="ru-RU" dirty="0">
              <a:solidFill>
                <a:srgbClr val="008000"/>
              </a:solidFill>
              <a:latin typeface="a_AlternaSw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1544" y="3828858"/>
            <a:ext cx="249290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a_AlternaSw" pitchFamily="34" charset="-52"/>
              </a:rPr>
              <a:t>СВОБОДНЫЕ.</a:t>
            </a:r>
            <a:endParaRPr lang="ru-RU" dirty="0">
              <a:solidFill>
                <a:srgbClr val="008000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0681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  <p:bldP spid="14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Возможности участия граждан в политической жизни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37986" y="843558"/>
            <a:ext cx="3256384" cy="3815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2443" y="1735675"/>
            <a:ext cx="2097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Референдум </a:t>
            </a:r>
            <a:r>
              <a:rPr lang="ru-RU" i="1" dirty="0" smtClean="0"/>
              <a:t>– </a:t>
            </a:r>
          </a:p>
          <a:p>
            <a:r>
              <a:rPr lang="ru-RU" i="1" dirty="0" smtClean="0"/>
              <a:t>всенародное  </a:t>
            </a:r>
            <a:r>
              <a:rPr lang="ru-RU" i="1" dirty="0" err="1" smtClean="0"/>
              <a:t>го</a:t>
            </a:r>
            <a:r>
              <a:rPr lang="ru-RU" i="1" dirty="0" smtClean="0"/>
              <a:t>-</a:t>
            </a:r>
          </a:p>
          <a:p>
            <a:r>
              <a:rPr lang="ru-RU" i="1" dirty="0" err="1" smtClean="0"/>
              <a:t>лосование</a:t>
            </a:r>
            <a:r>
              <a:rPr lang="ru-RU" i="1" dirty="0" smtClean="0"/>
              <a:t> по </a:t>
            </a:r>
            <a:r>
              <a:rPr lang="ru-RU" i="1" dirty="0" err="1" smtClean="0"/>
              <a:t>наи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более важным </a:t>
            </a:r>
          </a:p>
          <a:p>
            <a:r>
              <a:rPr lang="ru-RU" i="1" dirty="0" smtClean="0"/>
              <a:t>вопросам </a:t>
            </a:r>
            <a:r>
              <a:rPr lang="ru-RU" i="1" dirty="0" err="1" smtClean="0"/>
              <a:t>общест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венной жизни.</a:t>
            </a:r>
          </a:p>
          <a:p>
            <a:endParaRPr lang="ru-RU" b="1" i="1" dirty="0"/>
          </a:p>
        </p:txBody>
      </p:sp>
      <p:sp>
        <p:nvSpPr>
          <p:cNvPr id="12" name="Пятиугольник 11"/>
          <p:cNvSpPr/>
          <p:nvPr/>
        </p:nvSpPr>
        <p:spPr>
          <a:xfrm rot="1197107">
            <a:off x="996848" y="1498172"/>
            <a:ext cx="1884850" cy="576064"/>
          </a:xfrm>
          <a:prstGeom prst="homePlate">
            <a:avLst>
              <a:gd name="adj" fmla="val 4533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963727" y="2534831"/>
            <a:ext cx="1895293" cy="684508"/>
          </a:xfrm>
          <a:prstGeom prst="homePlate">
            <a:avLst>
              <a:gd name="adj" fmla="val 5417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убъектов федерации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20510885">
            <a:off x="997170" y="3645826"/>
            <a:ext cx="1908510" cy="576064"/>
          </a:xfrm>
          <a:prstGeom prst="homePlate">
            <a:avLst>
              <a:gd name="adj" fmla="val 51056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местные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177">
            <a:off x="2916240" y="1637746"/>
            <a:ext cx="2573261" cy="27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39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12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"/>
            <a:ext cx="9144000" cy="513877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glow rad="1524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Возможности участия граждан в политической жизни</a:t>
            </a:r>
            <a:endParaRPr lang="ru-RU" sz="2200" b="1" dirty="0">
              <a:effectLst>
                <a:glow rad="1524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37986" y="843558"/>
            <a:ext cx="3256384" cy="3815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2443" y="1735675"/>
            <a:ext cx="2097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Референдум </a:t>
            </a:r>
            <a:r>
              <a:rPr lang="ru-RU" i="1" dirty="0" smtClean="0"/>
              <a:t>– </a:t>
            </a:r>
          </a:p>
          <a:p>
            <a:r>
              <a:rPr lang="ru-RU" i="1" dirty="0" smtClean="0"/>
              <a:t>всенародное  </a:t>
            </a:r>
            <a:r>
              <a:rPr lang="ru-RU" i="1" dirty="0" err="1" smtClean="0"/>
              <a:t>го</a:t>
            </a:r>
            <a:r>
              <a:rPr lang="ru-RU" i="1" dirty="0" smtClean="0"/>
              <a:t>-</a:t>
            </a:r>
          </a:p>
          <a:p>
            <a:r>
              <a:rPr lang="ru-RU" i="1" dirty="0" err="1" smtClean="0"/>
              <a:t>лосование</a:t>
            </a:r>
            <a:r>
              <a:rPr lang="ru-RU" i="1" dirty="0" smtClean="0"/>
              <a:t> по </a:t>
            </a:r>
            <a:r>
              <a:rPr lang="ru-RU" i="1" dirty="0" err="1" smtClean="0"/>
              <a:t>наи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более важным </a:t>
            </a:r>
          </a:p>
          <a:p>
            <a:r>
              <a:rPr lang="ru-RU" i="1" dirty="0" smtClean="0"/>
              <a:t>вопросам </a:t>
            </a:r>
            <a:r>
              <a:rPr lang="ru-RU" i="1" dirty="0" err="1" smtClean="0"/>
              <a:t>общест</a:t>
            </a:r>
            <a:r>
              <a:rPr lang="ru-RU" i="1" dirty="0" smtClean="0"/>
              <a:t>-</a:t>
            </a:r>
          </a:p>
          <a:p>
            <a:r>
              <a:rPr lang="ru-RU" i="1" dirty="0" smtClean="0"/>
              <a:t>венной жизни.</a:t>
            </a:r>
          </a:p>
          <a:p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177">
            <a:off x="2916240" y="1637746"/>
            <a:ext cx="2573261" cy="2796896"/>
          </a:xfrm>
          <a:prstGeom prst="rect">
            <a:avLst/>
          </a:prstGeom>
          <a:effectLst>
            <a:glow rad="63500">
              <a:schemeClr val="bg1">
                <a:lumMod val="95000"/>
              </a:schemeClr>
            </a:glow>
          </a:effectLst>
        </p:spPr>
      </p:pic>
      <p:sp>
        <p:nvSpPr>
          <p:cNvPr id="12" name="Пятиугольник 11"/>
          <p:cNvSpPr/>
          <p:nvPr/>
        </p:nvSpPr>
        <p:spPr>
          <a:xfrm rot="1197107">
            <a:off x="790739" y="1402646"/>
            <a:ext cx="2222909" cy="661684"/>
          </a:xfrm>
          <a:prstGeom prst="homePlate">
            <a:avLst>
              <a:gd name="adj" fmla="val 4274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Конституционное Собрание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744555" y="2537766"/>
            <a:ext cx="2210701" cy="684508"/>
          </a:xfrm>
          <a:prstGeom prst="homePlate">
            <a:avLst>
              <a:gd name="adj" fmla="val 5695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едеральные органы власти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20510885">
            <a:off x="787404" y="3647877"/>
            <a:ext cx="2220913" cy="683155"/>
          </a:xfrm>
          <a:prstGeom prst="homePlate">
            <a:avLst>
              <a:gd name="adj" fmla="val 42051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граждане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 млн. человек)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25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7793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glow rad="1524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Возможности участия граждан в политической жизни</a:t>
            </a:r>
            <a:endParaRPr lang="ru-RU" sz="2200" b="1" dirty="0">
              <a:effectLst>
                <a:glow rad="1524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37986" y="843558"/>
            <a:ext cx="3256384" cy="3815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5074" y="1714619"/>
            <a:ext cx="1974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Публичные </a:t>
            </a:r>
          </a:p>
          <a:p>
            <a:r>
              <a:rPr lang="ru-RU" b="1" i="1" dirty="0" smtClean="0"/>
              <a:t>политические </a:t>
            </a:r>
          </a:p>
          <a:p>
            <a:r>
              <a:rPr lang="ru-RU" b="1" i="1" dirty="0" smtClean="0"/>
              <a:t>мероприятия</a:t>
            </a:r>
            <a:r>
              <a:rPr lang="ru-RU" i="1" dirty="0" smtClean="0"/>
              <a:t>: </a:t>
            </a:r>
          </a:p>
          <a:p>
            <a:pPr marL="180975"/>
            <a:r>
              <a:rPr lang="ru-RU" i="1" dirty="0" smtClean="0"/>
              <a:t>собрания, </a:t>
            </a:r>
          </a:p>
          <a:p>
            <a:pPr marL="180975"/>
            <a:r>
              <a:rPr lang="ru-RU" i="1" dirty="0" smtClean="0"/>
              <a:t>митинги, </a:t>
            </a:r>
          </a:p>
          <a:p>
            <a:pPr marL="180975"/>
            <a:r>
              <a:rPr lang="ru-RU" i="1" dirty="0" smtClean="0"/>
              <a:t>демонстрации, </a:t>
            </a:r>
          </a:p>
          <a:p>
            <a:pPr marL="180975"/>
            <a:r>
              <a:rPr lang="ru-RU" i="1" dirty="0" smtClean="0"/>
              <a:t>шествия, </a:t>
            </a:r>
          </a:p>
          <a:p>
            <a:pPr marL="180975"/>
            <a:r>
              <a:rPr lang="ru-RU" i="1" dirty="0" smtClean="0"/>
              <a:t>пикеты. 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31728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 хотели бы участвовать в политической жизни, хотя бы на уровне своего города?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60129662"/>
              </p:ext>
            </p:extLst>
          </p:nvPr>
        </p:nvGraphicFramePr>
        <p:xfrm>
          <a:off x="293694" y="985833"/>
          <a:ext cx="4416152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4085685"/>
            <a:ext cx="248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Аналитический центр «Левада-Центр», 2014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4184" y="127560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</a:rPr>
              <a:t>3</a:t>
            </a:r>
            <a:r>
              <a:rPr lang="en-US" b="1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</a:rPr>
              <a:t>%</a:t>
            </a:r>
            <a:endParaRPr lang="ru-RU" dirty="0">
              <a:effectLst>
                <a:glow rad="127000">
                  <a:schemeClr val="bg1">
                    <a:lumMod val="95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1644938"/>
            <a:ext cx="1133816" cy="3218932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 rot="361210">
            <a:off x="6542167" y="1275606"/>
            <a:ext cx="2059195" cy="1258601"/>
          </a:xfrm>
          <a:prstGeom prst="wedgeRoundRectCallout">
            <a:avLst>
              <a:gd name="adj1" fmla="val -68283"/>
              <a:gd name="adj2" fmla="val 5182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Мне безразлична </a:t>
            </a:r>
          </a:p>
          <a:p>
            <a:pPr algn="ctr"/>
            <a:r>
              <a:rPr lang="ru-RU" dirty="0" smtClean="0"/>
              <a:t>политика. </a:t>
            </a:r>
          </a:p>
          <a:p>
            <a:pPr algn="ctr"/>
            <a:r>
              <a:rPr lang="ru-RU" dirty="0" smtClean="0"/>
              <a:t>Я не хочу ей </a:t>
            </a:r>
          </a:p>
          <a:p>
            <a:pPr algn="ctr"/>
            <a:r>
              <a:rPr lang="ru-RU" dirty="0" smtClean="0"/>
              <a:t>заниматься.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81845" y="2925937"/>
            <a:ext cx="2179839" cy="57783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latin typeface="a_AlternaSw" pitchFamily="34" charset="-52"/>
              </a:rPr>
              <a:t>ПОЧЕМУ</a:t>
            </a:r>
            <a:endParaRPr lang="ru-RU" dirty="0">
              <a:latin typeface="a_AlternaSw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7278" y="3345194"/>
            <a:ext cx="688971" cy="117425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75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 uiExpand="1">
        <p:bldSub>
          <a:bldChart bld="category"/>
        </p:bldSub>
      </p:bldGraphic>
      <p:bldP spid="8" grpId="0"/>
      <p:bldP spid="9" grpId="0"/>
      <p:bldP spid="11" grpId="0" uiExpand="1" build="p" animBg="1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Возможности участия граждан в политической жизни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37986" y="843558"/>
            <a:ext cx="3256384" cy="3815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5074" y="1642909"/>
            <a:ext cx="20373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Обращения в </a:t>
            </a:r>
          </a:p>
          <a:p>
            <a:r>
              <a:rPr lang="ru-RU" b="1" i="1" dirty="0" smtClean="0"/>
              <a:t>государственные </a:t>
            </a:r>
          </a:p>
          <a:p>
            <a:r>
              <a:rPr lang="ru-RU" b="1" i="1" dirty="0" smtClean="0"/>
              <a:t>органы</a:t>
            </a:r>
            <a:r>
              <a:rPr lang="ru-RU" i="1" dirty="0" smtClean="0"/>
              <a:t>: </a:t>
            </a:r>
          </a:p>
          <a:p>
            <a:pPr marL="180975"/>
            <a:r>
              <a:rPr lang="ru-RU" i="1" dirty="0" smtClean="0"/>
              <a:t>заявления, </a:t>
            </a:r>
          </a:p>
          <a:p>
            <a:pPr marL="180975"/>
            <a:r>
              <a:rPr lang="ru-RU" i="1" dirty="0" smtClean="0"/>
              <a:t>жалобы, </a:t>
            </a:r>
          </a:p>
          <a:p>
            <a:pPr marL="180975"/>
            <a:r>
              <a:rPr lang="ru-RU" i="1" dirty="0" smtClean="0"/>
              <a:t>предложения. </a:t>
            </a:r>
            <a:endParaRPr lang="ru-RU" i="1" dirty="0"/>
          </a:p>
          <a:p>
            <a:endParaRPr lang="ru-RU" sz="800" i="1" dirty="0" smtClean="0"/>
          </a:p>
          <a:p>
            <a:r>
              <a:rPr lang="ru-RU" i="1" dirty="0" smtClean="0"/>
              <a:t>Граждане имеют </a:t>
            </a:r>
          </a:p>
          <a:p>
            <a:r>
              <a:rPr lang="ru-RU" i="1" dirty="0" smtClean="0"/>
              <a:t>равный доступ к </a:t>
            </a:r>
          </a:p>
          <a:p>
            <a:r>
              <a:rPr lang="ru-RU" b="1" i="1" dirty="0" smtClean="0"/>
              <a:t>государственной </a:t>
            </a:r>
          </a:p>
          <a:p>
            <a:r>
              <a:rPr lang="ru-RU" b="1" i="1" dirty="0" smtClean="0"/>
              <a:t>службе</a:t>
            </a:r>
            <a:r>
              <a:rPr lang="ru-RU" i="1" dirty="0" smtClean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3678"/>
            <a:ext cx="2160240" cy="2656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87" y="1072926"/>
            <a:ext cx="2547244" cy="2496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3848" y="1259246"/>
            <a:ext cx="1404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DisneyPark" pitchFamily="65" charset="-52"/>
              </a:rPr>
              <a:t>Заявление</a:t>
            </a:r>
          </a:p>
          <a:p>
            <a:pPr algn="ctr"/>
            <a:r>
              <a:rPr lang="ru-RU" dirty="0" smtClean="0"/>
              <a:t>__________</a:t>
            </a:r>
          </a:p>
          <a:p>
            <a:pPr algn="ctr"/>
            <a:r>
              <a:rPr lang="ru-RU" dirty="0" smtClean="0"/>
              <a:t>__________</a:t>
            </a:r>
          </a:p>
          <a:p>
            <a:pPr algn="ctr"/>
            <a:r>
              <a:rPr lang="ru-RU" dirty="0" smtClean="0"/>
              <a:t>__________</a:t>
            </a:r>
          </a:p>
          <a:p>
            <a:pPr algn="ctr"/>
            <a:r>
              <a:rPr lang="ru-RU" dirty="0" smtClean="0"/>
              <a:t>__________</a:t>
            </a:r>
          </a:p>
          <a:p>
            <a:pPr algn="ctr"/>
            <a:r>
              <a:rPr lang="ru-RU" dirty="0" smtClean="0"/>
              <a:t>__________</a:t>
            </a:r>
          </a:p>
          <a:p>
            <a:pPr algn="r"/>
            <a:r>
              <a:rPr lang="ru-RU" sz="1600" dirty="0" smtClean="0">
                <a:latin typeface="DisneyPark" pitchFamily="65" charset="-52"/>
              </a:rPr>
              <a:t>Жильцы д. № 1</a:t>
            </a:r>
            <a:endParaRPr lang="ru-RU" sz="1600" dirty="0">
              <a:latin typeface="DisneyPark" pitchFamily="65" charset="-5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536" y="1923678"/>
            <a:ext cx="2520280" cy="26560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31540" y="1923678"/>
            <a:ext cx="2520280" cy="26560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46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Возможности участия граждан в политической жизни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01" y="1275606"/>
            <a:ext cx="1895926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50" y="1785534"/>
            <a:ext cx="987114" cy="2802440"/>
          </a:xfrm>
          <a:prstGeom prst="rect">
            <a:avLst/>
          </a:prstGeom>
        </p:spPr>
      </p:pic>
      <p:sp useBgFill="1">
        <p:nvSpPr>
          <p:cNvPr id="17" name="Прямоугольник 16"/>
          <p:cNvSpPr/>
          <p:nvPr/>
        </p:nvSpPr>
        <p:spPr>
          <a:xfrm>
            <a:off x="539552" y="1131590"/>
            <a:ext cx="3024336" cy="172819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539552" y="2859782"/>
            <a:ext cx="3024336" cy="172819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3563888" y="1131590"/>
            <a:ext cx="3024336" cy="172819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3563888" y="2859782"/>
            <a:ext cx="3024336" cy="172819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03598"/>
            <a:ext cx="1671319" cy="15841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91680" y="1491630"/>
            <a:ext cx="178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_AlternaSw" pitchFamily="34" charset="-52"/>
                <a:cs typeface="Arial" pitchFamily="34" charset="0"/>
              </a:rPr>
              <a:t>АКТИВНОЕ И ПАССИВНОЕ ИЗБИРАТЕЛЬНОЕ ПРАВО</a:t>
            </a:r>
            <a:endParaRPr lang="ru-RU" dirty="0"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72" y="1203598"/>
            <a:ext cx="1487900" cy="15841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26285" y="1768628"/>
            <a:ext cx="178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_AlternaSw" pitchFamily="34" charset="-52"/>
                <a:cs typeface="Arial" pitchFamily="34" charset="0"/>
              </a:rPr>
              <a:t>УЧАСТИЕ В РЕФЕРЕНДУМЕ</a:t>
            </a:r>
            <a:endParaRPr lang="ru-RU" dirty="0"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3" b="97656" l="14390" r="85610">
                        <a14:backgroundMark x1="52304" y1="45271" x2="52304" y2="45271"/>
                        <a14:backgroundMark x1="58367" y1="48828" x2="58367" y2="48828"/>
                        <a14:backgroundMark x1="66532" y1="51657" x2="66532" y2="51657"/>
                        <a14:backgroundMark x1="73161" y1="54163" x2="73161" y2="54163"/>
                        <a14:backgroundMark x1="42118" y1="46079" x2="42118" y2="46079"/>
                        <a14:backgroundMark x1="36783" y1="49394" x2="36783" y2="49394"/>
                        <a14:backgroundMark x1="39046" y1="88440" x2="39046" y2="88440"/>
                        <a14:backgroundMark x1="27890" y1="86742" x2="27890" y2="86742"/>
                        <a14:backgroundMark x1="60146" y1="88682" x2="60146" y2="88682"/>
                        <a14:backgroundMark x1="67583" y1="87065" x2="67583" y2="87065"/>
                        <a14:backgroundMark x1="74454" y1="84802" x2="74454" y2="84802"/>
                        <a14:backgroundMark x1="71382" y1="84559" x2="71382" y2="84559"/>
                        <a14:backgroundMark x1="64268" y1="86500" x2="64268" y2="86500"/>
                        <a14:backgroundMark x1="22070" y1="85368" x2="22070" y2="85368"/>
                        <a14:backgroundMark x1="61439" y1="48828" x2="61439" y2="48828"/>
                        <a14:backgroundMark x1="68795" y1="51900" x2="68795" y2="5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8" r="12494"/>
          <a:stretch/>
        </p:blipFill>
        <p:spPr>
          <a:xfrm>
            <a:off x="590789" y="2931664"/>
            <a:ext cx="1316915" cy="16247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91680" y="3282376"/>
            <a:ext cx="178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_AlternaSw" pitchFamily="34" charset="-52"/>
                <a:cs typeface="Arial" pitchFamily="34" charset="0"/>
              </a:rPr>
              <a:t>УЧАСТИЕ В ПУБЛИЧНЫХ МЕРОПРИЯТИЯХ</a:t>
            </a:r>
            <a:endParaRPr lang="ru-RU" dirty="0">
              <a:latin typeface="a_AlternaSw" pitchFamily="34" charset="-52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687155" y="3052933"/>
            <a:ext cx="1532917" cy="1319017"/>
            <a:chOff x="3075087" y="1072926"/>
            <a:chExt cx="2547244" cy="249629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087" y="1072926"/>
              <a:ext cx="2547244" cy="249629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075087" y="1259247"/>
              <a:ext cx="1649828" cy="173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DisneyPark" pitchFamily="65" charset="-52"/>
                </a:rPr>
                <a:t>Заявление</a:t>
              </a:r>
              <a:endParaRPr lang="ru-RU" sz="1200" b="1" dirty="0" smtClean="0">
                <a:latin typeface="DisneyPark" pitchFamily="65" charset="-52"/>
              </a:endParaRPr>
            </a:p>
            <a:p>
              <a:pPr algn="ctr"/>
              <a:r>
                <a:rPr lang="ru-RU" sz="900" dirty="0" smtClean="0"/>
                <a:t>_________</a:t>
              </a:r>
            </a:p>
            <a:p>
              <a:pPr algn="ctr"/>
              <a:r>
                <a:rPr lang="ru-RU" sz="900" dirty="0" smtClean="0"/>
                <a:t>_________</a:t>
              </a:r>
            </a:p>
            <a:p>
              <a:pPr algn="ctr"/>
              <a:r>
                <a:rPr lang="ru-RU" sz="900" dirty="0" smtClean="0"/>
                <a:t>_________</a:t>
              </a:r>
            </a:p>
            <a:p>
              <a:pPr algn="ctr"/>
              <a:r>
                <a:rPr lang="ru-RU" sz="900" dirty="0" smtClean="0"/>
                <a:t>_________</a:t>
              </a:r>
            </a:p>
            <a:p>
              <a:pPr algn="r"/>
              <a:r>
                <a:rPr lang="ru-RU" sz="1000" dirty="0" smtClean="0">
                  <a:latin typeface="DisneyPark" pitchFamily="65" charset="-52"/>
                </a:rPr>
                <a:t>Жильцы д. № 1</a:t>
              </a:r>
              <a:endParaRPr lang="ru-RU" sz="1000" dirty="0">
                <a:latin typeface="DisneyPark" pitchFamily="65" charset="-5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726285" y="3127108"/>
            <a:ext cx="178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_AlternaSw" pitchFamily="34" charset="-52"/>
                <a:cs typeface="Arial" pitchFamily="34" charset="0"/>
              </a:rPr>
              <a:t>ОБРАЩЕНИЕ </a:t>
            </a:r>
          </a:p>
          <a:p>
            <a:pPr algn="r"/>
            <a:r>
              <a:rPr lang="ru-RU" dirty="0" smtClean="0">
                <a:latin typeface="a_AlternaSw" pitchFamily="34" charset="-52"/>
                <a:cs typeface="Arial" pitchFamily="34" charset="0"/>
              </a:rPr>
              <a:t>В ГОСУДАР-</a:t>
            </a:r>
          </a:p>
          <a:p>
            <a:pPr algn="r"/>
            <a:r>
              <a:rPr lang="ru-RU" dirty="0" smtClean="0">
                <a:latin typeface="a_AlternaSw" pitchFamily="34" charset="-52"/>
                <a:cs typeface="Arial" pitchFamily="34" charset="0"/>
              </a:rPr>
              <a:t>СТВЕННЫЕ </a:t>
            </a:r>
          </a:p>
          <a:p>
            <a:pPr algn="r"/>
            <a:r>
              <a:rPr lang="ru-RU" dirty="0" smtClean="0">
                <a:latin typeface="a_AlternaSw" pitchFamily="34" charset="-52"/>
                <a:cs typeface="Arial" pitchFamily="34" charset="0"/>
              </a:rPr>
              <a:t>ОРГАНЫ</a:t>
            </a:r>
            <a:endParaRPr lang="ru-RU" dirty="0">
              <a:latin typeface="a_AlternaSw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01" y="1275606"/>
            <a:ext cx="1895926" cy="2952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50" y="1785534"/>
            <a:ext cx="987114" cy="2802440"/>
          </a:xfrm>
          <a:prstGeom prst="rect">
            <a:avLst/>
          </a:prstGeom>
        </p:spPr>
      </p:pic>
      <p:sp useBgFill="1">
        <p:nvSpPr>
          <p:cNvPr id="11" name="Прямоугольник 10"/>
          <p:cNvSpPr/>
          <p:nvPr/>
        </p:nvSpPr>
        <p:spPr>
          <a:xfrm>
            <a:off x="683568" y="483518"/>
            <a:ext cx="2952328" cy="431286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3635896" y="483518"/>
            <a:ext cx="2952328" cy="215643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556258"/>
            <a:ext cx="2592288" cy="23686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3016" y="3042052"/>
            <a:ext cx="2853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AlternaSw" pitchFamily="34" charset="-52"/>
                <a:cs typeface="Arial" pitchFamily="34" charset="0"/>
              </a:rPr>
              <a:t>ПРИНЦИПЫ</a:t>
            </a:r>
          </a:p>
          <a:p>
            <a:pPr algn="ctr"/>
            <a:r>
              <a:rPr lang="ru-RU" dirty="0" smtClean="0">
                <a:latin typeface="a_AlternaSw" pitchFamily="34" charset="-52"/>
                <a:cs typeface="Arial" pitchFamily="34" charset="0"/>
              </a:rPr>
              <a:t>ДЕМОКРАТИЧЕСКИХ ВЫБОРОВ: </a:t>
            </a:r>
          </a:p>
          <a:p>
            <a:pPr marL="180975" indent="-180975"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ВСЕОБЩИЕ, СВОБОДНЫЕ, </a:t>
            </a:r>
          </a:p>
          <a:p>
            <a:pPr marL="180975" indent="-180975"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РАВНЫЕ, ПРЯМЫЕ </a:t>
            </a:r>
          </a:p>
          <a:p>
            <a:pPr marL="180975" indent="-180975"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ПРИ ТАЙНОМ ГОЛОСОВАНИИ.</a:t>
            </a:r>
            <a:endParaRPr lang="ru-RU" dirty="0">
              <a:solidFill>
                <a:srgbClr val="008000"/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3305" y="585205"/>
            <a:ext cx="2853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AlternaSw" pitchFamily="34" charset="-52"/>
                <a:cs typeface="Arial" pitchFamily="34" charset="0"/>
              </a:rPr>
              <a:t>ТИПЫ ИЗБИРАТЕЛЬНЫХ СИТСТЕМ: </a:t>
            </a:r>
          </a:p>
          <a:p>
            <a:pPr marL="180975" indent="-180975"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МАЖОРИТАРНАЯ,</a:t>
            </a:r>
          </a:p>
          <a:p>
            <a:pPr marL="180975" indent="-180975"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ПРОПОРЦИОНАЛЬНАЯ,</a:t>
            </a:r>
          </a:p>
          <a:p>
            <a:pPr marL="180975" indent="-180975"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СМЕШАННАЯ,</a:t>
            </a:r>
          </a:p>
          <a:p>
            <a:pPr marL="180975" indent="-180975" algn="ctr"/>
            <a:r>
              <a:rPr lang="ru-RU" dirty="0" smtClean="0">
                <a:solidFill>
                  <a:srgbClr val="008000"/>
                </a:solidFill>
                <a:latin typeface="a_AlternaSw" pitchFamily="34" charset="-52"/>
                <a:cs typeface="Arial" pitchFamily="34" charset="0"/>
              </a:rPr>
              <a:t>ПРЕДСТАВИТЕЛЬНОГО МЕНЬШИНСТВА.</a:t>
            </a:r>
            <a:endParaRPr lang="ru-RU" dirty="0">
              <a:solidFill>
                <a:srgbClr val="008000"/>
              </a:solidFill>
              <a:latin typeface="a_AlternaSw" pitchFamily="34" charset="-52"/>
              <a:cs typeface="Arial" pitchFamily="34" charset="0"/>
            </a:endParaRPr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3635897" y="2639948"/>
            <a:ext cx="2952328" cy="215643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 rot="20478192">
            <a:off x="3832785" y="2879332"/>
            <a:ext cx="1714058" cy="1339578"/>
          </a:xfrm>
          <a:prstGeom prst="wedgeRoundRectCallout">
            <a:avLst>
              <a:gd name="adj1" fmla="val 57223"/>
              <a:gd name="adj2" fmla="val 33338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От чего зависит политическая активность граждан?</a:t>
            </a:r>
            <a:endParaRPr lang="ru-RU" sz="1600" i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1" b="93909" l="13514" r="84459">
                        <a14:foregroundMark x1="50000" y1="80203" x2="50000" y2="80203"/>
                        <a14:foregroundMark x1="44595" y1="79695" x2="44595" y2="79695"/>
                        <a14:foregroundMark x1="37838" y1="75888" x2="37838" y2="75888"/>
                        <a14:backgroundMark x1="43581" y1="88832" x2="43581" y2="88832"/>
                        <a14:backgroundMark x1="46284" y1="90863" x2="46284" y2="90863"/>
                        <a14:backgroundMark x1="60811" y1="87563" x2="60811" y2="8756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4" r="12768" b="3298"/>
          <a:stretch/>
        </p:blipFill>
        <p:spPr>
          <a:xfrm>
            <a:off x="5545781" y="2924903"/>
            <a:ext cx="1042443" cy="17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 rot="361210">
            <a:off x="4849263" y="1062065"/>
            <a:ext cx="2059195" cy="860378"/>
          </a:xfrm>
          <a:prstGeom prst="wedgeRoundRectCallout">
            <a:avLst>
              <a:gd name="adj1" fmla="val 79702"/>
              <a:gd name="adj2" fmla="val 3078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– граждане </a:t>
            </a:r>
          </a:p>
          <a:p>
            <a:pPr algn="ctr"/>
            <a:r>
              <a:rPr lang="ru-RU" dirty="0" smtClean="0"/>
              <a:t>России.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Возможности участия граждан в политической жизни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USER-PC-04\Disk D\projects\История\Валеев И.Р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059582"/>
            <a:ext cx="1304485" cy="37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52" l="9779" r="98155">
                        <a14:backgroundMark x1="82472" y1="48578" x2="82472" y2="48578"/>
                        <a14:backgroundMark x1="82103" y1="46682" x2="82103" y2="46682"/>
                        <a14:backgroundMark x1="82472" y1="50355" x2="82472" y2="50355"/>
                        <a14:backgroundMark x1="83210" y1="51540" x2="83210" y2="51540"/>
                        <a14:backgroundMark x1="81734" y1="44905" x2="81734" y2="44905"/>
                        <a14:backgroundMark x1="83579" y1="52844" x2="83579" y2="528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1" y="1131590"/>
            <a:ext cx="2286537" cy="356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8907">
            <a:off x="6262825" y="1758358"/>
            <a:ext cx="789236" cy="939382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 rot="21227957">
            <a:off x="2019151" y="1062064"/>
            <a:ext cx="2059195" cy="860378"/>
          </a:xfrm>
          <a:prstGeom prst="wedgeRoundRectCallout">
            <a:avLst>
              <a:gd name="adj1" fmla="val -72916"/>
              <a:gd name="adj2" fmla="val 3245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Нам уже по 18.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27784" y="627534"/>
            <a:ext cx="3564396" cy="41764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1840" y="1616224"/>
            <a:ext cx="21602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Избирательное </a:t>
            </a:r>
            <a:endParaRPr lang="ru-RU" b="1" i="1" dirty="0" smtClean="0"/>
          </a:p>
          <a:p>
            <a:r>
              <a:rPr lang="ru-RU" b="1" i="1" dirty="0" smtClean="0"/>
              <a:t>право </a:t>
            </a:r>
            <a:r>
              <a:rPr lang="ru-RU" i="1" dirty="0"/>
              <a:t>– право </a:t>
            </a:r>
            <a:r>
              <a:rPr lang="ru-RU" i="1" dirty="0" smtClean="0"/>
              <a:t>при-</a:t>
            </a:r>
          </a:p>
          <a:p>
            <a:r>
              <a:rPr lang="ru-RU" i="1" dirty="0" err="1" smtClean="0"/>
              <a:t>нимать</a:t>
            </a:r>
            <a:r>
              <a:rPr lang="ru-RU" i="1" dirty="0" smtClean="0"/>
              <a:t> </a:t>
            </a:r>
            <a:r>
              <a:rPr lang="ru-RU" i="1" dirty="0"/>
              <a:t>участие </a:t>
            </a:r>
            <a:endParaRPr lang="ru-RU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выборах</a:t>
            </a:r>
            <a:r>
              <a:rPr lang="ru-RU" i="1" dirty="0" smtClean="0"/>
              <a:t>.</a:t>
            </a:r>
          </a:p>
          <a:p>
            <a:endParaRPr lang="ru-RU" sz="1200" i="1" dirty="0"/>
          </a:p>
          <a:p>
            <a:r>
              <a:rPr lang="ru-RU" b="1" i="1" dirty="0"/>
              <a:t>Избирательный </a:t>
            </a:r>
            <a:endParaRPr lang="ru-RU" b="1" i="1" dirty="0" smtClean="0"/>
          </a:p>
          <a:p>
            <a:r>
              <a:rPr lang="ru-RU" b="1" i="1" dirty="0" smtClean="0"/>
              <a:t>ценз </a:t>
            </a:r>
            <a:r>
              <a:rPr lang="ru-RU" i="1" dirty="0"/>
              <a:t>– условия, </a:t>
            </a:r>
            <a:endParaRPr lang="ru-RU" i="1" dirty="0" smtClean="0"/>
          </a:p>
          <a:p>
            <a:r>
              <a:rPr lang="ru-RU" i="1" dirty="0" smtClean="0"/>
              <a:t>необходимые </a:t>
            </a:r>
            <a:r>
              <a:rPr lang="ru-RU" i="1" dirty="0"/>
              <a:t>для </a:t>
            </a:r>
            <a:endParaRPr lang="ru-RU" i="1" dirty="0" smtClean="0"/>
          </a:p>
          <a:p>
            <a:r>
              <a:rPr lang="ru-RU" i="1" dirty="0" smtClean="0"/>
              <a:t>участия </a:t>
            </a:r>
            <a:r>
              <a:rPr lang="ru-RU" i="1" dirty="0"/>
              <a:t>в выборах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96622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5" grpId="0"/>
      <p:bldP spid="14" grpId="0" uiExpand="1" build="p" animBg="1"/>
      <p:bldP spid="11" grpId="0" animBg="1"/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7574"/>
            <a:ext cx="460851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7574"/>
            <a:ext cx="2376264" cy="328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43809" y="4511744"/>
            <a:ext cx="3600400" cy="2804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ПОЛОВОЙ  ЦЕНЗ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1156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/>
          <a:stretch/>
        </p:blipFill>
        <p:spPr>
          <a:xfrm>
            <a:off x="395536" y="1059582"/>
            <a:ext cx="3844852" cy="296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>
          <a:xfrm>
            <a:off x="4538557" y="1059582"/>
            <a:ext cx="4044601" cy="296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31740" y="4371950"/>
            <a:ext cx="4680520" cy="2998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ИМУЩЕСТВЕННЫЙ ЦЕНЗ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234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r="5744"/>
          <a:stretch/>
        </p:blipFill>
        <p:spPr>
          <a:xfrm>
            <a:off x="389281" y="1054492"/>
            <a:ext cx="4014087" cy="310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/>
          <a:stretch/>
        </p:blipFill>
        <p:spPr>
          <a:xfrm>
            <a:off x="4857750" y="1054492"/>
            <a:ext cx="3890715" cy="310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99793" y="4371950"/>
            <a:ext cx="3816424" cy="2998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РАСОВЫЙ ЦЕНЗ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00539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7" y="1054492"/>
            <a:ext cx="4830791" cy="310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3"/>
          <a:stretch/>
        </p:blipFill>
        <p:spPr>
          <a:xfrm>
            <a:off x="6084168" y="1054492"/>
            <a:ext cx="2448272" cy="31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99793" y="4371950"/>
            <a:ext cx="3816424" cy="2998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ЦЕНЗ ГРАМОТНОСТИ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2037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11560" y="33950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Избирательные цензы</a:t>
            </a:r>
            <a:endParaRPr lang="ru-RU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3" y="4371950"/>
            <a:ext cx="3816424" cy="2998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_AlternaSw" pitchFamily="34" charset="-52"/>
              </a:rPr>
              <a:t>ВОЗРАСТНОЙ ЦЕНЗ</a:t>
            </a:r>
            <a:endParaRPr lang="ru-RU" dirty="0">
              <a:solidFill>
                <a:srgbClr val="0000CC"/>
              </a:solidFill>
              <a:latin typeface="a_AlternaSw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21" y="1931519"/>
            <a:ext cx="1977195" cy="2357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5" y="2577392"/>
            <a:ext cx="1230643" cy="15863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2"/>
          <a:stretch/>
        </p:blipFill>
        <p:spPr>
          <a:xfrm>
            <a:off x="6033293" y="847375"/>
            <a:ext cx="2961077" cy="25609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11544" y="827530"/>
            <a:ext cx="1858139" cy="1651679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32346" l="40037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00" b="63889"/>
          <a:stretch/>
        </p:blipFill>
        <p:spPr>
          <a:xfrm>
            <a:off x="2325939" y="890224"/>
            <a:ext cx="1840973" cy="1659005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15" name="Выноска-облако 14"/>
          <p:cNvSpPr/>
          <p:nvPr/>
        </p:nvSpPr>
        <p:spPr>
          <a:xfrm>
            <a:off x="4305723" y="1106247"/>
            <a:ext cx="1584176" cy="1226957"/>
          </a:xfrm>
          <a:prstGeom prst="cloudCallout">
            <a:avLst>
              <a:gd name="adj1" fmla="val 12838"/>
              <a:gd name="adj2" fmla="val 857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0995" y="1396559"/>
            <a:ext cx="169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 тоже </a:t>
            </a:r>
            <a:endParaRPr lang="ru-RU" dirty="0" smtClean="0"/>
          </a:p>
          <a:p>
            <a:pPr algn="ctr"/>
            <a:r>
              <a:rPr lang="ru-RU" dirty="0" smtClean="0"/>
              <a:t>гражданин</a:t>
            </a:r>
            <a:endParaRPr lang="ru-RU" dirty="0"/>
          </a:p>
        </p:txBody>
      </p:sp>
      <p:sp>
        <p:nvSpPr>
          <p:cNvPr id="17" name="Выноска 2 16"/>
          <p:cNvSpPr/>
          <p:nvPr/>
        </p:nvSpPr>
        <p:spPr>
          <a:xfrm rot="361210">
            <a:off x="6404175" y="3387653"/>
            <a:ext cx="1789540" cy="748502"/>
          </a:xfrm>
          <a:prstGeom prst="borderCallout2">
            <a:avLst>
              <a:gd name="adj1" fmla="val 35335"/>
              <a:gd name="adj2" fmla="val -8137"/>
              <a:gd name="adj3" fmla="val -22745"/>
              <a:gd name="adj4" fmla="val -19567"/>
              <a:gd name="adj5" fmla="val -164222"/>
              <a:gd name="adj6" fmla="val 2569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– тоже </a:t>
            </a:r>
          </a:p>
          <a:p>
            <a:pPr algn="ctr"/>
            <a:r>
              <a:rPr lang="ru-RU" dirty="0" smtClean="0"/>
              <a:t>граждане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536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uiExpand="1" build="p" animBg="1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1165</TotalTime>
  <Words>1047</Words>
  <Application>Microsoft Office PowerPoint</Application>
  <PresentationFormat>Экран (16:9)</PresentationFormat>
  <Paragraphs>335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Презентация</vt:lpstr>
      <vt:lpstr>Человек и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Алексей</cp:lastModifiedBy>
  <cp:revision>94</cp:revision>
  <dcterms:created xsi:type="dcterms:W3CDTF">2014-12-01T13:43:52Z</dcterms:created>
  <dcterms:modified xsi:type="dcterms:W3CDTF">2018-07-26T10:34:10Z</dcterms:modified>
</cp:coreProperties>
</file>