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9144000" cy="5143500" type="screen16x9"/>
  <p:notesSz cx="6858000" cy="9144000"/>
  <p:embeddedFontLst>
    <p:embeddedFont>
      <p:font typeface="Open Sans" panose="020B0606030504020204" pitchFamily="34" charset="0"/>
      <p:regular r:id="rId48"/>
      <p:bold r:id="rId49"/>
      <p:italic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Roboto Slab" pitchFamily="2" charset="0"/>
      <p:regular r:id="rId55"/>
    </p:embeddedFont>
    <p:embeddedFont>
      <p:font typeface="BetinaScript" pitchFamily="2" charset="0"/>
      <p:regular r:id="rId56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2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orient="horz" pos="2958" userDrawn="1">
          <p15:clr>
            <a:srgbClr val="A4A3A4"/>
          </p15:clr>
        </p15:guide>
        <p15:guide id="4" pos="5488" userDrawn="1">
          <p15:clr>
            <a:srgbClr val="A4A3A4"/>
          </p15:clr>
        </p15:guide>
        <p15:guide id="5" pos="3016" userDrawn="1">
          <p15:clr>
            <a:srgbClr val="A4A3A4"/>
          </p15:clr>
        </p15:guide>
        <p15:guide id="6" pos="27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A389"/>
    <a:srgbClr val="3A86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473" autoAdjust="0"/>
    <p:restoredTop sz="94706" autoAdjust="0"/>
  </p:normalViewPr>
  <p:slideViewPr>
    <p:cSldViewPr snapToGrid="0">
      <p:cViewPr varScale="1">
        <p:scale>
          <a:sx n="117" d="100"/>
          <a:sy n="117" d="100"/>
        </p:scale>
        <p:origin x="840" y="96"/>
      </p:cViewPr>
      <p:guideLst>
        <p:guide orient="horz" pos="282"/>
        <p:guide pos="272"/>
        <p:guide orient="horz" pos="2958"/>
        <p:guide pos="5488"/>
        <p:guide pos="3016"/>
        <p:guide pos="27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410"/>
    </p:cViewPr>
  </p:sorterViewPr>
  <p:gridSpacing cx="360000" cy="360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FEB88A-73EA-4ACD-A1C3-7202C182CBC1}" type="datetimeFigureOut">
              <a:rPr lang="ru-RU" smtClean="0"/>
              <a:t>03.03.2016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9263F8-4DF5-4CEA-9934-F6299DFE1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8835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215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9778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219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552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956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808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69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147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198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9594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320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374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019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727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047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044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03.03.2016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617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03.03.2016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059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03.03.2016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685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03.03.2016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237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03.03.2016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946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03.03.2016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095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317D5-9F8B-4CE2-A8D2-BA4B821C575C}" type="datetimeFigureOut">
              <a:rPr lang="ru-RU" smtClean="0"/>
              <a:t>03.03.2016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61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4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3.png"/><Relationship Id="rId9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8.png"/><Relationship Id="rId4" Type="http://schemas.openxmlformats.org/officeDocument/2006/relationships/image" Target="../media/image77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3.png"/><Relationship Id="rId5" Type="http://schemas.openxmlformats.org/officeDocument/2006/relationships/image" Target="../media/image16.png"/><Relationship Id="rId10" Type="http://schemas.openxmlformats.org/officeDocument/2006/relationships/image" Target="../media/image21.gif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9.pn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86475" y="2131112"/>
            <a:ext cx="4531179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dirty="0">
                <a:solidFill>
                  <a:prstClr val="white"/>
                </a:solidFill>
                <a:latin typeface="Roboto Slab"/>
                <a:cs typeface="Times New Roman" panose="02020603050405020304" pitchFamily="18" charset="0"/>
              </a:rPr>
              <a:t>Что такое дисциплина?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88" y="841376"/>
            <a:ext cx="3514725" cy="34099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32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7675" y="2500313"/>
            <a:ext cx="8408649" cy="221599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Общеобязательная </a:t>
            </a:r>
            <a:r>
              <a:rPr lang="ru-RU" sz="2400" dirty="0" smtClean="0">
                <a:solidFill>
                  <a:srgbClr val="0DA389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дисциплина </a:t>
            </a:r>
            <a:r>
              <a:rPr lang="ru-RU" sz="2400" dirty="0" smtClean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400" dirty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это исполнение всеми без исключения государственными органами, организациями, должностными лицами и гражданами определённых </a:t>
            </a:r>
            <a:r>
              <a:rPr lang="ru-RU" sz="2400" dirty="0" smtClean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правил</a:t>
            </a:r>
            <a:r>
              <a:rPr lang="ru-RU" sz="2400" dirty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, установленных государством.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447675"/>
            <a:ext cx="1440000" cy="1440000"/>
          </a:xfrm>
          <a:prstGeom prst="rect">
            <a:avLst/>
          </a:prstGeom>
        </p:spPr>
      </p:pic>
      <p:pic>
        <p:nvPicPr>
          <p:cNvPr id="1028" name="Picture 4" descr="http://www.xn--80aaujbdxeb6af9cg.com/data/images/%D0%97%D0%B0%D0%BA%D0%BE%D0%BD,-%D0%BA%D0%BD%D0%B8%D0%B3%D0%B0-%D0%B7%D0%B0%D0%BA%D0%BE%D0%BD%D0%B0-%D1%81%D0%B4%D0%B5%D0%BB%D0%B0%D1%82%D1%8C-%D0%BF%D1%80%D0%B0%D0%B2%D0%BE%D1%81%D1%83%D0%B4%D0%B8%D0%B5_5192768e8cad0-thum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536" y="1038176"/>
            <a:ext cx="1355158" cy="1129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080" y="104948"/>
            <a:ext cx="1539145" cy="2062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53" y="653956"/>
            <a:ext cx="1537974" cy="1482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97841" y="226608"/>
            <a:ext cx="734797" cy="1909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07906" y="226608"/>
            <a:ext cx="1138253" cy="1986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89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32806" y="2702311"/>
            <a:ext cx="8278388" cy="136652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Специальная дисциплина </a:t>
            </a:r>
            <a:r>
              <a:rPr lang="ru-RU" sz="2400" dirty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– это обязательные для выполнения правила для работников определённой организации.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447675"/>
            <a:ext cx="1440000" cy="1440000"/>
          </a:xfrm>
          <a:prstGeom prst="rect">
            <a:avLst/>
          </a:prstGeom>
        </p:spPr>
      </p:pic>
      <p:pic>
        <p:nvPicPr>
          <p:cNvPr id="2050" name="Picture 2" descr="http://www.tv-most.ru/upload/userfiles/images/%D0%A4%D0%BE%D1%82%D0%BE/F05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400" y="447675"/>
            <a:ext cx="1662318" cy="16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319614" y="702128"/>
            <a:ext cx="367986" cy="1375569"/>
          </a:xfrm>
          <a:prstGeom prst="rect">
            <a:avLst/>
          </a:prstGeom>
        </p:spPr>
        <p:txBody>
          <a:bodyPr vert="wordArtVert" wrap="none">
            <a:spAutoFit/>
          </a:bodyPr>
          <a:lstStyle/>
          <a:p>
            <a:r>
              <a:rPr lang="ru-RU" sz="900" b="1" dirty="0" smtClean="0">
                <a:solidFill>
                  <a:prstClr val="black"/>
                </a:solidFill>
              </a:rPr>
              <a:t>правила</a:t>
            </a:r>
            <a:endParaRPr lang="ru-RU" sz="900" b="1" dirty="0">
              <a:solidFill>
                <a:prstClr val="black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870" y="647332"/>
            <a:ext cx="1645529" cy="14851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23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2500222" y="2319957"/>
            <a:ext cx="2349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  <a:cs typeface="Arial" pitchFamily="34" charset="0"/>
              </a:rPr>
              <a:t>Воинская </a:t>
            </a:r>
            <a:endParaRPr lang="ru-RU" sz="20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31020" y="2319957"/>
            <a:ext cx="2245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  <a:cs typeface="Arial" pitchFamily="34" charset="0"/>
              </a:rPr>
              <a:t>Трудовая</a:t>
            </a:r>
            <a:endParaRPr lang="ru-RU" sz="20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488223" y="4479485"/>
            <a:ext cx="2245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  <a:cs typeface="Arial" pitchFamily="34" charset="0"/>
              </a:rPr>
              <a:t>Учебная</a:t>
            </a:r>
            <a:endParaRPr lang="ru-RU" sz="20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267443" y="4498705"/>
            <a:ext cx="2245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  <a:cs typeface="Arial" pitchFamily="34" charset="0"/>
              </a:rPr>
              <a:t>Технологическая</a:t>
            </a:r>
            <a:endParaRPr lang="ru-RU" sz="20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439667" y="177804"/>
            <a:ext cx="8280400" cy="4801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dirty="0" smtClean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Специальная дисциплина</a:t>
            </a:r>
            <a:endParaRPr lang="ru-RU" sz="2400" dirty="0">
              <a:solidFill>
                <a:srgbClr val="0DA389"/>
              </a:solidFill>
              <a:latin typeface="Roboto Slab"/>
              <a:cs typeface="Times New Roman" panose="02020603050405020304" pitchFamily="18" charset="0"/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504825" y="732569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Овал 41"/>
          <p:cNvSpPr/>
          <p:nvPr/>
        </p:nvSpPr>
        <p:spPr>
          <a:xfrm>
            <a:off x="1848460" y="2227325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white"/>
                </a:solidFill>
                <a:latin typeface="Roboto Slab"/>
              </a:rPr>
              <a:t>1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4579867" y="2227325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white"/>
                </a:solidFill>
                <a:latin typeface="Roboto Slab"/>
              </a:rPr>
              <a:t>2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sp>
        <p:nvSpPr>
          <p:cNvPr id="44" name="Овал 43"/>
          <p:cNvSpPr/>
          <p:nvPr/>
        </p:nvSpPr>
        <p:spPr>
          <a:xfrm>
            <a:off x="1848460" y="4397982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prstClr val="white"/>
                </a:solidFill>
                <a:latin typeface="Roboto Slab"/>
              </a:rPr>
              <a:t>3</a:t>
            </a:r>
          </a:p>
        </p:txBody>
      </p:sp>
      <p:sp>
        <p:nvSpPr>
          <p:cNvPr id="45" name="Овал 44"/>
          <p:cNvSpPr/>
          <p:nvPr/>
        </p:nvSpPr>
        <p:spPr>
          <a:xfrm>
            <a:off x="4591257" y="4397982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white"/>
                </a:solidFill>
                <a:latin typeface="Roboto Slab"/>
              </a:rPr>
              <a:t>4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724" y="2972326"/>
            <a:ext cx="1259967" cy="1507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531" y="818075"/>
            <a:ext cx="826626" cy="1526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" descr="http://galerey-room.ru/images_thumb/042624_141756998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70724" y="872088"/>
            <a:ext cx="881376" cy="1418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43050" y="2771458"/>
            <a:ext cx="953457" cy="1626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5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7" grpId="0"/>
      <p:bldP spid="38" grpId="0"/>
      <p:bldP spid="42" grpId="0" animBg="1"/>
      <p:bldP spid="43" grpId="0" animBg="1"/>
      <p:bldP spid="44" grpId="0" animBg="1"/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0" descr="http://rusk.ru/images/2008/96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274" y="2980809"/>
            <a:ext cx="2635703" cy="17407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Прямоугольник 38"/>
          <p:cNvSpPr/>
          <p:nvPr/>
        </p:nvSpPr>
        <p:spPr>
          <a:xfrm>
            <a:off x="2496301" y="136677"/>
            <a:ext cx="5014997" cy="4801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dirty="0" smtClean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Воинская  дисциплина</a:t>
            </a:r>
            <a:endParaRPr lang="ru-RU" sz="2400" dirty="0">
              <a:solidFill>
                <a:srgbClr val="0DA389"/>
              </a:solidFill>
              <a:latin typeface="Roboto Slab"/>
              <a:cs typeface="Times New Roman" panose="02020603050405020304" pitchFamily="18" charset="0"/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443984" y="658223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1513759"/>
            <a:ext cx="1319768" cy="2437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http://www.sorokinfond.ru/assets/images/20100404/army1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69"/>
          <a:stretch/>
        </p:blipFill>
        <p:spPr bwMode="auto">
          <a:xfrm>
            <a:off x="424488" y="879069"/>
            <a:ext cx="2646682" cy="16993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www.shoppingood.ru/img/plakat/socreksssr/6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4" y="2980809"/>
            <a:ext cx="2635703" cy="17407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://www.kino-ussr.ru/uploads/posts/2012-01/1326447139_kino-ussr.ru-bor1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473" y="866707"/>
            <a:ext cx="2693307" cy="17378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65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57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5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2" name="Picture 12" descr="http://www.st-dialog.ru/wp-content/uploads/sovetskie-plakaty/741.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" t="2693" r="3893" b="5593"/>
          <a:stretch/>
        </p:blipFill>
        <p:spPr bwMode="auto">
          <a:xfrm>
            <a:off x="5865571" y="3119378"/>
            <a:ext cx="2751557" cy="18117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Прямоугольник 38"/>
          <p:cNvSpPr/>
          <p:nvPr/>
        </p:nvSpPr>
        <p:spPr>
          <a:xfrm>
            <a:off x="2207778" y="225015"/>
            <a:ext cx="4675992" cy="4801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dirty="0" smtClean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Трудовая дисциплина</a:t>
            </a:r>
            <a:endParaRPr lang="ru-RU" sz="2400" dirty="0">
              <a:solidFill>
                <a:srgbClr val="0DA389"/>
              </a:solidFill>
              <a:latin typeface="Roboto Slab"/>
              <a:cs typeface="Times New Roman" panose="02020603050405020304" pitchFamily="18" charset="0"/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405574" y="732569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http://galerey-room.ru/images_thumb/042624_141756998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17838" y="1770584"/>
            <a:ext cx="1114238" cy="1793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st-dialog.ru/wp-content/uploads/sovetskie-plakaty/790-350x23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51" y="3119378"/>
            <a:ext cx="2631600" cy="17518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mtdata.ru/u5/photo36EE/20746333001-0/origina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940" y="926955"/>
            <a:ext cx="2688821" cy="17518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www.st-dialog.ru/wp-content/uploads/sovetskie-plakaty/964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" t="3822" r="2813" b="50857"/>
          <a:stretch/>
        </p:blipFill>
        <p:spPr bwMode="auto">
          <a:xfrm>
            <a:off x="573551" y="926955"/>
            <a:ext cx="2631600" cy="17488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5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http://mbdoo19.ru/images/dokument/Pravila%20VT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424" y="1566492"/>
            <a:ext cx="1821600" cy="24438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istprof.atlabs.ru/static/istprof/1500/%D0%9A%D0%94%20%D0%9F%D0%9A%D0%A2-2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274" y="1540883"/>
            <a:ext cx="1767657" cy="2444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www.vpo-imeo.ru/dokumenty%20vuza/instrukcii/inf%20zent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175" y="1518009"/>
            <a:ext cx="1748368" cy="2444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207778" y="225015"/>
            <a:ext cx="4675992" cy="4801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dirty="0" smtClean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Трудовая дисциплина</a:t>
            </a:r>
            <a:endParaRPr lang="ru-RU" sz="2400" dirty="0">
              <a:solidFill>
                <a:srgbClr val="0DA389"/>
              </a:solidFill>
              <a:latin typeface="Roboto Slab"/>
              <a:cs typeface="Times New Roman" panose="02020603050405020304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405574" y="732569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http://oscolki.net/images/saut/72efa7be3ee3f386aeb8cda24a41f93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74" y="1577157"/>
            <a:ext cx="1821600" cy="24438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51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32806" y="2702311"/>
            <a:ext cx="8278388" cy="176099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Технологическая дисциплина </a:t>
            </a:r>
            <a:r>
              <a:rPr lang="ru-RU" sz="2400" dirty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– это соблюдение правил эксплуатации оборудования, порядка на рабочем месте, последовательности операций в производственном технологическом процессе.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447675"/>
            <a:ext cx="1440000" cy="144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056" y="179515"/>
            <a:ext cx="1775604" cy="2367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0" name="Picture 2" descr="http://www.allstanko.ru/1018/HBM_7H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137" y="302344"/>
            <a:ext cx="1986245" cy="2089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90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3000" r="-2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0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abali.ru/wp-content/uploads/2011/10/chernaya_d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7" y="133978"/>
            <a:ext cx="7668846" cy="4672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school15zav.edusite.ru/images/01f31e9621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60138" y="2697480"/>
            <a:ext cx="2368855" cy="2446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7" name="Picture 2" descr="http://dutsadok.com.ua/clipart/ljudi/aa5b0a30851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2697480"/>
            <a:ext cx="1893059" cy="2343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841129" y="815370"/>
            <a:ext cx="53474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prstClr val="white"/>
                </a:solidFill>
                <a:latin typeface="BetinaScript" pitchFamily="2" charset="0"/>
              </a:rPr>
              <a:t>ДИСЦИПЛИНА:</a:t>
            </a:r>
            <a:endParaRPr lang="ru-RU" sz="5400" b="1" dirty="0">
              <a:solidFill>
                <a:prstClr val="white"/>
              </a:solidFill>
              <a:latin typeface="BetinaScript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04774" y="1809857"/>
            <a:ext cx="582014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prstClr val="white"/>
                </a:solidFill>
                <a:latin typeface="BetinaScript" pitchFamily="2" charset="0"/>
              </a:rPr>
              <a:t>порядок</a:t>
            </a:r>
            <a:r>
              <a:rPr lang="ru-RU" sz="2800" dirty="0">
                <a:solidFill>
                  <a:prstClr val="white"/>
                </a:solidFill>
                <a:latin typeface="BetinaScript" pitchFamily="2" charset="0"/>
              </a:rPr>
              <a:t>, </a:t>
            </a:r>
            <a:r>
              <a:rPr lang="ru-RU" sz="2800" dirty="0" smtClean="0">
                <a:solidFill>
                  <a:prstClr val="white"/>
                </a:solidFill>
                <a:latin typeface="BetinaScript" pitchFamily="2" charset="0"/>
              </a:rPr>
              <a:t>ответственность,</a:t>
            </a:r>
            <a:endParaRPr lang="en-US" sz="2800" dirty="0" smtClean="0">
              <a:solidFill>
                <a:prstClr val="white"/>
              </a:solidFill>
              <a:latin typeface="BetinaScript" pitchFamily="2" charset="0"/>
            </a:endParaRPr>
          </a:p>
          <a:p>
            <a:pPr algn="ctr"/>
            <a:r>
              <a:rPr lang="en-US" sz="2800" dirty="0" smtClean="0">
                <a:solidFill>
                  <a:prstClr val="white"/>
                </a:solidFill>
                <a:latin typeface="BetinaScript" pitchFamily="2" charset="0"/>
              </a:rPr>
              <a:t> </a:t>
            </a:r>
            <a:r>
              <a:rPr lang="ru-RU" sz="2800" dirty="0" smtClean="0">
                <a:solidFill>
                  <a:prstClr val="white"/>
                </a:solidFill>
                <a:latin typeface="BetinaScript" pitchFamily="2" charset="0"/>
              </a:rPr>
              <a:t>правила </a:t>
            </a:r>
            <a:r>
              <a:rPr lang="ru-RU" sz="2800" dirty="0">
                <a:solidFill>
                  <a:prstClr val="white"/>
                </a:solidFill>
                <a:latin typeface="BetinaScript" pitchFamily="2" charset="0"/>
              </a:rPr>
              <a:t>поведения</a:t>
            </a:r>
            <a:r>
              <a:rPr lang="ru-RU" sz="2800" dirty="0" smtClean="0">
                <a:solidFill>
                  <a:prstClr val="white"/>
                </a:solidFill>
                <a:latin typeface="BetinaScript" pitchFamily="2" charset="0"/>
              </a:rPr>
              <a:t>,</a:t>
            </a:r>
            <a:endParaRPr lang="en-US" sz="2800" dirty="0" smtClean="0">
              <a:solidFill>
                <a:prstClr val="white"/>
              </a:solidFill>
              <a:latin typeface="BetinaScript" pitchFamily="2" charset="0"/>
            </a:endParaRPr>
          </a:p>
          <a:p>
            <a:pPr algn="ctr"/>
            <a:r>
              <a:rPr lang="ru-RU" sz="2800" dirty="0" smtClean="0">
                <a:solidFill>
                  <a:prstClr val="white"/>
                </a:solidFill>
                <a:latin typeface="BetinaScript" pitchFamily="2" charset="0"/>
              </a:rPr>
              <a:t> </a:t>
            </a:r>
            <a:r>
              <a:rPr lang="ru-RU" sz="2800" dirty="0">
                <a:solidFill>
                  <a:prstClr val="white"/>
                </a:solidFill>
                <a:latin typeface="BetinaScript" pitchFamily="2" charset="0"/>
              </a:rPr>
              <a:t>воспитание, </a:t>
            </a:r>
            <a:r>
              <a:rPr lang="ru-RU" sz="2800" dirty="0" smtClean="0">
                <a:solidFill>
                  <a:prstClr val="white"/>
                </a:solidFill>
                <a:latin typeface="BetinaScript" pitchFamily="2" charset="0"/>
              </a:rPr>
              <a:t>контроль</a:t>
            </a:r>
            <a:r>
              <a:rPr lang="ru-RU" sz="2800" dirty="0">
                <a:solidFill>
                  <a:prstClr val="white"/>
                </a:solidFill>
                <a:latin typeface="BetinaScript" pitchFamily="2" charset="0"/>
              </a:rPr>
              <a:t>, </a:t>
            </a:r>
            <a:r>
              <a:rPr lang="ru-RU" sz="2800" dirty="0" smtClean="0">
                <a:solidFill>
                  <a:prstClr val="white"/>
                </a:solidFill>
                <a:latin typeface="BetinaScript" pitchFamily="2" charset="0"/>
              </a:rPr>
              <a:t>строгость,</a:t>
            </a:r>
            <a:endParaRPr lang="en-US" sz="2800" dirty="0" smtClean="0">
              <a:solidFill>
                <a:prstClr val="white"/>
              </a:solidFill>
              <a:latin typeface="BetinaScript" pitchFamily="2" charset="0"/>
            </a:endParaRPr>
          </a:p>
          <a:p>
            <a:pPr algn="ctr"/>
            <a:r>
              <a:rPr lang="ru-RU" sz="2800" dirty="0" smtClean="0">
                <a:solidFill>
                  <a:prstClr val="white"/>
                </a:solidFill>
                <a:latin typeface="BetinaScript" pitchFamily="2" charset="0"/>
              </a:rPr>
              <a:t>уважение</a:t>
            </a:r>
            <a:r>
              <a:rPr lang="ru-RU" sz="2800" dirty="0">
                <a:solidFill>
                  <a:prstClr val="white"/>
                </a:solidFill>
                <a:latin typeface="BetinaScript" pitchFamily="2" charset="0"/>
              </a:rPr>
              <a:t>, </a:t>
            </a:r>
            <a:r>
              <a:rPr lang="ru-RU" sz="2800" dirty="0" smtClean="0">
                <a:solidFill>
                  <a:prstClr val="white"/>
                </a:solidFill>
                <a:latin typeface="BetinaScript" pitchFamily="2" charset="0"/>
              </a:rPr>
              <a:t>исполнительность</a:t>
            </a:r>
            <a:r>
              <a:rPr lang="en-US" sz="2800" dirty="0">
                <a:solidFill>
                  <a:prstClr val="white"/>
                </a:solidFill>
                <a:latin typeface="BetinaScript" pitchFamily="2" charset="0"/>
              </a:rPr>
              <a:t>.</a:t>
            </a:r>
            <a:endParaRPr lang="ru-RU" sz="2800" dirty="0">
              <a:solidFill>
                <a:prstClr val="white"/>
              </a:solidFill>
              <a:latin typeface="BetinaScript" pitchFamily="2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3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28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71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66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5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24" name="Picture 2" descr="http://kirishi-2.ru/wp-content/themes/mytheme/photos/img-slider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208" y="766206"/>
            <a:ext cx="3114918" cy="2246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Группа 24"/>
          <p:cNvGrpSpPr/>
          <p:nvPr/>
        </p:nvGrpSpPr>
        <p:grpSpPr>
          <a:xfrm>
            <a:off x="6523514" y="1918090"/>
            <a:ext cx="1576500" cy="1574139"/>
            <a:chOff x="246881" y="934262"/>
            <a:chExt cx="2494347" cy="2896003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857" y="934262"/>
              <a:ext cx="1390557" cy="21668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0671" y="1416895"/>
              <a:ext cx="1390557" cy="21668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881" y="1306750"/>
              <a:ext cx="1390557" cy="21668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869" y="1663430"/>
              <a:ext cx="1390557" cy="21668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33" name="Picture 8" descr="http://1.bp.blogspot.com/-Ej-A3p_CnWE/U0Vm_FXW87I/AAAAAAAAAVY/O-oT83ThXOU/s1600/l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079" y="2479183"/>
            <a:ext cx="1010819" cy="1066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pixabay.com/static/uploads/photo/2012/04/26/12/57/cell-42409_64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663" y="2375397"/>
            <a:ext cx="1125514" cy="113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img0.liveinternet.ru/images/attach/c/8/125/192/125192922_12954085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293" y="3065596"/>
            <a:ext cx="1032108" cy="107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Стрелка вправо 33"/>
          <p:cNvSpPr/>
          <p:nvPr/>
        </p:nvSpPr>
        <p:spPr>
          <a:xfrm rot="11624387">
            <a:off x="2463737" y="4213425"/>
            <a:ext cx="598928" cy="395533"/>
          </a:xfrm>
          <a:prstGeom prst="right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5" name="Стрелка вправо 34"/>
          <p:cNvSpPr/>
          <p:nvPr/>
        </p:nvSpPr>
        <p:spPr>
          <a:xfrm rot="8473674">
            <a:off x="6088088" y="3689127"/>
            <a:ext cx="598928" cy="395533"/>
          </a:xfrm>
          <a:prstGeom prst="right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374" y="505786"/>
            <a:ext cx="1169155" cy="1558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Picture 4" descr="http://images.vectorhq.com/images/previews/b7b/wooden-crates-psd-450939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736" y="3492229"/>
            <a:ext cx="1700421" cy="1564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http://pngimg.com/upload/money_PNG3501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70" y="3210998"/>
            <a:ext cx="1496667" cy="1424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Стрелка вправо 38"/>
          <p:cNvSpPr/>
          <p:nvPr/>
        </p:nvSpPr>
        <p:spPr>
          <a:xfrm rot="17136256">
            <a:off x="1080107" y="2276732"/>
            <a:ext cx="598928" cy="395533"/>
          </a:xfrm>
          <a:prstGeom prst="right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0" name="Стрелка вправо 39"/>
          <p:cNvSpPr/>
          <p:nvPr/>
        </p:nvSpPr>
        <p:spPr>
          <a:xfrm>
            <a:off x="2391415" y="1284152"/>
            <a:ext cx="598928" cy="395533"/>
          </a:xfrm>
          <a:prstGeom prst="right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41" name="Picture 8" descr="https://lh3.ggpht.com/hlPm_BqoMc-mLDC4mBGMmv9_lNa0vR3V8XCXj_cnefD0zBtbsnTFm37OWLghm2Or3Us=w30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399" y="505786"/>
            <a:ext cx="1696293" cy="1696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Стрелка вправо 41"/>
          <p:cNvSpPr/>
          <p:nvPr/>
        </p:nvSpPr>
        <p:spPr>
          <a:xfrm rot="1940811">
            <a:off x="5120347" y="1411384"/>
            <a:ext cx="598928" cy="395533"/>
          </a:xfrm>
          <a:prstGeom prst="right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19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9" grpId="0" animBg="1"/>
      <p:bldP spid="40" grpId="0" animBg="1"/>
      <p:bldP spid="4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340" y="385353"/>
            <a:ext cx="2420546" cy="415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0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525" y="2225310"/>
            <a:ext cx="2524742" cy="3023386"/>
          </a:xfrm>
          <a:prstGeom prst="rect">
            <a:avLst/>
          </a:prstGeom>
        </p:spPr>
      </p:pic>
      <p:pic>
        <p:nvPicPr>
          <p:cNvPr id="9218" name="Picture 2" descr="http://ultimatelockdown.com/wp-content/uploads/2015/09/explosion-417894_64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292" y="2070216"/>
            <a:ext cx="2727683" cy="273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ultimatelockdown.com/wp-content/uploads/2015/09/explosion-417894_64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25" y="2026738"/>
            <a:ext cx="2727683" cy="273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69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8" name="Picture 8" descr="http://piterstove.ru/assets/templates/piterstove/images/fir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296" y="1605575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525" y="1686496"/>
            <a:ext cx="2524742" cy="3562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82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7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61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38530" y="197463"/>
            <a:ext cx="8280400" cy="4801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dirty="0" smtClean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Дисциплина</a:t>
            </a:r>
            <a:endParaRPr lang="ru-RU" sz="2400" dirty="0">
              <a:solidFill>
                <a:srgbClr val="0DA389"/>
              </a:solidFill>
              <a:latin typeface="Roboto Slab"/>
              <a:cs typeface="Times New Roman" panose="02020603050405020304" pitchFamily="18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434757" y="738041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2154834" y="2280827"/>
            <a:ext cx="170478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Нельзя громко разговаривать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043965" y="4397742"/>
            <a:ext cx="1800560" cy="51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Нельзя сидеть </a:t>
            </a:r>
            <a:r>
              <a:rPr lang="ru-RU" dirty="0">
                <a:solidFill>
                  <a:prstClr val="black"/>
                </a:solidFill>
              </a:rPr>
              <a:t>в социальных сетях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869871" y="4249758"/>
            <a:ext cx="2116930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Нельзя переписываться </a:t>
            </a:r>
            <a:r>
              <a:rPr lang="ru-RU" dirty="0">
                <a:solidFill>
                  <a:prstClr val="black"/>
                </a:solidFill>
              </a:rPr>
              <a:t>с </a:t>
            </a:r>
            <a:r>
              <a:rPr lang="ru-RU" dirty="0" smtClean="0">
                <a:solidFill>
                  <a:prstClr val="black"/>
                </a:solidFill>
              </a:rPr>
              <a:t>друзьями </a:t>
            </a:r>
            <a:r>
              <a:rPr lang="ru-RU" dirty="0">
                <a:solidFill>
                  <a:prstClr val="black"/>
                </a:solidFill>
              </a:rPr>
              <a:t>по  телефону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910240" y="2309651"/>
            <a:ext cx="161139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Нельзя слушать </a:t>
            </a:r>
            <a:r>
              <a:rPr lang="ru-RU" dirty="0">
                <a:solidFill>
                  <a:prstClr val="black"/>
                </a:solidFill>
              </a:rPr>
              <a:t>музыку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453" y="679079"/>
            <a:ext cx="1762657" cy="1762657"/>
          </a:xfrm>
          <a:prstGeom prst="rect">
            <a:avLst/>
          </a:prstGeom>
        </p:spPr>
      </p:pic>
      <p:pic>
        <p:nvPicPr>
          <p:cNvPr id="1030" name="Picture 6" descr="http://iconizer.net/files/Web_Icons/orig/musi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180" y="900908"/>
            <a:ext cx="1364006" cy="136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1.bp.blogspot.com/-Ej-A3p_CnWE/U0Vm_FXW87I/AAAAAAAAAVY/O-oT83ThXOU/s1600/l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99" y="2849144"/>
            <a:ext cx="1473065" cy="155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dndz.tv/image_add/sms2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581" y="2767474"/>
            <a:ext cx="1470653" cy="148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50" y="1351189"/>
            <a:ext cx="1265977" cy="2933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22171" y="724325"/>
            <a:ext cx="2371413" cy="4045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7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/>
      <p:bldP spid="15" grpId="0"/>
      <p:bldP spid="19" grpId="0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r="-2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95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22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02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://www.xn--80aaujbdxeb6af9cg.com/data/images/%D0%97%D0%B0%D0%BA%D0%BE%D0%BD,-%D0%BA%D0%BD%D0%B8%D0%B3%D0%B0-%D0%B7%D0%B0%D0%BA%D0%BE%D0%BD%D0%B0-%D1%81%D0%B4%D0%B5%D0%BB%D0%B0%D1%82%D1%8C-%D0%BF%D1%80%D0%B0%D0%B2%D0%BE%D1%81%D1%83%D0%B4%D0%B8%D0%B5_5192768e8cad0-thum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77" y="300274"/>
            <a:ext cx="1794127" cy="1495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6433167" y="286164"/>
            <a:ext cx="2037769" cy="1998196"/>
            <a:chOff x="5256201" y="732873"/>
            <a:chExt cx="3529024" cy="3643084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4224" y="732873"/>
              <a:ext cx="1222202" cy="31767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5931" y="986584"/>
              <a:ext cx="2529294" cy="338937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56201" y="928697"/>
              <a:ext cx="1862749" cy="32514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808" y="896870"/>
            <a:ext cx="1988200" cy="2774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Стрелка вправо 17"/>
          <p:cNvSpPr/>
          <p:nvPr/>
        </p:nvSpPr>
        <p:spPr>
          <a:xfrm rot="1401276">
            <a:off x="2478833" y="1264922"/>
            <a:ext cx="966782" cy="353306"/>
          </a:xfrm>
          <a:prstGeom prst="right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Стрелка вправо 18"/>
          <p:cNvSpPr/>
          <p:nvPr/>
        </p:nvSpPr>
        <p:spPr>
          <a:xfrm rot="9348828">
            <a:off x="5510307" y="1277071"/>
            <a:ext cx="918971" cy="353306"/>
          </a:xfrm>
          <a:prstGeom prst="right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2292" name="Picture 4" descr="http://www.chilli.net.ua/banzaijapanese/451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129" y="3468390"/>
            <a:ext cx="1402557" cy="1402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www.prikleem.ru/color_images/naru4niki1.png_m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03252">
            <a:off x="6078967" y="3509593"/>
            <a:ext cx="1246458" cy="1665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13894" y="1419592"/>
            <a:ext cx="15696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правила</a:t>
            </a:r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728715" y="1768991"/>
            <a:ext cx="17668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общество</a:t>
            </a:r>
            <a:endParaRPr lang="ru-RU" sz="2000" b="1" dirty="0">
              <a:solidFill>
                <a:prstClr val="black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1154320" y="2484003"/>
            <a:ext cx="68739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Внешняя дисциплина </a:t>
            </a:r>
            <a:endParaRPr lang="ru-RU" sz="4000" b="1" dirty="0">
              <a:solidFill>
                <a:prstClr val="black"/>
              </a:solidFill>
            </a:endParaRPr>
          </a:p>
        </p:txBody>
      </p:sp>
      <p:sp>
        <p:nvSpPr>
          <p:cNvPr id="17" name="Стрелка вправо 16"/>
          <p:cNvSpPr/>
          <p:nvPr/>
        </p:nvSpPr>
        <p:spPr>
          <a:xfrm rot="10800000">
            <a:off x="2664825" y="489860"/>
            <a:ext cx="3919012" cy="353306"/>
          </a:xfrm>
          <a:prstGeom prst="right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22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10" grpId="0"/>
      <p:bldP spid="26" grpId="0"/>
      <p:bldP spid="22" grpId="0"/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32806" y="2896520"/>
            <a:ext cx="8278388" cy="136652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solidFill>
                  <a:srgbClr val="0DA389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Внешняя </a:t>
            </a:r>
            <a:r>
              <a:rPr lang="ru-RU" sz="2400" dirty="0">
                <a:solidFill>
                  <a:srgbClr val="0DA389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дисциплина </a:t>
            </a:r>
            <a:r>
              <a:rPr lang="ru-RU" sz="2400" dirty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– это соблюдение установленных правил только благодаря контролю со стороны.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447675"/>
            <a:ext cx="1440000" cy="144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76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6000" r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45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6000" r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4" name="Picture 6" descr="http://www.yaroslavskiy-kray.com/img/104-tikhmenev-gimnazist-rybinskojj-muzhskojj-gimnazi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231" y="347958"/>
            <a:ext cx="2726142" cy="45854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zhurnal.lib.ru/img/k/koreshkowa_n_w/dubl/wolodja_trutnew_image-39_kopi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1" t="2470" r="4678" b="12544"/>
          <a:stretch/>
        </p:blipFill>
        <p:spPr bwMode="auto">
          <a:xfrm>
            <a:off x="5003800" y="347958"/>
            <a:ext cx="2726142" cy="45854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29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9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http://www.bankoboev.ru/fons/NjQ1Mw==/Bankoboev.Ru_doroga_mimo_les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31" y="0"/>
            <a:ext cx="9172531" cy="514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931493" y="590529"/>
            <a:ext cx="6440667" cy="4552972"/>
            <a:chOff x="931493" y="590529"/>
            <a:chExt cx="6440667" cy="4552972"/>
          </a:xfrm>
        </p:grpSpPr>
        <p:cxnSp>
          <p:nvCxnSpPr>
            <p:cNvPr id="3" name="Прямая соединительная линия 2"/>
            <p:cNvCxnSpPr/>
            <p:nvPr/>
          </p:nvCxnSpPr>
          <p:spPr>
            <a:xfrm flipV="1">
              <a:off x="931493" y="2017239"/>
              <a:ext cx="5939326" cy="3126262"/>
            </a:xfrm>
            <a:prstGeom prst="line">
              <a:avLst/>
            </a:prstGeom>
            <a:ln w="76200">
              <a:solidFill>
                <a:schemeClr val="tx1"/>
              </a:solidFill>
              <a:prstDash val="dashDot"/>
            </a:ln>
            <a:effectLst>
              <a:glow rad="635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198" name="Picture 6" descr="http://www.voentorga.ru/upload/iblock/960/96098715a02e0ecbccd648ec5190e659.png"/>
            <p:cNvPicPr>
              <a:picLocks noChangeAspect="1" noChangeArrowheads="1"/>
            </p:cNvPicPr>
            <p:nvPr/>
          </p:nvPicPr>
          <p:blipFill>
            <a:blip r:embed="rId4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3118" y="3483812"/>
              <a:ext cx="1508964" cy="1314955"/>
            </a:xfrm>
            <a:prstGeom prst="rect">
              <a:avLst/>
            </a:prstGeom>
            <a:ln>
              <a:noFill/>
            </a:ln>
            <a:effectLst>
              <a:glow rad="63500">
                <a:schemeClr val="bg1"/>
              </a:glow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http://www.voentorga.ru/upload/iblock/960/96098715a02e0ecbccd648ec5190e659.png"/>
            <p:cNvPicPr>
              <a:picLocks noChangeAspect="1" noChangeArrowheads="1"/>
            </p:cNvPicPr>
            <p:nvPr/>
          </p:nvPicPr>
          <p:blipFill>
            <a:blip r:embed="rId4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0374" y="2017239"/>
              <a:ext cx="1508964" cy="1314955"/>
            </a:xfrm>
            <a:prstGeom prst="rect">
              <a:avLst/>
            </a:prstGeom>
            <a:ln>
              <a:noFill/>
            </a:ln>
            <a:effectLst>
              <a:glow rad="63500">
                <a:schemeClr val="bg1"/>
              </a:glow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http://www.voentorga.ru/upload/iblock/960/96098715a02e0ecbccd648ec5190e659.png"/>
            <p:cNvPicPr>
              <a:picLocks noChangeAspect="1" noChangeArrowheads="1"/>
            </p:cNvPicPr>
            <p:nvPr/>
          </p:nvPicPr>
          <p:blipFill>
            <a:blip r:embed="rId4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3196" y="814219"/>
              <a:ext cx="1508964" cy="1314955"/>
            </a:xfrm>
            <a:prstGeom prst="rect">
              <a:avLst/>
            </a:prstGeom>
            <a:ln>
              <a:noFill/>
            </a:ln>
            <a:effectLst>
              <a:glow rad="63500">
                <a:schemeClr val="bg1"/>
              </a:glow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0" name="Picture 8" descr="http://znaki.dp.ua/image/cache/data/3.1.15-500x500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391" b="24905"/>
            <a:stretch/>
          </p:blipFill>
          <p:spPr bwMode="auto">
            <a:xfrm>
              <a:off x="4016139" y="1765647"/>
              <a:ext cx="1012346" cy="503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8" descr="http://znaki.dp.ua/image/cache/data/3.1.15-500x500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391" b="24905"/>
            <a:stretch/>
          </p:blipFill>
          <p:spPr bwMode="auto">
            <a:xfrm>
              <a:off x="6079994" y="590529"/>
              <a:ext cx="1012346" cy="503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8" descr="http://znaki.dp.ua/image/cache/data/3.1.15-500x500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391" b="24905"/>
            <a:stretch/>
          </p:blipFill>
          <p:spPr bwMode="auto">
            <a:xfrm>
              <a:off x="1367729" y="3165074"/>
              <a:ext cx="1012346" cy="503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http://img10.deviantart.net/2cf6/i/2012/052/d/5/thief_by_beachrain-d47s4s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695" y="1612449"/>
            <a:ext cx="2826432" cy="22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37" y="1121653"/>
            <a:ext cx="1275434" cy="1898574"/>
          </a:xfrm>
          <a:prstGeom prst="rect">
            <a:avLst/>
          </a:prstGeom>
          <a:effec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4156" y="1701692"/>
            <a:ext cx="1096644" cy="2558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4" descr="http://narkologos.ru/uploadedFiles/images/lechenie_alkogolizma_bez_motivacii_v_Ekaterinburg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914" y="568605"/>
            <a:ext cx="1086984" cy="189040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cogmtl.net/Img/t021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3" y="3388247"/>
            <a:ext cx="1649013" cy="140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 rot="19851873">
            <a:off x="2871922" y="3000655"/>
            <a:ext cx="52318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ДИСЦИПЛИНА</a:t>
            </a:r>
            <a:endParaRPr lang="ru-RU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75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2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3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83" y="584618"/>
            <a:ext cx="3085928" cy="367981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83" y="581260"/>
            <a:ext cx="3085928" cy="367981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75" y="577902"/>
            <a:ext cx="3085928" cy="36798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26" y="936196"/>
            <a:ext cx="2076450" cy="2697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Прямоугольник 19"/>
          <p:cNvSpPr/>
          <p:nvPr/>
        </p:nvSpPr>
        <p:spPr>
          <a:xfrm>
            <a:off x="2763252" y="2656497"/>
            <a:ext cx="21034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требования</a:t>
            </a:r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973800" y="2639562"/>
            <a:ext cx="17077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контроль</a:t>
            </a:r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021091" y="2639562"/>
            <a:ext cx="13484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оценка</a:t>
            </a:r>
            <a:endParaRPr lang="ru-RU" sz="2000" b="1" dirty="0">
              <a:solidFill>
                <a:prstClr val="black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125452" y="3758766"/>
            <a:ext cx="76915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Внутренняя дисциплина </a:t>
            </a:r>
            <a:endParaRPr lang="ru-RU" sz="4000" b="1" dirty="0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41" y="2140944"/>
            <a:ext cx="1930035" cy="79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1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7284E-6 L 0.20243 -0.0003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22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9.87654E-7 L 0.41545 -0.0009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64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62135 0.007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59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4" grpId="0"/>
      <p:bldP spid="1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32806" y="2945072"/>
            <a:ext cx="8278388" cy="94179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solidFill>
                  <a:srgbClr val="0DA389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Внутренняя </a:t>
            </a:r>
            <a:r>
              <a:rPr lang="ru-RU" sz="2400" dirty="0">
                <a:solidFill>
                  <a:srgbClr val="0DA389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дисциплина </a:t>
            </a:r>
            <a:r>
              <a:rPr lang="ru-RU" sz="2400" dirty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– это </a:t>
            </a:r>
            <a:r>
              <a:rPr lang="ru-RU" sz="2400" dirty="0" smtClean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понимание </a:t>
            </a:r>
            <a:r>
              <a:rPr lang="ru-RU" sz="2400" dirty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того, что, как и почему надо делать.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447675"/>
            <a:ext cx="1440000" cy="144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64369" y="104342"/>
            <a:ext cx="82804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Как же воспитать в себе </a:t>
            </a:r>
            <a:r>
              <a:rPr lang="ru-RU" sz="2400" dirty="0" smtClean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внутреннюю </a:t>
            </a:r>
            <a:r>
              <a:rPr lang="ru-RU" sz="2400" dirty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дисциплину? 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504825" y="704313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521012" y="878272"/>
            <a:ext cx="418046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Проявляйте свои волевые качества каждый день, а не только </a:t>
            </a:r>
            <a:r>
              <a:rPr lang="ru-RU" dirty="0" smtClean="0">
                <a:solidFill>
                  <a:prstClr val="black"/>
                </a:solidFill>
              </a:rPr>
              <a:t>тогда, </a:t>
            </a:r>
            <a:r>
              <a:rPr lang="ru-RU" dirty="0">
                <a:solidFill>
                  <a:prstClr val="black"/>
                </a:solidFill>
              </a:rPr>
              <a:t>когда они необходимы.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21012" y="1561343"/>
            <a:ext cx="4253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Ставьте перед собой </a:t>
            </a:r>
            <a:r>
              <a:rPr lang="ru-RU" dirty="0" smtClean="0">
                <a:solidFill>
                  <a:prstClr val="black"/>
                </a:solidFill>
              </a:rPr>
              <a:t>цели, </a:t>
            </a:r>
            <a:r>
              <a:rPr lang="ru-RU" dirty="0">
                <a:solidFill>
                  <a:prstClr val="black"/>
                </a:solidFill>
              </a:rPr>
              <a:t>которые вы можете достигнуть на данный момент. Отдавайте себе отчёт в ваших силах, ведь поставленная вами цель должна быть обязательно достигнута.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21012" y="2659913"/>
            <a:ext cx="301678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Доводите начатое дело до конца.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21012" y="3135235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Не пытайтесь сразу преодолеть возникшие трудности.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21012" y="3831165"/>
            <a:ext cx="4083356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Не </a:t>
            </a:r>
            <a:r>
              <a:rPr lang="ru-RU" dirty="0" smtClean="0">
                <a:solidFill>
                  <a:prstClr val="black"/>
                </a:solidFill>
              </a:rPr>
              <a:t>отчаивайтесь, </a:t>
            </a:r>
            <a:r>
              <a:rPr lang="ru-RU" dirty="0">
                <a:solidFill>
                  <a:prstClr val="black"/>
                </a:solidFill>
              </a:rPr>
              <a:t>если у вас </a:t>
            </a:r>
            <a:r>
              <a:rPr lang="ru-RU" dirty="0" smtClean="0">
                <a:solidFill>
                  <a:prstClr val="black"/>
                </a:solidFill>
              </a:rPr>
              <a:t>что-то </a:t>
            </a:r>
            <a:r>
              <a:rPr lang="ru-RU" dirty="0">
                <a:solidFill>
                  <a:prstClr val="black"/>
                </a:solidFill>
              </a:rPr>
              <a:t>не получилось с первого </a:t>
            </a:r>
            <a:r>
              <a:rPr lang="ru-RU" dirty="0" smtClean="0">
                <a:solidFill>
                  <a:prstClr val="black"/>
                </a:solidFill>
              </a:rPr>
              <a:t>раза, </a:t>
            </a:r>
            <a:r>
              <a:rPr lang="ru-RU" dirty="0">
                <a:solidFill>
                  <a:prstClr val="black"/>
                </a:solidFill>
              </a:rPr>
              <a:t>и </a:t>
            </a:r>
            <a:r>
              <a:rPr lang="ru-RU" dirty="0" smtClean="0">
                <a:solidFill>
                  <a:prstClr val="black"/>
                </a:solidFill>
              </a:rPr>
              <a:t>ни в коем </a:t>
            </a:r>
            <a:r>
              <a:rPr lang="ru-RU" dirty="0">
                <a:solidFill>
                  <a:prstClr val="black"/>
                </a:solidFill>
              </a:rPr>
              <a:t>случае не бросайте начатое дело. Попробуйте исправить совершённые ошибки и начните всё сначала.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97369" y="1463202"/>
            <a:ext cx="1096644" cy="2558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Овал 22"/>
          <p:cNvSpPr/>
          <p:nvPr/>
        </p:nvSpPr>
        <p:spPr>
          <a:xfrm>
            <a:off x="431012" y="982872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431012" y="1648288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431012" y="2760368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431012" y="3242628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431012" y="3925699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711201" y="1637023"/>
            <a:ext cx="195585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самостоятельность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711201" y="2130019"/>
            <a:ext cx="161928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решительность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6638111" y="1082168"/>
            <a:ext cx="61747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воля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6760894" y="3266951"/>
            <a:ext cx="156959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настойчивость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6760894" y="2698485"/>
            <a:ext cx="101502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упорство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6789292" y="3875175"/>
            <a:ext cx="112857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</a:rPr>
              <a:t>выдержка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760894" y="4443641"/>
            <a:ext cx="167545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</a:rPr>
              <a:t>самообладание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35" name="Стрелка вправо 34"/>
          <p:cNvSpPr/>
          <p:nvPr/>
        </p:nvSpPr>
        <p:spPr>
          <a:xfrm rot="9651242">
            <a:off x="5787411" y="1245868"/>
            <a:ext cx="871919" cy="353306"/>
          </a:xfrm>
          <a:prstGeom prst="right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7" name="Стрелка вправо 36"/>
          <p:cNvSpPr/>
          <p:nvPr/>
        </p:nvSpPr>
        <p:spPr>
          <a:xfrm rot="10641513">
            <a:off x="6077052" y="1655458"/>
            <a:ext cx="626341" cy="353306"/>
          </a:xfrm>
          <a:prstGeom prst="right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9" name="Стрелка вправо 38"/>
          <p:cNvSpPr/>
          <p:nvPr/>
        </p:nvSpPr>
        <p:spPr>
          <a:xfrm rot="10641513">
            <a:off x="6102520" y="2144264"/>
            <a:ext cx="626341" cy="353306"/>
          </a:xfrm>
          <a:prstGeom prst="right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0" name="Стрелка вправо 39"/>
          <p:cNvSpPr/>
          <p:nvPr/>
        </p:nvSpPr>
        <p:spPr>
          <a:xfrm rot="10641513">
            <a:off x="6140319" y="3240339"/>
            <a:ext cx="626341" cy="353306"/>
          </a:xfrm>
          <a:prstGeom prst="right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1" name="Стрелка вправо 40"/>
          <p:cNvSpPr/>
          <p:nvPr/>
        </p:nvSpPr>
        <p:spPr>
          <a:xfrm rot="10641513">
            <a:off x="6140319" y="2712730"/>
            <a:ext cx="626341" cy="353306"/>
          </a:xfrm>
          <a:prstGeom prst="right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2" name="Стрелка вправо 41"/>
          <p:cNvSpPr/>
          <p:nvPr/>
        </p:nvSpPr>
        <p:spPr>
          <a:xfrm rot="11845527">
            <a:off x="6117011" y="3808242"/>
            <a:ext cx="626341" cy="353306"/>
          </a:xfrm>
          <a:prstGeom prst="right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3" name="Стрелка вправо 42"/>
          <p:cNvSpPr/>
          <p:nvPr/>
        </p:nvSpPr>
        <p:spPr>
          <a:xfrm rot="12082286">
            <a:off x="5776888" y="4236647"/>
            <a:ext cx="966434" cy="353306"/>
          </a:xfrm>
          <a:prstGeom prst="right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47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1" grpId="0"/>
      <p:bldP spid="13" grpId="0"/>
      <p:bldP spid="23" grpId="0" animBg="1"/>
      <p:bldP spid="24" grpId="0" animBg="1"/>
      <p:bldP spid="25" grpId="0" animBg="1"/>
      <p:bldP spid="26" grpId="0" animBg="1"/>
      <p:bldP spid="27" grpId="0" animBg="1"/>
      <p:bldP spid="29" grpId="0"/>
      <p:bldP spid="30" grpId="0"/>
      <p:bldP spid="32" grpId="0"/>
      <p:bldP spid="34" grpId="0"/>
      <p:bldP spid="35" grpId="0" animBg="1"/>
      <p:bldP spid="37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29105" y="306642"/>
            <a:ext cx="82804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 smtClean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Что </a:t>
            </a:r>
            <a:r>
              <a:rPr lang="ru-RU" sz="2400" dirty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же такое </a:t>
            </a:r>
            <a:r>
              <a:rPr lang="ru-RU" sz="2400" dirty="0" smtClean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дисциплина?</a:t>
            </a:r>
            <a:endParaRPr lang="ru-RU" sz="2400" dirty="0">
              <a:solidFill>
                <a:srgbClr val="0DA389"/>
              </a:solidFill>
              <a:latin typeface="Roboto Slab"/>
              <a:cs typeface="Times New Roman" panose="02020603050405020304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431800" y="222123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white"/>
                </a:solidFill>
                <a:latin typeface="Roboto Slab"/>
              </a:rPr>
              <a:t>1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468313" y="849970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701800" y="4083726"/>
            <a:ext cx="404981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Несоблюдение </a:t>
            </a:r>
            <a:r>
              <a:rPr lang="ru-RU" dirty="0" smtClean="0">
                <a:solidFill>
                  <a:srgbClr val="0DA389"/>
                </a:solidFill>
              </a:rPr>
              <a:t>дисциплины </a:t>
            </a:r>
            <a:r>
              <a:rPr lang="ru-RU" dirty="0">
                <a:solidFill>
                  <a:prstClr val="black"/>
                </a:solidFill>
              </a:rPr>
              <a:t>может привести к печальным последствиям.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01800" y="1132629"/>
            <a:ext cx="404981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DA389"/>
                </a:solidFill>
              </a:rPr>
              <a:t>Дисциплина</a:t>
            </a:r>
            <a:r>
              <a:rPr lang="ru-RU" dirty="0">
                <a:solidFill>
                  <a:prstClr val="black"/>
                </a:solidFill>
              </a:rPr>
              <a:t> – это порядок поведения людей в обществе.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01800" y="1889928"/>
            <a:ext cx="4572000" cy="7155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DA389"/>
                </a:solidFill>
              </a:rPr>
              <a:t>Дисциплина</a:t>
            </a:r>
            <a:r>
              <a:rPr lang="ru-RU" dirty="0">
                <a:solidFill>
                  <a:prstClr val="black"/>
                </a:solidFill>
              </a:rPr>
              <a:t> соответствует нормам права и морали, сложившимся в </a:t>
            </a:r>
            <a:r>
              <a:rPr lang="ru-RU" dirty="0" smtClean="0">
                <a:solidFill>
                  <a:prstClr val="black"/>
                </a:solidFill>
              </a:rPr>
              <a:t>обществе, </a:t>
            </a:r>
            <a:r>
              <a:rPr lang="ru-RU" dirty="0">
                <a:solidFill>
                  <a:prstClr val="black"/>
                </a:solidFill>
              </a:rPr>
              <a:t>или требованиям определённой организации.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01800" y="2986827"/>
            <a:ext cx="4278414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Благодаря </a:t>
            </a:r>
            <a:r>
              <a:rPr lang="ru-RU" dirty="0" smtClean="0">
                <a:solidFill>
                  <a:srgbClr val="0DA389"/>
                </a:solidFill>
              </a:rPr>
              <a:t>дисциплине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>
                <a:solidFill>
                  <a:prstClr val="black"/>
                </a:solidFill>
              </a:rPr>
              <a:t>человек привыкает контролировать своё поведение и чувствовать ту </a:t>
            </a:r>
            <a:r>
              <a:rPr lang="ru-RU" dirty="0" smtClean="0">
                <a:solidFill>
                  <a:prstClr val="black"/>
                </a:solidFill>
              </a:rPr>
              <a:t>черту, которую </a:t>
            </a:r>
            <a:r>
              <a:rPr lang="ru-RU" dirty="0">
                <a:solidFill>
                  <a:prstClr val="black"/>
                </a:solidFill>
              </a:rPr>
              <a:t>переступать нельзя.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8671" y="1602212"/>
            <a:ext cx="1096644" cy="2558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9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fantik47.rusedu.net/gallery/3117/list_A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638" y="-4209"/>
            <a:ext cx="4546720" cy="514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2052" name="Picture 4" descr="http://strana-mo.jimdo.com/app/download/9418275821/%D0%9F%D1%80%D0%B0%D0%B2%D0%B8%D0%BB%D0%B0+%D0%BF%D0%BE%D0%B2%D0%B5%D0%B4%D0%B5%D0%BD%D0%B8%D1%8F+%D0%B2+%D1%88%D0%BA%D0%BE%D0%BB%D0%B5.jpg?t=13962570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"/>
            <a:ext cx="4620638" cy="513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50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186479" y="1691773"/>
            <a:ext cx="4388983" cy="193899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prstClr val="black"/>
                </a:solidFill>
                <a:latin typeface="Roboto Slab"/>
              </a:rPr>
              <a:t>Дисциплина – это решение делать то, чего очень не хочется делать, чтобы достичь того, чего очень хочется достичь.</a:t>
            </a:r>
            <a:endParaRPr lang="en-US" sz="2000" dirty="0" smtClean="0">
              <a:solidFill>
                <a:prstClr val="black"/>
              </a:solidFill>
              <a:latin typeface="Roboto Slab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16200000">
            <a:off x="190686" y="1263261"/>
            <a:ext cx="4414151" cy="3989702"/>
          </a:xfrm>
          <a:prstGeom prst="rect">
            <a:avLst/>
          </a:prstGeom>
        </p:spPr>
        <p:txBody>
          <a:bodyPr wrap="none">
            <a:prstTxWarp prst="textCircle">
              <a:avLst>
                <a:gd name="adj" fmla="val 11107384"/>
              </a:avLst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r>
              <a:rPr lang="ru-RU" sz="2400" dirty="0" smtClean="0">
                <a:solidFill>
                  <a:prstClr val="black"/>
                </a:solidFill>
              </a:rPr>
              <a:t>Д. Максвелл</a:t>
            </a:r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1" r="10286" b="18384"/>
          <a:stretch/>
        </p:blipFill>
        <p:spPr>
          <a:xfrm>
            <a:off x="1018115" y="1176069"/>
            <a:ext cx="2611071" cy="29703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90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072" y="-273662"/>
            <a:ext cx="9667257" cy="5341574"/>
          </a:xfrm>
          <a:prstGeom prst="rect">
            <a:avLst/>
          </a:prstGeom>
        </p:spPr>
      </p:pic>
      <p:pic>
        <p:nvPicPr>
          <p:cNvPr id="21" name="Picture 4" descr="https://rust-wiki.com/images/c/ce/Snap_Tra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5" y="238125"/>
            <a:ext cx="742951" cy="74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ttps://rust-wiki.com/images/c/ce/Snap_Tra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203" y="2025650"/>
            <a:ext cx="742951" cy="74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ttps://rust-wiki.com/images/c/ce/Snap_Tra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320925"/>
            <a:ext cx="742951" cy="74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ttps://rust-wiki.com/images/c/ce/Snap_Tra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853" y="422274"/>
            <a:ext cx="742951" cy="74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ttps://rust-wiki.com/images/c/ce/Snap_Tra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799" y="4069850"/>
            <a:ext cx="742951" cy="74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s://rust-wiki.com/images/c/ce/Snap_Tra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991" y="2420114"/>
            <a:ext cx="742951" cy="74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ttps://rust-wiki.com/images/c/ce/Snap_Tra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558" y="3044574"/>
            <a:ext cx="742951" cy="74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-375072" y="799550"/>
            <a:ext cx="24995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лень</a:t>
            </a:r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721663" y="1014151"/>
            <a:ext cx="16973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о</a:t>
            </a:r>
            <a:r>
              <a:rPr lang="ru-RU" sz="1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ткладывать срок</a:t>
            </a:r>
            <a:endParaRPr lang="ru-RU" sz="1200" b="1" dirty="0">
              <a:solidFill>
                <a:prstClr val="black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10896" y="2602614"/>
            <a:ext cx="24995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бездействие</a:t>
            </a:r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775406" y="2981625"/>
            <a:ext cx="24995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нерадивость</a:t>
            </a:r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125492" y="2857022"/>
            <a:ext cx="24995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апатия</a:t>
            </a:r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125492" y="4607229"/>
            <a:ext cx="24995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безответственность</a:t>
            </a:r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7001731" y="3546630"/>
            <a:ext cx="19926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о</a:t>
            </a:r>
            <a:r>
              <a:rPr lang="ru-RU" sz="1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тсутствие желания</a:t>
            </a:r>
            <a:endParaRPr lang="ru-RU" sz="2000" b="1" dirty="0">
              <a:solidFill>
                <a:prstClr val="black"/>
              </a:solidFill>
            </a:endParaRPr>
          </a:p>
        </p:txBody>
      </p:sp>
      <p:pic>
        <p:nvPicPr>
          <p:cNvPr id="4098" name="Picture 2" descr="http://www.andryashin.com/wp-content/purpose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308" y="66647"/>
            <a:ext cx="2306949" cy="225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57" y="3076229"/>
            <a:ext cx="704308" cy="1643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877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95062E-6 L 2.77778E-7 0.0003 L 0.01979 -0.00371 C 0.02257 -0.00432 0.02517 -0.00525 0.02812 -0.00556 C 0.03177 -0.00649 0.03576 -0.00679 0.03958 -0.00741 C 0.04271 -0.00865 0.04583 -0.00988 0.04896 -0.01112 C 0.05 -0.01173 0.05087 -0.01266 0.05208 -0.01297 C 0.06719 -0.01791 0.06875 -0.01791 0.08125 -0.02037 C 0.08264 -0.02223 0.08385 -0.02408 0.08542 -0.02593 C 0.08628 -0.02716 0.08767 -0.02809 0.08854 -0.02963 C 0.08906 -0.03118 0.08906 -0.03334 0.08958 -0.03519 C 0.0901 -0.03797 0.09097 -0.04013 0.09167 -0.0426 C 0.09236 -0.05216 0.09149 -0.05679 0.09583 -0.06297 C 0.09653 -0.0642 0.09774 -0.06451 0.09896 -0.06482 C 0.10087 -0.06574 0.10312 -0.06605 0.10521 -0.06698 C 0.1066 -0.06729 0.10781 -0.06852 0.10937 -0.06852 C 0.11233 -0.06945 0.11562 -0.07007 0.11875 -0.07037 C 0.1217 -0.07161 0.125 -0.07315 0.12812 -0.07408 C 0.12917 -0.07624 0.13056 -0.07747 0.13125 -0.07963 C 0.13194 -0.08241 0.13177 -0.08581 0.13229 -0.08889 C 0.13247 -0.09105 0.13299 -0.0926 0.13333 -0.09445 C 0.13368 -0.09723 0.13403 -0.09939 0.13437 -0.10186 C 0.13472 -0.11976 0.13472 -0.13766 0.13542 -0.15556 C 0.13542 -0.16112 0.13611 -0.16667 0.13646 -0.17253 C 0.13681 -0.1784 0.13715 -0.18457 0.1375 -0.19074 C 0.13854 -0.21235 0.13872 -0.21791 0.13958 -0.24074 C 0.13924 -0.2605 0.13889 -0.28025 0.13854 -0.3 C 0.13819 -0.31574 0.13785 -0.33395 0.13646 -0.35 C 0.13611 -0.35278 0.13576 -0.35494 0.13542 -0.35741 C 0.13507 -0.36358 0.13437 -0.36976 0.13437 -0.37593 C 0.13437 -0.4642 0.12622 -0.44044 0.1375 -0.47037 C 0.15208 -0.46976 0.16667 -0.47099 0.18125 -0.46852 C 0.18229 -0.46852 0.18212 -0.46513 0.18229 -0.46297 C 0.18281 -0.45402 0.18299 -0.44445 0.18333 -0.43519 C 0.18368 -0.42223 0.18368 -0.40926 0.18437 -0.3963 C 0.18437 -0.39445 0.18507 -0.39291 0.18542 -0.39074 C 0.18576 -0.38828 0.18542 -0.38519 0.18646 -0.38334 C 0.18733 -0.38179 0.18924 -0.3821 0.19062 -0.38149 C 0.1967 -0.37439 0.19132 -0.37963 0.20312 -0.37593 C 0.20417 -0.37562 0.20503 -0.3747 0.20625 -0.37408 C 0.20747 -0.37346 0.20903 -0.37284 0.21042 -0.37223 C 0.22049 -0.37346 0.23351 -0.36328 0.24062 -0.37593 C 0.24757 -0.38889 0.2408 -0.41204 0.24167 -0.42963 C 0.24184 -0.43365 0.24306 -0.43704 0.24375 -0.44105 C 0.2441 -0.44321 0.24444 -0.44568 0.24479 -0.44815 C 0.24444 -0.47346 0.24497 -0.49908 0.24375 -0.52408 C 0.24358 -0.52624 0.24132 -0.5247 0.24062 -0.52593 C 0.23976 -0.52747 0.23993 -0.52994 0.23958 -0.53149 C 0.23889 -0.53365 0.23819 -0.53519 0.2375 -0.53704 C 0.23785 -0.55247 0.2375 -0.56821 0.23854 -0.58334 C 0.23854 -0.58581 0.23976 -0.58735 0.24062 -0.58889 C 0.24705 -0.60525 0.24028 -0.58858 0.24687 -0.60186 C 0.25191 -0.61266 0.24757 -0.60649 0.25312 -0.61297 C 0.25972 -0.61112 0.26649 -0.61112 0.27292 -0.60741 C 0.27396 -0.6071 0.27361 -0.60402 0.27396 -0.60186 C 0.27431 -0.5997 0.27465 -0.59723 0.275 -0.59445 C 0.27535 -0.59167 0.27535 -0.58828 0.27604 -0.58519 C 0.27639 -0.58272 0.27743 -0.58025 0.27812 -0.57778 C 0.27778 -0.55988 0.27708 -0.54229 0.27708 -0.52408 C 0.27708 -0.48272 0.27743 -0.44136 0.27812 -0.4 C 0.27812 -0.39692 0.27812 -0.39352 0.27917 -0.39074 C 0.2809 -0.3855 0.28681 -0.38303 0.28958 -0.38149 C 0.30538 -0.37346 0.30451 -0.37747 0.32917 -0.37593 C 0.33194 -0.37099 0.33524 -0.36698 0.3375 -0.36112 L 0.34167 -0.35 C 0.34132 -0.3321 0.34149 -0.3142 0.34062 -0.2963 C 0.34045 -0.29352 0.33889 -0.29167 0.33854 -0.28889 C 0.33542 -0.26883 0.34028 -0.28272 0.33437 -0.26883 C 0.33281 -0.26112 0.33229 -0.25865 0.33125 -0.24815 C 0.3309 -0.24507 0.33038 -0.24198 0.33021 -0.23889 C 0.32969 -0.23395 0.32951 -0.22902 0.32917 -0.22408 C 0.32951 -0.21451 0.32969 -0.20432 0.33021 -0.19445 C 0.33038 -0.19044 0.3309 -0.18581 0.33125 -0.18149 C 0.33194 -0.16976 0.33247 -0.15803 0.33333 -0.1463 C 0.33385 -0.1392 0.33507 -0.13704 0.33646 -0.12963 C 0.33872 -0.11698 0.33594 -0.12778 0.33854 -0.11297 C 0.33958 -0.10679 0.34045 -0.10186 0.34375 -0.09815 C 0.34531 -0.09661 0.34722 -0.09568 0.34896 -0.09445 C 0.35156 -0.09291 0.3533 -0.09198 0.35625 -0.09105 C 0.37969 -0.08118 0.3533 -0.09167 0.37292 -0.08519 C 0.37604 -0.08426 0.37917 -0.08272 0.38229 -0.08149 C 0.38767 -0.08303 0.39271 -0.08365 0.39792 -0.08704 C 0.39896 -0.08797 0.4 -0.08951 0.40104 -0.09105 C 0.40174 -0.09321 0.40278 -0.09568 0.40312 -0.09815 C 0.40417 -0.10772 0.40278 -0.12161 0.40729 -0.12963 C 0.40816 -0.13118 0.4092 -0.13241 0.41042 -0.13334 C 0.41163 -0.13488 0.41302 -0.13673 0.41458 -0.13704 C 0.42135 -0.1392 0.42847 -0.13951 0.43542 -0.14074 C 0.4434 -0.13951 0.45139 -0.13858 0.45937 -0.13704 C 0.46111 -0.13673 0.46285 -0.13612 0.46458 -0.13519 C 0.46562 -0.13488 0.46649 -0.13365 0.46771 -0.13334 C 0.47639 -0.13241 0.48507 -0.1321 0.49375 -0.13149 C 0.49549 -0.12963 0.49705 -0.12778 0.49896 -0.12593 C 0.49983 -0.125 0.50104 -0.125 0.50208 -0.12439 C 0.50486 -0.12161 0.5059 -0.11914 0.50833 -0.11513 C 0.50903 -0.11173 0.50937 -0.10865 0.51042 -0.10556 C 0.51163 -0.10186 0.51319 -0.09815 0.51458 -0.09445 C 0.51528 -0.0926 0.5158 -0.09105 0.51667 -0.08889 C 0.51736 -0.08735 0.52101 -0.07871 0.52187 -0.07624 C 0.52222 -0.0747 0.5224 -0.07223 0.52292 -0.07037 C 0.52344 -0.06791 0.52431 -0.06544 0.525 -0.06297 C 0.52465 -0.05741 0.52448 -0.05186 0.52396 -0.0463 C 0.52378 -0.04445 0.52292 -0.04291 0.52292 -0.04074 C 0.52292 -0.02037 0.52257 3.95062E-6 0.52396 0.02037 C 0.52396 0.02253 0.52587 0.02284 0.52708 0.02407 C 0.52969 0.02654 0.53264 0.02901 0.53542 0.03148 C 0.54896 0.06388 0.53628 0.03703 0.54479 0.05 C 0.54618 0.05216 0.54705 0.05648 0.54896 0.0574 C 0.55399 0.05926 0.55937 0.0574 0.56458 0.0574 L 0.59062 -0.02778 C 0.59028 -0.03519 0.59028 -0.04291 0.58958 -0.05 C 0.58906 -0.05432 0.58611 -0.05772 0.58437 -0.05926 C 0.58333 -0.06019 0.58212 -0.06019 0.58125 -0.06112 C 0.58003 -0.06235 0.57917 -0.06358 0.57812 -0.06482 C 0.57674 -0.06698 0.57552 -0.06914 0.57396 -0.07037 C 0.57257 -0.07161 0.57101 -0.07161 0.56979 -0.07223 C 0.56788 -0.07346 0.56632 -0.0747 0.56458 -0.07624 C 0.56424 -0.07778 0.56354 -0.07963 0.56354 -0.08149 C 0.56354 -0.13581 0.56059 -0.11667 0.59687 -0.11852 C 0.59792 -0.12346 0.59931 -0.1284 0.6 -0.13334 C 0.60069 -0.13828 0.60087 -0.14321 0.60104 -0.14846 C 0.60156 -0.16636 0.60052 -0.18426 0.60208 -0.20186 C 0.60226 -0.20494 0.60469 -0.20618 0.60625 -0.20741 C 0.60816 -0.20926 0.6125 -0.21112 0.6125 -0.21081 C 0.61562 -0.2105 0.61875 -0.2105 0.62187 -0.20926 C 0.62483 -0.20803 0.62726 -0.20432 0.62917 -0.2 C 0.62986 -0.19846 0.63056 -0.19661 0.63125 -0.19445 C 0.63594 -0.15186 0.62951 -0.21358 0.63125 -0.09105 C 0.6316 -0.06328 0.63038 -0.05031 0.63646 -0.03149 C 0.63698 -0.02963 0.63785 -0.02778 0.63854 -0.02593 C 0.63976 -0.0176 0.63889 -0.01976 0.64167 -0.01297 C 0.64358 -0.00803 0.64792 0.00185 0.64792 0.00216 C 0.65417 3.95062E-6 0.65486 0.00339 0.65729 -0.00556 C 0.6592 -0.01297 0.6625 -0.02778 0.6625 -0.02747 C 0.66215 -0.03272 0.66198 -0.03766 0.66146 -0.0426 C 0.66128 -0.04476 0.66059 -0.0463 0.66042 -0.04815 C 0.65799 -0.06945 0.66059 -0.05432 0.65833 -0.06698 C 0.65868 -0.07346 0.65868 -0.08056 0.65937 -0.08704 C 0.65972 -0.09044 0.66111 -0.09321 0.66146 -0.0963 C 0.66562 -0.13673 0.65955 -0.10124 0.66458 -0.12778 C 0.66476 -0.13272 0.66545 -0.15895 0.66875 -0.16297 C 0.67378 -0.16976 0.67118 -0.16791 0.67604 -0.17037 C 0.68715 -0.16976 0.69826 -0.16976 0.70937 -0.16852 C 0.71111 -0.16852 0.71285 -0.16729 0.71458 -0.16667 C 0.73854 -0.16081 0.70747 -0.17037 0.73542 -0.16112 C 0.74201 -0.16235 0.74878 -0.16204 0.75521 -0.16482 C 0.75729 -0.16574 0.75851 -0.17037 0.76042 -0.17253 C 0.76128 -0.17346 0.7625 -0.17346 0.76354 -0.17408 C 0.7625 -0.17963 0.76215 -0.18612 0.76042 -0.19074 C 0.7592 -0.19383 0.75694 -0.19507 0.75521 -0.19661 C 0.75278 -0.19846 0.74913 -0.19908 0.74687 -0.2 C 0.73889 -0.20371 0.74931 -0.20031 0.73958 -0.20371 C 0.7375 -0.20463 0.73542 -0.20494 0.73333 -0.20556 C 0.71667 -0.20432 0.7 -0.20247 0.68333 -0.20186 C 0.67708 -0.20186 0.67049 -0.2 0.66458 -0.20371 C 0.6625 -0.20525 0.66372 -0.21173 0.6625 -0.21482 C 0.65972 -0.22223 0.66076 -0.21852 0.65937 -0.22593 C 0.65972 -0.2284 0.65903 -0.23272 0.66042 -0.23334 C 0.66597 -0.23704 0.67222 -0.23581 0.67812 -0.23704 C 0.68247 -0.23858 0.68524 -0.24013 0.68958 -0.2426 C 0.69132 -0.24383 0.69288 -0.24568 0.69479 -0.2463 C 0.70017 -0.24815 0.71146 -0.25 0.71146 -0.2497 C 0.71285 -0.25124 0.71406 -0.25278 0.71562 -0.25371 C 0.73108 -0.2642 0.73941 -0.25679 0.76042 -0.25556 C 0.76146 -0.25494 0.76233 -0.25371 0.76354 -0.25371 C 0.76806 -0.25371 0.76823 -0.26142 0.77083 -0.26667 C 0.77274 -0.27068 0.77535 -0.27377 0.77708 -0.27778 C 0.77969 -0.28395 0.78125 -0.28735 0.78333 -0.29445 C 0.78385 -0.2963 0.78385 -0.29846 0.78437 -0.3 C 0.78976 -0.31945 0.78507 -0.29846 0.79167 -0.32037 C 0.79323 -0.32593 0.79427 -0.33179 0.79583 -0.33704 C 0.79705 -0.34167 0.79878 -0.34568 0.8 -0.35 C 0.80052 -0.35186 0.80052 -0.35402 0.80104 -0.35556 C 0.80191 -0.35895 0.80312 -0.36173 0.80417 -0.36482 C 0.80538 -0.38118 0.8059 -0.38087 0.80417 -0.4 C 0.80382 -0.40402 0.80382 -0.40895 0.80208 -0.41112 C 0.7967 -0.41821 0.79948 -0.41605 0.79375 -0.41852 C 0.78437 -0.41605 0.77465 -0.41698 0.76562 -0.41112 C 0.76215 -0.40926 0.76215 -0.40895 0.75833 -0.40741 C 0.7566 -0.40679 0.75486 -0.40649 0.75312 -0.40556 C 0.75087 -0.40494 0.74635 -0.40124 0.74479 -0.4 C 0.74306 -0.39692 0.74149 -0.39352 0.73958 -0.39074 C 0.73316 -0.38179 0.72361 -0.37963 0.71667 -0.37593 C 0.70972 -0.36791 0.71701 -0.37562 0.70312 -0.36852 C 0.68819 -0.36142 0.70052 -0.36605 0.68958 -0.35741 C 0.68819 -0.35649 0.68681 -0.35649 0.68542 -0.35556 C 0.68073 -0.3534 0.68351 -0.35402 0.67812 -0.35186 C 0.67483 -0.35093 0.66753 -0.34908 0.66458 -0.34815 L 0.64062 -0.3426 C 0.625 -0.34321 0.6092 -0.34229 0.59375 -0.34445 C 0.59097 -0.34507 0.58889 -0.34877 0.58646 -0.35 C 0.58472 -0.35124 0.58281 -0.35124 0.58125 -0.35186 C 0.5724 -0.35649 0.57309 -0.35587 0.56667 -0.36297 C 0.56562 -0.3642 0.56389 -0.36451 0.56354 -0.36667 C 0.56267 -0.37161 0.56354 -0.37655 0.56354 -0.38149 L 0.55729 -0.40371 " pathEditMode="relative" rAng="0" ptsTypes="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50" dur="5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60" y="-27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97643" y="2572281"/>
            <a:ext cx="8748713" cy="17912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solidFill>
                  <a:srgbClr val="0DA389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Дисциплина </a:t>
            </a:r>
            <a:r>
              <a:rPr lang="ru-RU" sz="2400" dirty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– это нормы  поведения людей в </a:t>
            </a:r>
            <a:r>
              <a:rPr lang="ru-RU" sz="2400" dirty="0" smtClean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обществе, </a:t>
            </a:r>
            <a:r>
              <a:rPr lang="ru-RU" sz="2400" dirty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которые соответствуют </a:t>
            </a:r>
            <a:r>
              <a:rPr lang="ru-RU" sz="2400" dirty="0" smtClean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сложившимся                   в </a:t>
            </a:r>
            <a:r>
              <a:rPr lang="ru-RU" sz="2400" dirty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нём моральным и правовым нормам или требованиям определённой организации.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447675"/>
            <a:ext cx="1440000" cy="144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7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1841914" y="1278151"/>
            <a:ext cx="2349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prstClr val="black"/>
                </a:solidFill>
                <a:cs typeface="Arial" pitchFamily="34" charset="0"/>
              </a:rPr>
              <a:t>О</a:t>
            </a:r>
            <a:r>
              <a:rPr lang="ru-RU" sz="1600" b="1" dirty="0" smtClean="0">
                <a:solidFill>
                  <a:prstClr val="black"/>
                </a:solidFill>
                <a:cs typeface="Arial" pitchFamily="34" charset="0"/>
              </a:rPr>
              <a:t>бщеобязательная</a:t>
            </a:r>
            <a:endParaRPr lang="ru-RU" sz="20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893820" y="2300118"/>
            <a:ext cx="2245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prstClr val="black"/>
                </a:solidFill>
                <a:cs typeface="Arial" pitchFamily="34" charset="0"/>
              </a:rPr>
              <a:t>С</a:t>
            </a:r>
            <a:r>
              <a:rPr lang="ru-RU" sz="1600" b="1" dirty="0" smtClean="0">
                <a:solidFill>
                  <a:prstClr val="black"/>
                </a:solidFill>
                <a:cs typeface="Arial" pitchFamily="34" charset="0"/>
              </a:rPr>
              <a:t>пециальная</a:t>
            </a:r>
            <a:endParaRPr lang="ru-RU" sz="20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945727" y="3395120"/>
            <a:ext cx="2245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prstClr val="black"/>
                </a:solidFill>
                <a:cs typeface="Arial" pitchFamily="34" charset="0"/>
              </a:rPr>
              <a:t>В</a:t>
            </a:r>
            <a:r>
              <a:rPr lang="ru-RU" sz="1600" b="1" dirty="0" smtClean="0">
                <a:solidFill>
                  <a:prstClr val="black"/>
                </a:solidFill>
                <a:cs typeface="Arial" pitchFamily="34" charset="0"/>
              </a:rPr>
              <a:t>нутренняя</a:t>
            </a:r>
            <a:endParaRPr lang="ru-RU" sz="20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45727" y="4416304"/>
            <a:ext cx="2245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  <a:cs typeface="Arial" pitchFamily="34" charset="0"/>
              </a:rPr>
              <a:t>Внешняя</a:t>
            </a:r>
            <a:endParaRPr lang="ru-RU" sz="20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252413" y="224425"/>
            <a:ext cx="8280400" cy="4801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dirty="0" smtClean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Виды дисциплины</a:t>
            </a:r>
            <a:endParaRPr lang="ru-RU" sz="2400" dirty="0">
              <a:solidFill>
                <a:srgbClr val="0DA389"/>
              </a:solidFill>
              <a:latin typeface="Roboto Slab"/>
              <a:cs typeface="Times New Roman" panose="02020603050405020304" pitchFamily="18" charset="0"/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348640" y="756892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Овал 41"/>
          <p:cNvSpPr/>
          <p:nvPr/>
        </p:nvSpPr>
        <p:spPr>
          <a:xfrm>
            <a:off x="1301915" y="1195620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white"/>
                </a:solidFill>
                <a:latin typeface="Roboto Slab"/>
              </a:rPr>
              <a:t>1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1301914" y="2208491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white"/>
                </a:solidFill>
                <a:latin typeface="Roboto Slab"/>
              </a:rPr>
              <a:t>2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sp>
        <p:nvSpPr>
          <p:cNvPr id="44" name="Овал 43"/>
          <p:cNvSpPr/>
          <p:nvPr/>
        </p:nvSpPr>
        <p:spPr>
          <a:xfrm>
            <a:off x="1301914" y="3322086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prstClr val="white"/>
                </a:solidFill>
                <a:latin typeface="Roboto Slab"/>
              </a:rPr>
              <a:t>3</a:t>
            </a:r>
          </a:p>
        </p:txBody>
      </p:sp>
      <p:sp>
        <p:nvSpPr>
          <p:cNvPr id="45" name="Овал 44"/>
          <p:cNvSpPr/>
          <p:nvPr/>
        </p:nvSpPr>
        <p:spPr>
          <a:xfrm>
            <a:off x="1301914" y="4315581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white"/>
                </a:solidFill>
                <a:latin typeface="Roboto Slab"/>
              </a:rPr>
              <a:t>4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pic>
        <p:nvPicPr>
          <p:cNvPr id="46" name="Picture 4" descr="http://school15zav.edusite.ru/images/01f31e9621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06895" y="1450362"/>
            <a:ext cx="2368855" cy="2446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38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7" grpId="0"/>
      <p:bldP spid="38" grpId="0"/>
      <p:bldP spid="42" grpId="0" animBg="1"/>
      <p:bldP spid="43" grpId="0" animBg="1"/>
      <p:bldP spid="44" grpId="0" animBg="1"/>
      <p:bldP spid="4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1681</TotalTime>
  <Words>394</Words>
  <Application>Microsoft Office PowerPoint</Application>
  <PresentationFormat>Экран (16:9)</PresentationFormat>
  <Paragraphs>87</Paragraphs>
  <Slides>45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2" baseType="lpstr">
      <vt:lpstr>Open Sans</vt:lpstr>
      <vt:lpstr>Calibri</vt:lpstr>
      <vt:lpstr>Roboto Slab</vt:lpstr>
      <vt:lpstr>Arial</vt:lpstr>
      <vt:lpstr>BetinaScript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129</cp:revision>
  <dcterms:created xsi:type="dcterms:W3CDTF">2015-07-21T12:19:15Z</dcterms:created>
  <dcterms:modified xsi:type="dcterms:W3CDTF">2016-03-03T13:24:48Z</dcterms:modified>
</cp:coreProperties>
</file>