
<file path=[Content_Types].xml><?xml version="1.0" encoding="utf-8"?>
<Types xmlns="http://schemas.openxmlformats.org/package/2006/content-types">
  <Default Extension="png" ContentType="image/png"/>
  <Default Extension="jpg,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5143500" type="screen16x9"/>
  <p:notesSz cx="6858000" cy="9144000"/>
  <p:embeddedFontLst>
    <p:embeddedFont>
      <p:font typeface="Roboto Slab" pitchFamily="2" charset="0"/>
      <p:regular r:id="rId75"/>
    </p:embeddedFont>
    <p:embeddedFont>
      <p:font typeface="BetinaScript" pitchFamily="2" charset="0"/>
      <p:regular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Monotype Corsiva" panose="03010101010201010101" pitchFamily="66" charset="0"/>
      <p:italic r:id="rId81"/>
    </p:embeddedFont>
    <p:embeddedFont>
      <p:font typeface="Open Sans" panose="020B0606030504020204" pitchFamily="34" charset="0"/>
      <p:regular r:id="rId82"/>
      <p:bold r:id="rId83"/>
      <p:italic r:id="rId8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84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5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,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,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84.gif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2.jp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4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3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4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538" y="2344676"/>
            <a:ext cx="45311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Защита Отечества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841376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1000" r="-11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9" r="23767" b="8458"/>
          <a:stretch/>
        </p:blipFill>
        <p:spPr>
          <a:xfrm>
            <a:off x="4681797" y="1640542"/>
            <a:ext cx="2581835" cy="30552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66613" y="2398327"/>
            <a:ext cx="3811953" cy="1414393"/>
            <a:chOff x="532494" y="1806657"/>
            <a:chExt cx="3811953" cy="1530305"/>
          </a:xfrm>
        </p:grpSpPr>
        <p:sp>
          <p:nvSpPr>
            <p:cNvPr id="7" name="Выноска 2 6"/>
            <p:cNvSpPr/>
            <p:nvPr/>
          </p:nvSpPr>
          <p:spPr>
            <a:xfrm>
              <a:off x="532494" y="1806657"/>
              <a:ext cx="3811953" cy="1530305"/>
            </a:xfrm>
            <a:prstGeom prst="borderCallout2">
              <a:avLst>
                <a:gd name="adj1" fmla="val -6132"/>
                <a:gd name="adj2" fmla="val 44577"/>
                <a:gd name="adj3" fmla="val -33008"/>
                <a:gd name="adj4" fmla="val 44971"/>
                <a:gd name="adj5" fmla="val -54339"/>
                <a:gd name="adj6" fmla="val 84262"/>
              </a:avLst>
            </a:prstGeom>
            <a:ln/>
            <a:effectLst>
              <a:glow rad="127000">
                <a:schemeClr val="bg1">
                  <a:alpha val="71000"/>
                </a:scheme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83522" y="2006270"/>
              <a:ext cx="3760925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</a:rPr>
                <a:t>Подвиг </a:t>
              </a:r>
              <a:r>
                <a:rPr lang="ru-RU" dirty="0" smtClean="0">
                  <a:solidFill>
                    <a:prstClr val="black"/>
                  </a:solidFill>
                </a:rPr>
                <a:t>Ивана Сусанина</a:t>
              </a:r>
              <a:r>
                <a:rPr lang="ru-RU" dirty="0">
                  <a:solidFill>
                    <a:prstClr val="black"/>
                  </a:solidFill>
                </a:rPr>
                <a:t>, отказавшегося изменить </a:t>
              </a:r>
              <a:r>
                <a:rPr lang="ru-RU" dirty="0" smtClean="0">
                  <a:solidFill>
                    <a:prstClr val="black"/>
                  </a:solidFill>
                </a:rPr>
                <a:t>Родине </a:t>
              </a:r>
              <a:r>
                <a:rPr lang="ru-RU" dirty="0">
                  <a:solidFill>
                    <a:prstClr val="black"/>
                  </a:solidFill>
                </a:rPr>
                <a:t>и за это зарубленного </a:t>
              </a:r>
              <a:r>
                <a:rPr lang="ru-RU" dirty="0" smtClean="0">
                  <a:solidFill>
                    <a:prstClr val="black"/>
                  </a:solidFill>
                </a:rPr>
                <a:t>поляками, </a:t>
              </a:r>
              <a:r>
                <a:rPr lang="ru-RU" dirty="0">
                  <a:solidFill>
                    <a:prstClr val="black"/>
                  </a:solidFill>
                </a:rPr>
                <a:t>воплотил заветное стремление русского народа к ограждению своей национальной </a:t>
              </a:r>
              <a:r>
                <a:rPr lang="ru-RU" dirty="0" smtClean="0">
                  <a:solidFill>
                    <a:prstClr val="black"/>
                  </a:solidFill>
                </a:rPr>
                <a:t>независимости.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2441530" y="176149"/>
            <a:ext cx="4096965" cy="177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55881" y="1686885"/>
            <a:ext cx="319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ащита Отечества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9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25" y="1546967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5706" y="2112822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з</a:t>
            </a:r>
            <a:r>
              <a:rPr lang="ru-RU" sz="1800" b="1" dirty="0" smtClean="0">
                <a:solidFill>
                  <a:prstClr val="black"/>
                </a:solidFill>
              </a:rPr>
              <a:t>ащита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независимости страны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8536105">
            <a:off x="2052722" y="1587558"/>
            <a:ext cx="576575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25919" y="3329797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населения</a:t>
            </a:r>
          </a:p>
          <a:p>
            <a:pPr algn="ctr"/>
            <a:r>
              <a:rPr lang="ru-RU" sz="1800" b="1" dirty="0">
                <a:solidFill>
                  <a:prstClr val="black"/>
                </a:solidFill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</a:rPr>
              <a:t>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2179" y="3630667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территории</a:t>
            </a:r>
          </a:p>
          <a:p>
            <a:pPr algn="ctr"/>
            <a:r>
              <a:rPr lang="ru-RU" sz="1800" b="1" dirty="0">
                <a:solidFill>
                  <a:prstClr val="black"/>
                </a:solidFill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</a:rPr>
              <a:t>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84307" y="3288605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духовных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ценностей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46370" y="2098574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материальных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ценностей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7811418">
            <a:off x="2310170" y="2544048"/>
            <a:ext cx="1557082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3998212" y="2609122"/>
            <a:ext cx="1310719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3033166">
            <a:off x="5395960" y="2564181"/>
            <a:ext cx="1387968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2199691">
            <a:off x="6669568" y="1677001"/>
            <a:ext cx="576575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pic>
        <p:nvPicPr>
          <p:cNvPr id="28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16" y="2921411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63" y="3192642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29" y="2908322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" y="1686885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 animBg="1"/>
      <p:bldP spid="18" grpId="0"/>
      <p:bldP spid="19" grpId="0"/>
      <p:bldP spid="20" grpId="0"/>
      <p:bldP spid="21" grpId="0"/>
      <p:bldP spid="22" grpId="0" animBg="1"/>
      <p:bldP spid="24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4" y="1183340"/>
            <a:ext cx="7541834" cy="30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3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71505" y="20848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Батый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(1207–1255 гг.)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4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0563" y="3277730"/>
            <a:ext cx="9023437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Roboto Slab"/>
              </a:rPr>
              <a:t>Защита Отечества является долгом и обязанностью гражданина Российской Федерации.</a:t>
            </a:r>
            <a:endParaRPr lang="ru-RU" sz="26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879" y="2453970"/>
            <a:ext cx="1699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5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9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2221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5000"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981" y="427697"/>
            <a:ext cx="5257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Отечественная война 1812 г.</a:t>
            </a:r>
            <a:endParaRPr lang="ru-RU" sz="28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37964" y="23672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Наполеон 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Бонапарт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(1769–1821 гг.)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 descr="http://vignette2.wikia.nocookie.net/althistory/images/a/ac/508px-Coat_of_Arms_Second_French_Empire_(1852%E2%80%931870).svg.png/revision/latest?cb=201004091858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357" y="2292752"/>
            <a:ext cx="1618356" cy="191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.bp.blogspot.com/-oetruQRfHCg/TzeD_tN8oOI/AAAAAAAAAJ4/1GedabY39mg/s1600/%D0%91%D0%B5%D0%B7+%D0%B8%D0%BC%D0%B5%D0%BD%D0%B8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7" y="1277471"/>
            <a:ext cx="928881" cy="162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bali.ru/wp-content/uploads/2011/10/chernaya_d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7" y="133978"/>
            <a:ext cx="7668846" cy="467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chool15zav.edusite.ru/images/01f31e9621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138" y="2697480"/>
            <a:ext cx="2368855" cy="244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9748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29556" y="1507922"/>
            <a:ext cx="6484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BetinaScript" pitchFamily="2" charset="0"/>
              </a:rPr>
              <a:t>Почему </a:t>
            </a:r>
            <a:r>
              <a:rPr lang="ru-RU" sz="3200" dirty="0">
                <a:solidFill>
                  <a:prstClr val="white"/>
                </a:solidFill>
                <a:latin typeface="BetinaScript" pitchFamily="2" charset="0"/>
              </a:rPr>
              <a:t>же защита Отечества в основном законе нашей </a:t>
            </a:r>
            <a:r>
              <a:rPr lang="ru-RU" sz="3200" dirty="0" smtClean="0">
                <a:solidFill>
                  <a:prstClr val="white"/>
                </a:solidFill>
                <a:latin typeface="BetinaScript" pitchFamily="2" charset="0"/>
              </a:rPr>
              <a:t>страны </a:t>
            </a:r>
            <a:r>
              <a:rPr lang="ru-RU" sz="3200" dirty="0">
                <a:solidFill>
                  <a:prstClr val="white"/>
                </a:solidFill>
                <a:latin typeface="BetinaScript" pitchFamily="2" charset="0"/>
              </a:rPr>
              <a:t>названа долгом и обязанностью?</a:t>
            </a:r>
            <a:endParaRPr lang="ru-RU" sz="3200" b="1" dirty="0">
              <a:solidFill>
                <a:prstClr val="white"/>
              </a:solidFill>
              <a:latin typeface="Betin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259" r="3347" b="11240"/>
          <a:stretch/>
        </p:blipFill>
        <p:spPr>
          <a:xfrm>
            <a:off x="3264187" y="567089"/>
            <a:ext cx="2326702" cy="3986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80" y="2500313"/>
            <a:ext cx="1528466" cy="259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90" y="1086962"/>
            <a:ext cx="3053254" cy="3170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9" y="756094"/>
            <a:ext cx="2758332" cy="37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0081" y="146175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Н. Н. Раевский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(1771–1829 гг.)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12775" y="19240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Ж. де Лористон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(1768–1828 гг.)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8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0563" y="3277730"/>
            <a:ext cx="9023437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Roboto Slab"/>
              </a:rPr>
              <a:t>Защита Отечества является долгом и обязанностью гражданина Российской Федерации.</a:t>
            </a:r>
            <a:endParaRPr lang="ru-RU" sz="26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879" y="2453970"/>
            <a:ext cx="1699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5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9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0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8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8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4000" r="-1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827" y="149171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t="-14000" r="-1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sadbamaryino.ru/files/Image/ImpSadi2012/Al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03" y="1491713"/>
            <a:ext cx="2807655" cy="36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827" y="149171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255" y="1140073"/>
            <a:ext cx="6020656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Какой </a:t>
            </a:r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пример храбрости, мужества, благочестия, терпения и твёрдости показала Россия! Войско, вельможи, дворянство, духовенство, купечество, народ, словом, все Государственные чины и состояния, не щадя имуществ своих, ни жизни, составили единую душу, столько же пылающую любовью к Отечеству, 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сколько </a:t>
            </a:r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любовью к 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Богу</a:t>
            </a:r>
            <a:r>
              <a:rPr lang="en-US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Monotype Corsiva" panose="03010101010201010101" pitchFamily="66" charset="0"/>
              </a:rPr>
              <a:t>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Monotype Corsiva" panose="03010101010201010101" pitchFamily="66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3800" y="1434710"/>
            <a:ext cx="31085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141</a:t>
            </a:r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 дней</a:t>
            </a:r>
            <a:endParaRPr lang="en-US" sz="4400" b="1" dirty="0" smtClean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1713" y="4434215"/>
            <a:ext cx="5564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Великая Отечественная война</a:t>
            </a:r>
            <a:endParaRPr lang="ru-RU" sz="28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7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88" y="3354693"/>
            <a:ext cx="1310939" cy="163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4302527" y="2237833"/>
            <a:ext cx="565067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757029">
            <a:off x="6072816" y="2219670"/>
            <a:ext cx="1044710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01331" y="2618383"/>
            <a:ext cx="3272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о</a:t>
            </a:r>
            <a:r>
              <a:rPr lang="ru-RU" sz="1800" b="1" dirty="0" smtClean="0">
                <a:solidFill>
                  <a:prstClr val="black"/>
                </a:solidFill>
              </a:rPr>
              <a:t>бязанность гражданина</a:t>
            </a:r>
            <a:endParaRPr lang="ru-RU" sz="18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2360848" y="176149"/>
            <a:ext cx="4096965" cy="177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5199" y="1686885"/>
            <a:ext cx="319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ащита Отечества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" name="Picture 2" descr="http://russian-embassy.org/ru/wp-content/uploads/sites/2/2013/02/43691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04" y="3069334"/>
            <a:ext cx="1177455" cy="165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colady.ru/wp-content/uploads/2013/03/sluzhba_zhenshhin_v_armi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79" y="3091925"/>
            <a:ext cx="1174327" cy="1635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24" y="3497825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1631" y="2738578"/>
            <a:ext cx="2228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нравственное </a:t>
            </a:r>
            <a:r>
              <a:rPr lang="ru-RU" sz="1800" b="1" dirty="0" smtClean="0">
                <a:solidFill>
                  <a:prstClr val="black"/>
                </a:solidFill>
              </a:rPr>
              <a:t>требование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5746" y="2738578"/>
            <a:ext cx="2333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патриотический долг</a:t>
            </a:r>
          </a:p>
        </p:txBody>
      </p:sp>
      <p:sp>
        <p:nvSpPr>
          <p:cNvPr id="30" name="Стрелка вправо 29"/>
          <p:cNvSpPr/>
          <p:nvPr/>
        </p:nvSpPr>
        <p:spPr>
          <a:xfrm rot="8536105">
            <a:off x="1974510" y="2214282"/>
            <a:ext cx="1231899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2" y="3384909"/>
            <a:ext cx="1599477" cy="161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4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/>
      <p:bldP spid="13" grpId="0"/>
      <p:bldP spid="14" grpId="0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313" y="985816"/>
            <a:ext cx="291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Архивная справка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40313" y="1353975"/>
            <a:ext cx="198270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178" y="2224409"/>
            <a:ext cx="2601315" cy="2113569"/>
          </a:xfrm>
          <a:prstGeom prst="rect">
            <a:avLst/>
          </a:prstGeom>
          <a:noFill/>
          <a:effectLst>
            <a:glow rad="63500">
              <a:schemeClr val="bg1">
                <a:alpha val="8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824569" y="2786062"/>
            <a:ext cx="115653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26,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34323" y="3281193"/>
            <a:ext cx="2937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</a:t>
            </a:r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иллионов человек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3906" y="261305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убитые в бою и умершие от ран </a:t>
            </a:r>
            <a:r>
              <a:rPr lang="ru-RU" dirty="0" smtClean="0">
                <a:solidFill>
                  <a:prstClr val="black"/>
                </a:solidFill>
              </a:rPr>
              <a:t>военнослужащие             </a:t>
            </a:r>
            <a:r>
              <a:rPr lang="ru-RU" dirty="0">
                <a:solidFill>
                  <a:prstClr val="black"/>
                </a:solidFill>
              </a:rPr>
              <a:t>и партизаны;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90526" y="316283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погибшие от </a:t>
            </a:r>
            <a:r>
              <a:rPr lang="ru-RU" dirty="0" smtClean="0">
                <a:solidFill>
                  <a:prstClr val="black"/>
                </a:solidFill>
              </a:rPr>
              <a:t>бомбёжек </a:t>
            </a:r>
            <a:r>
              <a:rPr lang="ru-RU" dirty="0">
                <a:solidFill>
                  <a:prstClr val="black"/>
                </a:solidFill>
              </a:rPr>
              <a:t>и артобстрелов, </a:t>
            </a:r>
            <a:r>
              <a:rPr lang="ru-RU" dirty="0" smtClean="0">
                <a:solidFill>
                  <a:prstClr val="black"/>
                </a:solidFill>
              </a:rPr>
              <a:t>умершие  </a:t>
            </a:r>
            <a:r>
              <a:rPr lang="ru-RU" dirty="0">
                <a:solidFill>
                  <a:prstClr val="black"/>
                </a:solidFill>
              </a:rPr>
              <a:t>от голода и болезней мирные советские </a:t>
            </a:r>
            <a:r>
              <a:rPr lang="ru-RU" dirty="0" smtClean="0">
                <a:solidFill>
                  <a:prstClr val="black"/>
                </a:solidFill>
              </a:rPr>
              <a:t>граждане;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85353" y="372608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замученные в концлагерях и расстрелянные карателями  советские военнопленные.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59225" y="2256924"/>
            <a:ext cx="117211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 их </a:t>
            </a:r>
            <a:r>
              <a:rPr lang="ru-RU" dirty="0" smtClean="0">
                <a:solidFill>
                  <a:prstClr val="black"/>
                </a:solidFill>
              </a:rPr>
              <a:t>числе: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3" grpId="0"/>
      <p:bldP spid="5" grpId="0"/>
      <p:bldP spid="12" grpId="0"/>
      <p:bldP spid="14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313" y="985816"/>
            <a:ext cx="291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Архивная справка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40313" y="1353975"/>
            <a:ext cx="198270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670470" y="3279031"/>
            <a:ext cx="2844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</a:t>
            </a:r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ородов и посёлков</a:t>
            </a:r>
            <a:endParaRPr lang="ru-RU" sz="18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sergej.guzeev.lv/wp-content/uploads/2011/12/133803832715635352Vector-illustration-of-Riga-old-city-panorama-silhouette.svg_.hi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88" y="1630032"/>
            <a:ext cx="4139746" cy="1648999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404685" y="2727779"/>
            <a:ext cx="22895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1 710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www.clipartbest.com/cliparts/KTj/gn7/KTjgn7xL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97" y="2214518"/>
            <a:ext cx="1974850" cy="1059836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303333" y="2744436"/>
            <a:ext cx="193579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70 000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72715" y="3279031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сёл и деревень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60028" y="3734375"/>
            <a:ext cx="7171531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679 000 000 000</a:t>
            </a:r>
            <a:endParaRPr lang="ru-RU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/>
      <p:bldP spid="18" grpId="0"/>
      <p:bldP spid="19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21628" y="2008159"/>
            <a:ext cx="544573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У нас у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всех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есть один якорь, с которого, если сам не захочешь, никогда не сорвёшься: чувство долга.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8073" y="139991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И. С. Тургенев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(1818–1883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938" y="1240344"/>
            <a:ext cx="2746125" cy="2982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1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08828" y="1872088"/>
            <a:ext cx="527802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Русский народ показал такой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             пример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любви к Родине, </a:t>
            </a:r>
            <a:r>
              <a:rPr lang="ru-RU" sz="2400" dirty="0" err="1" smtClean="0">
                <a:solidFill>
                  <a:prstClr val="black"/>
                </a:solidFill>
                <a:latin typeface="Roboto Slab"/>
              </a:rPr>
              <a:t>твёр-дости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духа и </a:t>
            </a:r>
            <a:r>
              <a:rPr lang="ru-RU" sz="2400" dirty="0" err="1" smtClean="0">
                <a:solidFill>
                  <a:prstClr val="black"/>
                </a:solidFill>
                <a:latin typeface="Roboto Slab"/>
              </a:rPr>
              <a:t>самопожертво-вания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, которого ещё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не знал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мир.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8073" y="139991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Ф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Д</a:t>
            </a:r>
            <a:r>
              <a:rPr lang="ru-RU" sz="2400" dirty="0" smtClean="0">
                <a:solidFill>
                  <a:prstClr val="black"/>
                </a:solidFill>
              </a:rPr>
              <a:t>. Рузвельт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(1882–1945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267" y="1240344"/>
            <a:ext cx="2535467" cy="2982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2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313" y="985816"/>
            <a:ext cx="291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Архивная справка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40313" y="1353975"/>
            <a:ext cx="198270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133790" y="1860094"/>
            <a:ext cx="1980366" cy="1452535"/>
            <a:chOff x="-578034" y="481262"/>
            <a:chExt cx="2636665" cy="2158057"/>
          </a:xfrm>
        </p:grpSpPr>
        <p:pic>
          <p:nvPicPr>
            <p:cNvPr id="3080" name="Picture 8" descr="http://duma.cherinfo.ru/u/pages/2014/04/10/za-pobedu-nad-germaniej-v-velikoj-otechestvennoj-vojne-1941-1945-g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8034" y="481262"/>
              <a:ext cx="1370872" cy="1942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uploads.ru/t/0/O/B/0OBgI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4175"/>
              <a:ext cx="1098776" cy="2115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://duma.cherinfo.ru/u/pages/2014/04/10/medal-za-boevie-zaslugi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16" y="524175"/>
              <a:ext cx="1461991" cy="20711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www.rumedal.com/img/tmp/ordn_za_otvagu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511" y="598212"/>
              <a:ext cx="1022120" cy="1938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133790" y="3332853"/>
            <a:ext cx="2130594" cy="1600235"/>
            <a:chOff x="4772623" y="1971462"/>
            <a:chExt cx="2270801" cy="184502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2623" y="1971462"/>
              <a:ext cx="2270801" cy="1845026"/>
            </a:xfrm>
            <a:prstGeom prst="rect">
              <a:avLst/>
            </a:prstGeom>
            <a:noFill/>
            <a:effectLst>
              <a:glow rad="63500">
                <a:schemeClr val="bg1">
                  <a:alpha val="84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Группа 23"/>
            <p:cNvGrpSpPr/>
            <p:nvPr/>
          </p:nvGrpSpPr>
          <p:grpSpPr>
            <a:xfrm>
              <a:off x="5484771" y="2469696"/>
              <a:ext cx="141346" cy="176999"/>
              <a:chOff x="-578034" y="481262"/>
              <a:chExt cx="2636665" cy="2158057"/>
            </a:xfrm>
          </p:grpSpPr>
          <p:pic>
            <p:nvPicPr>
              <p:cNvPr id="25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5876046" y="2476628"/>
              <a:ext cx="193338" cy="152471"/>
              <a:chOff x="-578034" y="481262"/>
              <a:chExt cx="2636665" cy="2158057"/>
            </a:xfrm>
          </p:grpSpPr>
          <p:pic>
            <p:nvPicPr>
              <p:cNvPr id="39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Группа 47"/>
            <p:cNvGrpSpPr/>
            <p:nvPr/>
          </p:nvGrpSpPr>
          <p:grpSpPr>
            <a:xfrm>
              <a:off x="6575453" y="2463108"/>
              <a:ext cx="193338" cy="152471"/>
              <a:chOff x="-578034" y="481262"/>
              <a:chExt cx="2636665" cy="2158057"/>
            </a:xfrm>
          </p:grpSpPr>
          <p:pic>
            <p:nvPicPr>
              <p:cNvPr id="49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5081032" y="2456299"/>
              <a:ext cx="193338" cy="152471"/>
              <a:chOff x="-578034" y="481262"/>
              <a:chExt cx="2636665" cy="2158057"/>
            </a:xfrm>
          </p:grpSpPr>
          <p:pic>
            <p:nvPicPr>
              <p:cNvPr id="54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Группа 57"/>
            <p:cNvGrpSpPr/>
            <p:nvPr/>
          </p:nvGrpSpPr>
          <p:grpSpPr>
            <a:xfrm>
              <a:off x="6268882" y="2415907"/>
              <a:ext cx="156627" cy="184412"/>
              <a:chOff x="-578034" y="481262"/>
              <a:chExt cx="2636665" cy="2158057"/>
            </a:xfrm>
          </p:grpSpPr>
          <p:pic>
            <p:nvPicPr>
              <p:cNvPr id="59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3" name="Прямоугольник 62"/>
          <p:cNvSpPr/>
          <p:nvPr/>
        </p:nvSpPr>
        <p:spPr>
          <a:xfrm>
            <a:off x="1085095" y="3949256"/>
            <a:ext cx="22895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7 000 000</a:t>
            </a:r>
            <a:endParaRPr lang="ru-RU" sz="3200" b="1" dirty="0">
              <a:solidFill>
                <a:prstClr val="black"/>
              </a:solidFill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3925752" y="3369144"/>
            <a:ext cx="2130594" cy="1600235"/>
            <a:chOff x="4772623" y="1971462"/>
            <a:chExt cx="2270801" cy="1845026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2623" y="1971462"/>
              <a:ext cx="2270801" cy="1845026"/>
            </a:xfrm>
            <a:prstGeom prst="rect">
              <a:avLst/>
            </a:prstGeom>
            <a:noFill/>
            <a:effectLst>
              <a:glow rad="63500">
                <a:schemeClr val="bg1">
                  <a:alpha val="84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Группа 66"/>
            <p:cNvGrpSpPr/>
            <p:nvPr/>
          </p:nvGrpSpPr>
          <p:grpSpPr>
            <a:xfrm>
              <a:off x="5484771" y="2469696"/>
              <a:ext cx="141346" cy="176999"/>
              <a:chOff x="-578034" y="481262"/>
              <a:chExt cx="2636665" cy="2158057"/>
            </a:xfrm>
          </p:grpSpPr>
          <p:pic>
            <p:nvPicPr>
              <p:cNvPr id="88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Группа 67"/>
            <p:cNvGrpSpPr/>
            <p:nvPr/>
          </p:nvGrpSpPr>
          <p:grpSpPr>
            <a:xfrm>
              <a:off x="5876046" y="2476628"/>
              <a:ext cx="193338" cy="152471"/>
              <a:chOff x="-578034" y="481262"/>
              <a:chExt cx="2636665" cy="2158057"/>
            </a:xfrm>
          </p:grpSpPr>
          <p:pic>
            <p:nvPicPr>
              <p:cNvPr id="84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6575453" y="2463108"/>
              <a:ext cx="193338" cy="152471"/>
              <a:chOff x="-578034" y="481262"/>
              <a:chExt cx="2636665" cy="2158057"/>
            </a:xfrm>
          </p:grpSpPr>
          <p:pic>
            <p:nvPicPr>
              <p:cNvPr id="80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5081032" y="2456299"/>
              <a:ext cx="193338" cy="152471"/>
              <a:chOff x="-578034" y="481262"/>
              <a:chExt cx="2636665" cy="2158057"/>
            </a:xfrm>
          </p:grpSpPr>
          <p:pic>
            <p:nvPicPr>
              <p:cNvPr id="76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Группа 70"/>
            <p:cNvGrpSpPr/>
            <p:nvPr/>
          </p:nvGrpSpPr>
          <p:grpSpPr>
            <a:xfrm>
              <a:off x="6268882" y="2415907"/>
              <a:ext cx="156627" cy="184412"/>
              <a:chOff x="-578034" y="481262"/>
              <a:chExt cx="2636665" cy="2158057"/>
            </a:xfrm>
          </p:grpSpPr>
          <p:pic>
            <p:nvPicPr>
              <p:cNvPr id="72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9" name="Прямоугольник 118"/>
          <p:cNvSpPr/>
          <p:nvPr/>
        </p:nvSpPr>
        <p:spPr>
          <a:xfrm>
            <a:off x="4190775" y="3930830"/>
            <a:ext cx="22895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11 000 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084" name="Picture 12" descr="http://xn--b1aqf4a.xn--p1ai/wp-content/uploads/2014/10/%D0%97%D0%B2%D0%B5%D0%B7%D0%B4%D0%B0-%D0%93%D0%B5%D1%80%D0%BE%D1%8F-%D0%A1%D0%A1%D0%A1%D0%A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1029" y="2009036"/>
            <a:ext cx="684182" cy="113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2" descr="http://xn--b1aqf4a.xn--p1ai/wp-content/uploads/2014/10/%D0%97%D0%B2%D0%B5%D0%B7%D0%B4%D0%B0-%D0%93%D0%B5%D1%80%D0%BE%D1%8F-%D0%A1%D0%A1%D0%A1%D0%A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7482" y="1995605"/>
            <a:ext cx="684182" cy="113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" descr="http://xn--b1aqf4a.xn--p1ai/wp-content/uploads/2014/10/%D0%97%D0%B2%D0%B5%D0%B7%D0%B4%D0%B0-%D0%93%D0%B5%D1%80%D0%BE%D1%8F-%D0%A1%D0%A1%D0%A1%D0%A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0931" y="2002357"/>
            <a:ext cx="684182" cy="113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Группа 121"/>
          <p:cNvGrpSpPr/>
          <p:nvPr/>
        </p:nvGrpSpPr>
        <p:grpSpPr>
          <a:xfrm>
            <a:off x="6404751" y="3283021"/>
            <a:ext cx="2130594" cy="1600235"/>
            <a:chOff x="4772623" y="1971462"/>
            <a:chExt cx="2270801" cy="1845026"/>
          </a:xfrm>
        </p:grpSpPr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2623" y="1971462"/>
              <a:ext cx="2270801" cy="1845026"/>
            </a:xfrm>
            <a:prstGeom prst="rect">
              <a:avLst/>
            </a:prstGeom>
            <a:noFill/>
            <a:effectLst>
              <a:glow rad="63500">
                <a:schemeClr val="bg1">
                  <a:alpha val="84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4" name="Группа 123"/>
            <p:cNvGrpSpPr/>
            <p:nvPr/>
          </p:nvGrpSpPr>
          <p:grpSpPr>
            <a:xfrm>
              <a:off x="5484771" y="2469696"/>
              <a:ext cx="141346" cy="176999"/>
              <a:chOff x="-578034" y="481262"/>
              <a:chExt cx="2636665" cy="2158057"/>
            </a:xfrm>
          </p:grpSpPr>
          <p:pic>
            <p:nvPicPr>
              <p:cNvPr id="145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Группа 124"/>
            <p:cNvGrpSpPr/>
            <p:nvPr/>
          </p:nvGrpSpPr>
          <p:grpSpPr>
            <a:xfrm>
              <a:off x="5876046" y="2476628"/>
              <a:ext cx="193338" cy="152471"/>
              <a:chOff x="-578034" y="481262"/>
              <a:chExt cx="2636665" cy="2158057"/>
            </a:xfrm>
          </p:grpSpPr>
          <p:pic>
            <p:nvPicPr>
              <p:cNvPr id="141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Группа 125"/>
            <p:cNvGrpSpPr/>
            <p:nvPr/>
          </p:nvGrpSpPr>
          <p:grpSpPr>
            <a:xfrm>
              <a:off x="6575453" y="2463108"/>
              <a:ext cx="193338" cy="152471"/>
              <a:chOff x="-578034" y="481262"/>
              <a:chExt cx="2636665" cy="2158057"/>
            </a:xfrm>
          </p:grpSpPr>
          <p:pic>
            <p:nvPicPr>
              <p:cNvPr id="137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Группа 126"/>
            <p:cNvGrpSpPr/>
            <p:nvPr/>
          </p:nvGrpSpPr>
          <p:grpSpPr>
            <a:xfrm>
              <a:off x="5081032" y="2456299"/>
              <a:ext cx="193338" cy="152471"/>
              <a:chOff x="-578034" y="481262"/>
              <a:chExt cx="2636665" cy="2158057"/>
            </a:xfrm>
          </p:grpSpPr>
          <p:pic>
            <p:nvPicPr>
              <p:cNvPr id="133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Группа 127"/>
            <p:cNvGrpSpPr/>
            <p:nvPr/>
          </p:nvGrpSpPr>
          <p:grpSpPr>
            <a:xfrm>
              <a:off x="6268882" y="2415907"/>
              <a:ext cx="156627" cy="184412"/>
              <a:chOff x="-578034" y="481262"/>
              <a:chExt cx="2636665" cy="2158057"/>
            </a:xfrm>
          </p:grpSpPr>
          <p:pic>
            <p:nvPicPr>
              <p:cNvPr id="129" name="Picture 8" descr="http://duma.cherinfo.ru/u/pages/2014/04/10/za-pobedu-nad-germaniej-v-velikoj-otechestvennoj-vojne-1941-1945-gg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78034" y="481262"/>
                <a:ext cx="1370872" cy="1942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http://uploads.ru/t/0/O/B/0OBgI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24175"/>
                <a:ext cx="1098776" cy="2115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10" descr="http://duma.cherinfo.ru/u/pages/2014/04/10/medal-za-boevie-zaslugi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" y="524175"/>
                <a:ext cx="1461991" cy="20711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6" descr="http://www.rumedal.com/img/tmp/ordn_za_otvagu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511" y="598212"/>
                <a:ext cx="1022120" cy="1938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9" name="Прямоугольник 148"/>
          <p:cNvSpPr/>
          <p:nvPr/>
        </p:nvSpPr>
        <p:spPr>
          <a:xfrm>
            <a:off x="7120203" y="3863941"/>
            <a:ext cx="7279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98</a:t>
            </a: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3" grpId="0"/>
      <p:bldP spid="119" grpId="0"/>
      <p:bldP spid="14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313" y="985816"/>
            <a:ext cx="291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Архивная справка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40313" y="1353975"/>
            <a:ext cx="198270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69257" y="1632280"/>
            <a:ext cx="4572000" cy="3558176"/>
            <a:chOff x="169257" y="1632280"/>
            <a:chExt cx="4572000" cy="3558176"/>
          </a:xfrm>
        </p:grpSpPr>
        <p:pic>
          <p:nvPicPr>
            <p:cNvPr id="4098" name="Picture 2" descr="http://wiki.warthunder.ru/images/0/0c/Kozhedu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791" y="1963429"/>
              <a:ext cx="2276579" cy="2814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25328">
              <a:off x="966584" y="1666017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2685">
              <a:off x="2988092" y="1632280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31794">
              <a:off x="895603" y="4201195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39278">
              <a:off x="3068708" y="4200568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169257" y="3932393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800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И. Н. </a:t>
              </a:r>
              <a:r>
                <a:rPr lang="ru-RU" sz="1800" dirty="0" err="1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Кожедуб</a:t>
              </a:r>
              <a:endPara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  <a:p>
              <a:pPr algn="ctr"/>
              <a:r>
                <a:rPr lang="ru-RU" sz="1800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(1920–1991 гг.)</a:t>
              </a:r>
              <a:endParaRPr lang="ru-RU" sz="18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54529" y="1429932"/>
            <a:ext cx="4572000" cy="3789540"/>
            <a:chOff x="4754529" y="1429932"/>
            <a:chExt cx="4572000" cy="3789540"/>
          </a:xfrm>
        </p:grpSpPr>
        <p:pic>
          <p:nvPicPr>
            <p:cNvPr id="4100" name="Picture 4" descr="http://slavhistory.ru/up/photos/album/29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" t="2416" r="3583" b="2334"/>
            <a:stretch/>
          </p:blipFill>
          <p:spPr bwMode="auto">
            <a:xfrm>
              <a:off x="6038134" y="1842953"/>
              <a:ext cx="2004791" cy="288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25328">
              <a:off x="5478085" y="1434064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2685">
              <a:off x="7532658" y="1429932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31794">
              <a:off x="5587804" y="4230211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://www.scrapman.ru/images/photos/medium/shop125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39278">
              <a:off x="7555334" y="4149367"/>
              <a:ext cx="989261" cy="98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754529" y="393239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8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А</a:t>
              </a:r>
              <a:r>
                <a:rPr lang="ru-RU" sz="1800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. И. </a:t>
              </a:r>
              <a:r>
                <a:rPr lang="ru-RU" sz="1800" dirty="0" err="1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Покрышкин</a:t>
              </a:r>
              <a:endPara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  <a:p>
              <a:pPr algn="ctr"/>
              <a:r>
                <a:rPr lang="ru-RU" sz="1800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(1913–1985 гг.)</a:t>
              </a:r>
              <a:endParaRPr lang="ru-RU" sz="18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696533" y="2675910"/>
            <a:ext cx="2148609" cy="1156786"/>
            <a:chOff x="3696533" y="2675910"/>
            <a:chExt cx="2148609" cy="1156786"/>
          </a:xfrm>
        </p:grpSpPr>
        <p:pic>
          <p:nvPicPr>
            <p:cNvPr id="38" name="Picture 12" descr="http://xn--b1aqf4a.xn--p1ai/wp-content/uploads/2014/10/%D0%97%D0%B2%D0%B5%D0%B7%D0%B4%D0%B0-%D0%93%D0%B5%D1%80%D0%BE%D1%8F-%D0%A1%D0%A1%D0%A1%D0%A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533" y="2675910"/>
              <a:ext cx="684182" cy="1137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http://xn--b1aqf4a.xn--p1ai/wp-content/uploads/2014/10/%D0%97%D0%B2%D0%B5%D0%B7%D0%B4%D0%B0-%D0%93%D0%B5%D1%80%D0%BE%D1%8F-%D0%A1%D0%A1%D0%A1%D0%A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0960" y="2695243"/>
              <a:ext cx="684182" cy="1137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 descr="http://xn--b1aqf4a.xn--p1ai/wp-content/uploads/2014/10/%D0%97%D0%B2%D0%B5%D0%B7%D0%B4%D0%B0-%D0%93%D0%B5%D1%80%D0%BE%D1%8F-%D0%A1%D0%A1%D0%A1%D0%A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5975" y="2687386"/>
              <a:ext cx="684182" cy="1137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170" name="Picture 2" descr="http://topwar.ru/uploads/posts/2012-12/1356840941_FlagMap_of_USS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4" y="213951"/>
            <a:ext cx="8387611" cy="47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50582" y="1800646"/>
            <a:ext cx="17376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Ленинград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r="-4037" b="8044"/>
          <a:stretch/>
        </p:blipFill>
        <p:spPr>
          <a:xfrm>
            <a:off x="1685590" y="1730720"/>
            <a:ext cx="360000" cy="36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82" y="1954080"/>
            <a:ext cx="360000" cy="34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114865" y="1534627"/>
            <a:ext cx="173761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Брестская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крепость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547" y="2108888"/>
            <a:ext cx="360000" cy="32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247053" y="2165070"/>
            <a:ext cx="17376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Москва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882" y="1211352"/>
            <a:ext cx="360000" cy="39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662792" y="1304229"/>
            <a:ext cx="12676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Мурманск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094" y="1874552"/>
            <a:ext cx="360000" cy="37691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69299" y="1996190"/>
            <a:ext cx="1097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Минск</a:t>
            </a:r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564" y="2261817"/>
            <a:ext cx="360000" cy="34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207211" y="2379398"/>
            <a:ext cx="17376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Киев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599" y="2608509"/>
            <a:ext cx="360000" cy="337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40" y="2818861"/>
            <a:ext cx="360000" cy="35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021239" y="2814753"/>
            <a:ext cx="90233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Одесса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0837" y="3184472"/>
            <a:ext cx="360000" cy="37333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642850" y="3293499"/>
            <a:ext cx="136095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Сталинград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073" y="3038953"/>
            <a:ext cx="360000" cy="33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40" y="3350244"/>
            <a:ext cx="360000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1199836" y="3431999"/>
            <a:ext cx="16002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Новороссийск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8062" y="2333395"/>
            <a:ext cx="360000" cy="33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2364717" y="2697854"/>
            <a:ext cx="60589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Тула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67053" y="2680310"/>
            <a:ext cx="360000" cy="32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982633" y="2447203"/>
            <a:ext cx="123270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Смоленск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48664" y="2599584"/>
            <a:ext cx="17376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Севастополь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76657" y="3132333"/>
            <a:ext cx="78497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Керчь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43" name="Picture 12" descr="http://xn--b1aqf4a.xn--p1ai/wp-content/uploads/2014/10/%D0%97%D0%B2%D0%B5%D0%B7%D0%B4%D0%B0-%D0%93%D0%B5%D1%80%D0%BE%D1%8F-%D0%A1%D0%A1%D0%A1%D0%A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447" y="227963"/>
            <a:ext cx="684182" cy="113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114653" y="481634"/>
            <a:ext cx="305639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Города-герои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7176" name="Picture 8" descr="http://zonwar.ru/images/ordena_medali/ordena_SSSR/leni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37" y="156657"/>
            <a:ext cx="663178" cy="125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323325" y="4006429"/>
            <a:ext cx="485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Высшая степень </a:t>
            </a:r>
            <a:r>
              <a:rPr lang="ru-RU" sz="1200" dirty="0">
                <a:solidFill>
                  <a:prstClr val="black"/>
                </a:solidFill>
              </a:rPr>
              <a:t>отличия, которой удостоены двенадцать городов </a:t>
            </a:r>
            <a:r>
              <a:rPr lang="ru-RU" sz="1200" dirty="0" smtClean="0">
                <a:solidFill>
                  <a:prstClr val="black"/>
                </a:solidFill>
              </a:rPr>
              <a:t>СССР</a:t>
            </a:r>
            <a:r>
              <a:rPr lang="ru-RU" sz="1200" dirty="0">
                <a:solidFill>
                  <a:prstClr val="black"/>
                </a:solidFill>
              </a:rPr>
              <a:t>, прославившихся своей героической обороной во время Великой Отечественной войны </a:t>
            </a:r>
            <a:r>
              <a:rPr lang="ru-RU" sz="1200" dirty="0" smtClean="0">
                <a:solidFill>
                  <a:prstClr val="black"/>
                </a:solidFill>
              </a:rPr>
              <a:t>1941-1945 гг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r>
              <a:rPr lang="ru-RU" sz="1200" dirty="0" smtClean="0">
                <a:solidFill>
                  <a:prstClr val="black"/>
                </a:solidFill>
              </a:rPr>
              <a:t>Кроме </a:t>
            </a:r>
            <a:r>
              <a:rPr lang="ru-RU" sz="1200" dirty="0">
                <a:solidFill>
                  <a:prstClr val="black"/>
                </a:solidFill>
              </a:rPr>
              <a:t>того, Брестской крепости присвоено звание </a:t>
            </a:r>
            <a:r>
              <a:rPr lang="ru-RU" sz="1200" dirty="0" smtClean="0">
                <a:solidFill>
                  <a:prstClr val="black"/>
                </a:solidFill>
              </a:rPr>
              <a:t>крепости-героя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5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8" y="-835343"/>
            <a:ext cx="9391014" cy="6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://bibliopskov.ru/pskov/voi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12" y="3423441"/>
            <a:ext cx="2302081" cy="1530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upload.wikimedia.org/wikipedia/commons/c/c6/%D0%9C%D0%B5%D0%B4%D0%B2%D0%B5%D0%B4%D0%B5%D0%B2_%D0%B8_%D0%A8%D0%B8%D1%88%D0%BA%D0%B8%D0%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79" y="3490205"/>
            <a:ext cx="2275465" cy="1519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Picture 4" descr="http://bezfona.ru/_im/66_original_1399522042_bezfona.r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5" y="388238"/>
            <a:ext cx="2328695" cy="23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2467" y="-99002"/>
            <a:ext cx="15888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1364" y="265126"/>
            <a:ext cx="47447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 </a:t>
            </a:r>
            <a:r>
              <a:rPr lang="ru-RU" sz="1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мужество, стойкость и массовый героизм, проявленные защитниками города, в борьбе за свободу и независимость Отечества присвоено звание «Город воинской славы».</a:t>
            </a:r>
          </a:p>
          <a:p>
            <a:endParaRPr lang="ru-RU" sz="1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3496" y="1488497"/>
            <a:ext cx="5952101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Белгород</a:t>
            </a:r>
            <a:r>
              <a:rPr lang="ru-RU" sz="1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, Курск, Орёл, Владикавказ, </a:t>
            </a:r>
            <a:r>
              <a:rPr lang="ru-RU" sz="14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Малгобек</a:t>
            </a:r>
            <a:r>
              <a:rPr lang="ru-RU" sz="1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, Ржев, Ельня, Елец, Воронеж, Луга, Полярный, Ростов-на-Дону, Туапсе, Великие Луки, Великий Новгород, Дмитров, Вязьма, Кронштадт, Наро-Фоминск, Псков, Козельск, Архангельск, Волоколамск, Брянск, Нальчик, Выборг, Калач-на-Дону, Владивосток, Тихвин, Тверь, Анапа, Колпино, Старый Оскол, Ковров, Ломоносов, Петропавловск-Камчатский, Таганрог, Малоярославец, Можайск, Хабаровск, Старая Русса, Грозный, Гатчина, Петрозаводск, Феодосия.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22" name="Picture 6" descr="http://www.novayagazeta.ru/storage/c/2015/04/06/1428344259_401247_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0" y="3512128"/>
            <a:ext cx="2235849" cy="1475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5" y="367059"/>
            <a:ext cx="6705330" cy="44393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742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5000" r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8" descr="http://www.colady.ru/wp-content/uploads/2013/03/sluzhba_zhenshhin_v_arm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24" y="635163"/>
            <a:ext cx="2310234" cy="3217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32" y="224268"/>
            <a:ext cx="8280400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Почему слова «долг» и «обязанность» стоят </a:t>
            </a:r>
            <a:r>
              <a:rPr lang="en-US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                         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Конституции рядом?	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981398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17" y="3354693"/>
            <a:ext cx="1310939" cy="163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Стрелка вправо 36"/>
          <p:cNvSpPr/>
          <p:nvPr/>
        </p:nvSpPr>
        <p:spPr>
          <a:xfrm rot="5400000">
            <a:off x="4097989" y="2558902"/>
            <a:ext cx="432220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1800000">
            <a:off x="5993832" y="2208731"/>
            <a:ext cx="923825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849167" y="2909126"/>
            <a:ext cx="3272820" cy="305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о</a:t>
            </a:r>
            <a:r>
              <a:rPr lang="ru-RU" sz="1800" b="1" dirty="0" smtClean="0">
                <a:solidFill>
                  <a:prstClr val="black"/>
                </a:solidFill>
              </a:rPr>
              <a:t>бязанность гражданина</a:t>
            </a:r>
            <a:endParaRPr lang="ru-RU" sz="1800" b="1" dirty="0">
              <a:solidFill>
                <a:prstClr val="black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2864026" y="1104099"/>
            <a:ext cx="2974866" cy="12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Прямоугольник 40"/>
          <p:cNvSpPr/>
          <p:nvPr/>
        </p:nvSpPr>
        <p:spPr>
          <a:xfrm>
            <a:off x="2865748" y="1985020"/>
            <a:ext cx="319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ащита Отечества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2" name="Picture 2" descr="http://russian-embassy.org/ru/wp-content/uploads/sites/2/2013/02/4369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06" y="3337298"/>
            <a:ext cx="1177455" cy="165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://www.colady.ru/wp-content/uploads/2013/03/sluzhba_zhenshhin_v_arm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65" y="3303443"/>
            <a:ext cx="1174327" cy="1635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97" y="3526484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128377" y="2738578"/>
            <a:ext cx="2228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нравственное </a:t>
            </a:r>
            <a:r>
              <a:rPr lang="ru-RU" sz="1800" b="1" dirty="0" smtClean="0">
                <a:solidFill>
                  <a:prstClr val="black"/>
                </a:solidFill>
              </a:rPr>
              <a:t>требование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614293" y="2672547"/>
            <a:ext cx="2333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патриотический долг</a:t>
            </a:r>
          </a:p>
        </p:txBody>
      </p:sp>
      <p:sp>
        <p:nvSpPr>
          <p:cNvPr id="47" name="Стрелка вправо 46"/>
          <p:cNvSpPr/>
          <p:nvPr/>
        </p:nvSpPr>
        <p:spPr>
          <a:xfrm rot="8617916">
            <a:off x="2061527" y="2237057"/>
            <a:ext cx="763303" cy="31504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1" y="3413602"/>
            <a:ext cx="1599477" cy="161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1" grpId="0"/>
      <p:bldP spid="45" grpId="0"/>
      <p:bldP spid="46" grpId="0"/>
      <p:bldP spid="4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может означать защита Отечества?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3093158" y="899878"/>
            <a:ext cx="2798570" cy="121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155881" y="1686885"/>
            <a:ext cx="319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ащита Отечества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25" y="1546967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5706" y="2112822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</a:rPr>
              <a:t>з</a:t>
            </a:r>
            <a:r>
              <a:rPr lang="ru-RU" sz="1800" b="1" dirty="0" smtClean="0">
                <a:solidFill>
                  <a:prstClr val="black"/>
                </a:solidFill>
              </a:rPr>
              <a:t>ащита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независимости страны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8536105">
            <a:off x="2452620" y="1821524"/>
            <a:ext cx="576575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25919" y="3329797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населения</a:t>
            </a:r>
          </a:p>
          <a:p>
            <a:pPr algn="ctr"/>
            <a:r>
              <a:rPr lang="ru-RU" sz="1800" b="1" dirty="0">
                <a:solidFill>
                  <a:prstClr val="black"/>
                </a:solidFill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</a:rPr>
              <a:t>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72179" y="3630667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территории</a:t>
            </a:r>
          </a:p>
          <a:p>
            <a:pPr algn="ctr"/>
            <a:r>
              <a:rPr lang="ru-RU" sz="1800" b="1" dirty="0">
                <a:solidFill>
                  <a:prstClr val="black"/>
                </a:solidFill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</a:rPr>
              <a:t>траны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84307" y="3288605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духовных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ценностей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46370" y="2098574"/>
            <a:ext cx="2228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защита материальных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ценностей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7811418">
            <a:off x="2310170" y="2544048"/>
            <a:ext cx="1557082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3998212" y="2609122"/>
            <a:ext cx="1310719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3033166">
            <a:off x="5395960" y="2564181"/>
            <a:ext cx="1387968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2199691">
            <a:off x="6306117" y="1938567"/>
            <a:ext cx="576575" cy="38957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3A8662"/>
                </a:solidFill>
              </a:ln>
              <a:solidFill>
                <a:srgbClr val="3A8662"/>
              </a:solidFill>
            </a:endParaRPr>
          </a:p>
        </p:txBody>
      </p:sp>
      <p:pic>
        <p:nvPicPr>
          <p:cNvPr id="31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16" y="2921411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63" y="3192642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29" y="2908322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http://fs141.www.ex.ua/show/43534709/43534709.png?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" y="1686885"/>
            <a:ext cx="1162257" cy="164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550</Words>
  <Application>Microsoft Office PowerPoint</Application>
  <PresentationFormat>Экран (16:9)</PresentationFormat>
  <Paragraphs>98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Roboto Slab</vt:lpstr>
      <vt:lpstr>BetinaScript</vt:lpstr>
      <vt:lpstr>Calibri</vt:lpstr>
      <vt:lpstr>Monotype Corsiva</vt:lpstr>
      <vt:lpstr>Arial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2015-07-21T12:19:15Z</dcterms:created>
  <dcterms:modified xsi:type="dcterms:W3CDTF">2016-03-03T13:09:42Z</dcterms:modified>
</cp:coreProperties>
</file>