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9" r:id="rId3"/>
    <p:sldId id="264" r:id="rId4"/>
    <p:sldId id="265" r:id="rId5"/>
    <p:sldId id="266" r:id="rId6"/>
    <p:sldId id="263" r:id="rId7"/>
    <p:sldId id="267" r:id="rId8"/>
    <p:sldId id="262" r:id="rId9"/>
    <p:sldId id="261" r:id="rId10"/>
    <p:sldId id="268" r:id="rId11"/>
    <p:sldId id="271" r:id="rId12"/>
    <p:sldId id="272" r:id="rId13"/>
    <p:sldId id="273" r:id="rId14"/>
    <p:sldId id="283" r:id="rId15"/>
    <p:sldId id="274" r:id="rId16"/>
    <p:sldId id="275" r:id="rId17"/>
    <p:sldId id="269" r:id="rId18"/>
    <p:sldId id="276" r:id="rId19"/>
    <p:sldId id="277" r:id="rId20"/>
    <p:sldId id="279" r:id="rId21"/>
    <p:sldId id="278" r:id="rId22"/>
    <p:sldId id="280" r:id="rId23"/>
    <p:sldId id="260" r:id="rId24"/>
    <p:sldId id="270" r:id="rId25"/>
    <p:sldId id="281" r:id="rId26"/>
    <p:sldId id="282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FF"/>
    <a:srgbClr val="00FF00"/>
    <a:srgbClr val="33CC33"/>
    <a:srgbClr val="CC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10" d="100"/>
          <a:sy n="110" d="100"/>
        </p:scale>
        <p:origin x="-720" y="-102"/>
      </p:cViewPr>
      <p:guideLst>
        <p:guide orient="horz" pos="257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00C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33CC3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FF00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txPr>
              <a:bodyPr/>
              <a:lstStyle/>
              <a:p>
                <a:pPr>
                  <a:defRPr b="1">
                    <a:effectLst>
                      <a:glow rad="190500">
                        <a:prstClr val="white">
                          <a:lumMod val="95000"/>
                        </a:prstClr>
                      </a:glo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да</c:v>
                </c:pt>
                <c:pt idx="1">
                  <c:v>скорее да</c:v>
                </c:pt>
                <c:pt idx="2">
                  <c:v>скорее нет</c:v>
                </c:pt>
                <c:pt idx="3">
                  <c:v>нет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0.13</c:v>
                </c:pt>
                <c:pt idx="1">
                  <c:v>0.39</c:v>
                </c:pt>
                <c:pt idx="2">
                  <c:v>0.3</c:v>
                </c:pt>
                <c:pt idx="3">
                  <c:v>0.09</c:v>
                </c:pt>
                <c:pt idx="4">
                  <c:v>0.09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99241230141095"/>
          <c:y val="0.1310143934682601"/>
          <c:w val="0.32700663467948005"/>
          <c:h val="0.737970932297494"/>
        </c:manualLayout>
      </c:layout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589396635740563E-2"/>
          <c:y val="0.15368511983133162"/>
          <c:w val="0.58912913211694184"/>
          <c:h val="0.706403747752281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00CC"/>
              </a:solidFill>
            </c:spPr>
          </c:dPt>
          <c:dPt>
            <c:idx val="1"/>
            <c:bubble3D val="0"/>
            <c:spPr>
              <a:solidFill>
                <a:srgbClr val="33CC33"/>
              </a:solidFill>
            </c:spPr>
          </c:dPt>
          <c:dPt>
            <c:idx val="2"/>
            <c:bubble3D val="0"/>
            <c:spPr>
              <a:solidFill>
                <a:srgbClr val="FF00FF"/>
              </a:solidFill>
            </c:spPr>
          </c:dPt>
          <c:dPt>
            <c:idx val="3"/>
            <c:bubble3D val="0"/>
            <c:spPr>
              <a:solidFill>
                <a:srgbClr val="CC0000"/>
              </a:solidFill>
            </c:spPr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delete val="1"/>
            </c:dLbl>
            <c:txPr>
              <a:bodyPr/>
              <a:lstStyle/>
              <a:p>
                <a:pPr>
                  <a:defRPr b="1">
                    <a:effectLst>
                      <a:glow rad="190500">
                        <a:prstClr val="white">
                          <a:lumMod val="95000"/>
                        </a:prstClr>
                      </a:glo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определённо да</c:v>
                </c:pt>
                <c:pt idx="1">
                  <c:v>скорее да</c:v>
                </c:pt>
                <c:pt idx="2">
                  <c:v>скорее нет</c:v>
                </c:pt>
                <c:pt idx="3">
                  <c:v>определённо нет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0.02</c:v>
                </c:pt>
                <c:pt idx="1">
                  <c:v>0.21</c:v>
                </c:pt>
                <c:pt idx="2">
                  <c:v>0.43</c:v>
                </c:pt>
                <c:pt idx="3">
                  <c:v>0.24</c:v>
                </c:pt>
                <c:pt idx="4">
                  <c:v>0.1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369263539685739"/>
          <c:y val="0.15400045117054897"/>
          <c:w val="0.34199770174175048"/>
          <c:h val="0.71265967207709813"/>
        </c:manualLayout>
      </c:layout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055770588982178E-2"/>
          <c:y val="0.12926574803149607"/>
          <c:w val="0.41357805481930582"/>
          <c:h val="0.820734251968503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>
                    <a:effectLst>
                      <a:glow rad="127000">
                        <a:schemeClr val="bg1">
                          <a:lumMod val="95000"/>
                        </a:schemeClr>
                      </a:glo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 укреплении власти</c:v>
                </c:pt>
                <c:pt idx="1">
                  <c:v>В том, чтобы власть была поставлена под контроль власти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0.26</c:v>
                </c:pt>
                <c:pt idx="1">
                  <c:v>0.57999999999999996</c:v>
                </c:pt>
                <c:pt idx="2">
                  <c:v>0.16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0112970539505264"/>
          <c:y val="0.25835604884028751"/>
          <c:w val="0.48328732323392631"/>
          <c:h val="0.58373991141732284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194465695168726"/>
          <c:y val="0.14927148909385399"/>
          <c:w val="0.3776876147848206"/>
          <c:h val="0.7314975045999103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>
                    <a:effectLst>
                      <a:glow rad="127000">
                        <a:schemeClr val="bg1">
                          <a:lumMod val="95000"/>
                        </a:schemeClr>
                      </a:glo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 укреплении власти</c:v>
                </c:pt>
                <c:pt idx="1">
                  <c:v>В том, чтобы власть была поставлена под контроль власти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0.26</c:v>
                </c:pt>
                <c:pt idx="1">
                  <c:v>0.57999999999999996</c:v>
                </c:pt>
                <c:pt idx="2">
                  <c:v>0.16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l"/>
      <c:layout>
        <c:manualLayout>
          <c:xMode val="edge"/>
          <c:yMode val="edge"/>
          <c:x val="0.36610416212873148"/>
          <c:y val="0.20320212441030364"/>
          <c:w val="0.24774704707824685"/>
          <c:h val="0.76386057312364641"/>
        </c:manualLayout>
      </c:layout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74135-5FB9-49FF-869B-D3E7B433FE4F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2CD27-F0CA-45DF-80A5-762BF379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423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CD27-F0CA-45DF-80A5-762BF379207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561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CD27-F0CA-45DF-80A5-762BF379207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56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CD27-F0CA-45DF-80A5-762BF379207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561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CD27-F0CA-45DF-80A5-762BF379207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356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CD27-F0CA-45DF-80A5-762BF379207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40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9451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850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9201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5169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0933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05468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53953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53001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0169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3016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0509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1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6EC84-8D0D-4A49-942E-D6B4BC88870F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8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36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36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36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microsoft.com/office/2007/relationships/hdphoto" Target="../media/hdphoto8.wdp"/><Relationship Id="rId7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microsoft.com/office/2007/relationships/hdphoto" Target="../media/hdphoto9.wdp"/><Relationship Id="rId4" Type="http://schemas.openxmlformats.org/officeDocument/2006/relationships/image" Target="../media/image39.png"/><Relationship Id="rId9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7.wdp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gif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microsoft.com/office/2007/relationships/hdphoto" Target="../media/hdphoto3.wdp"/><Relationship Id="rId7" Type="http://schemas.openxmlformats.org/officeDocument/2006/relationships/image" Target="../media/image26.gif"/><Relationship Id="rId12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28.png"/><Relationship Id="rId14" Type="http://schemas.openxmlformats.org/officeDocument/2006/relationships/image" Target="../media/image3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3923910" y="1276735"/>
            <a:ext cx="5112528" cy="2383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600" b="1" dirty="0">
              <a:solidFill>
                <a:srgbClr val="00153E"/>
              </a:solidFill>
              <a:latin typeface="Arial" pitchFamily="34" charset="0"/>
              <a:ea typeface="Roboto Slab" pitchFamily="2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860032" y="1276735"/>
            <a:ext cx="4032448" cy="251915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Гражданское общество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27"/>
            <a:ext cx="5544616" cy="45995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62492" y="984347"/>
            <a:ext cx="1544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i="1" dirty="0" smtClean="0">
                <a:latin typeface="DS Goose" pitchFamily="2" charset="-52"/>
              </a:rPr>
              <a:t>Гражданское общество – это…</a:t>
            </a:r>
            <a:endParaRPr lang="ru-RU" sz="1600" b="1" i="1" dirty="0">
              <a:latin typeface="DS Goose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5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7171" y="1124452"/>
            <a:ext cx="400050" cy="58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06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51520" y="451596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Земство обедает (худ. Г. Мясоедов)</a:t>
            </a:r>
            <a:endParaRPr lang="ru-RU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7" y="339503"/>
            <a:ext cx="6515247" cy="4320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Местное самоуправление</a:t>
            </a:r>
            <a:endParaRPr lang="ru-RU" sz="32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19126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ая прямоугольная выноска 7"/>
          <p:cNvSpPr/>
          <p:nvPr/>
        </p:nvSpPr>
        <p:spPr>
          <a:xfrm>
            <a:off x="3690630" y="1426621"/>
            <a:ext cx="4697794" cy="2441273"/>
          </a:xfrm>
          <a:prstGeom prst="wedgeRoundRectCallout">
            <a:avLst>
              <a:gd name="adj1" fmla="val -74468"/>
              <a:gd name="adj2" fmla="val -7100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Статья 12</a:t>
            </a:r>
          </a:p>
          <a:p>
            <a:pPr indent="85725"/>
            <a:r>
              <a:rPr lang="ru-RU" dirty="0" smtClean="0"/>
              <a:t>В </a:t>
            </a:r>
            <a:r>
              <a:rPr lang="ru-RU" dirty="0"/>
              <a:t>Российской Федерации признается и </a:t>
            </a:r>
            <a:endParaRPr lang="ru-RU" dirty="0" smtClean="0"/>
          </a:p>
          <a:p>
            <a:r>
              <a:rPr lang="ru-RU" dirty="0" smtClean="0"/>
              <a:t>гарантируется </a:t>
            </a:r>
            <a:r>
              <a:rPr lang="ru-RU" dirty="0"/>
              <a:t>местное самоуправление. </a:t>
            </a:r>
            <a:endParaRPr lang="ru-RU" dirty="0" smtClean="0"/>
          </a:p>
          <a:p>
            <a:r>
              <a:rPr lang="ru-RU" dirty="0" smtClean="0"/>
              <a:t>Местное </a:t>
            </a:r>
            <a:r>
              <a:rPr lang="ru-RU" dirty="0"/>
              <a:t>самоуправление в пределах своих </a:t>
            </a:r>
            <a:endParaRPr lang="ru-RU" dirty="0" smtClean="0"/>
          </a:p>
          <a:p>
            <a:r>
              <a:rPr lang="ru-RU" dirty="0" smtClean="0"/>
              <a:t>полномочий </a:t>
            </a:r>
            <a:r>
              <a:rPr lang="ru-RU" dirty="0"/>
              <a:t>самостоятельно. Органы </a:t>
            </a:r>
            <a:endParaRPr lang="ru-RU" dirty="0" smtClean="0"/>
          </a:p>
          <a:p>
            <a:r>
              <a:rPr lang="ru-RU" dirty="0" smtClean="0"/>
              <a:t>местного </a:t>
            </a:r>
            <a:r>
              <a:rPr lang="ru-RU" dirty="0"/>
              <a:t>самоуправления не входят в </a:t>
            </a:r>
            <a:endParaRPr lang="ru-RU" dirty="0" smtClean="0"/>
          </a:p>
          <a:p>
            <a:r>
              <a:rPr lang="ru-RU" dirty="0" smtClean="0"/>
              <a:t>систему </a:t>
            </a:r>
            <a:r>
              <a:rPr lang="ru-RU" dirty="0"/>
              <a:t>органов государственной власти</a:t>
            </a:r>
            <a:r>
              <a:rPr lang="ru-RU" dirty="0" smtClean="0"/>
              <a:t>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403648" y="339503"/>
            <a:ext cx="6480720" cy="4320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Местное самоуправление</a:t>
            </a:r>
            <a:endParaRPr lang="ru-RU" sz="32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203598"/>
            <a:ext cx="2367729" cy="33123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3647" y="339503"/>
            <a:ext cx="6515247" cy="4320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Местное самоуправление</a:t>
            </a:r>
            <a:endParaRPr lang="ru-RU" sz="32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31851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ая прямоугольная выноска 7"/>
          <p:cNvSpPr/>
          <p:nvPr/>
        </p:nvSpPr>
        <p:spPr>
          <a:xfrm>
            <a:off x="3690630" y="1426621"/>
            <a:ext cx="4697794" cy="2441273"/>
          </a:xfrm>
          <a:prstGeom prst="wedgeRoundRectCallout">
            <a:avLst>
              <a:gd name="adj1" fmla="val -74468"/>
              <a:gd name="adj2" fmla="val -7100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Статья 131</a:t>
            </a:r>
          </a:p>
          <a:p>
            <a:pPr indent="85725"/>
            <a:r>
              <a:rPr lang="ru-RU" dirty="0" smtClean="0"/>
              <a:t>Местное </a:t>
            </a:r>
            <a:r>
              <a:rPr lang="ru-RU" dirty="0"/>
              <a:t>самоуправление осуществляется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городских, сельских поселениях и на </a:t>
            </a:r>
            <a:endParaRPr lang="ru-RU" dirty="0" smtClean="0"/>
          </a:p>
          <a:p>
            <a:r>
              <a:rPr lang="ru-RU" dirty="0" smtClean="0"/>
              <a:t>других </a:t>
            </a:r>
            <a:r>
              <a:rPr lang="ru-RU" dirty="0"/>
              <a:t>территориях с учетом исторических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иных местных традиций. Структура </a:t>
            </a:r>
            <a:endParaRPr lang="ru-RU" dirty="0" smtClean="0"/>
          </a:p>
          <a:p>
            <a:r>
              <a:rPr lang="ru-RU" dirty="0" smtClean="0"/>
              <a:t>органов </a:t>
            </a:r>
            <a:r>
              <a:rPr lang="ru-RU" dirty="0"/>
              <a:t>местного самоуправления </a:t>
            </a:r>
            <a:endParaRPr lang="ru-RU" dirty="0" smtClean="0"/>
          </a:p>
          <a:p>
            <a:r>
              <a:rPr lang="ru-RU" dirty="0" smtClean="0"/>
              <a:t>определяется </a:t>
            </a:r>
            <a:r>
              <a:rPr lang="ru-RU" dirty="0"/>
              <a:t>населением самостоятельно</a:t>
            </a:r>
            <a:r>
              <a:rPr lang="ru-RU" dirty="0" smtClean="0"/>
              <a:t>.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403647" y="339503"/>
            <a:ext cx="6515247" cy="4320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Местное самоуправление</a:t>
            </a:r>
            <a:endParaRPr lang="ru-RU" sz="32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203598"/>
            <a:ext cx="236772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59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ая прямоугольная выноска 7"/>
          <p:cNvSpPr/>
          <p:nvPr/>
        </p:nvSpPr>
        <p:spPr>
          <a:xfrm>
            <a:off x="3690630" y="1426621"/>
            <a:ext cx="4697794" cy="2441273"/>
          </a:xfrm>
          <a:prstGeom prst="wedgeRoundRectCallout">
            <a:avLst>
              <a:gd name="adj1" fmla="val -74468"/>
              <a:gd name="adj2" fmla="val -7100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Статья 130</a:t>
            </a:r>
          </a:p>
          <a:p>
            <a:pPr indent="85725"/>
            <a:r>
              <a:rPr lang="ru-RU" dirty="0" smtClean="0"/>
              <a:t>Местное </a:t>
            </a:r>
            <a:r>
              <a:rPr lang="ru-RU" dirty="0"/>
              <a:t>самоуправление осуществляется </a:t>
            </a:r>
            <a:endParaRPr lang="ru-RU" dirty="0" smtClean="0"/>
          </a:p>
          <a:p>
            <a:r>
              <a:rPr lang="ru-RU" dirty="0" smtClean="0"/>
              <a:t>гражданами </a:t>
            </a:r>
            <a:r>
              <a:rPr lang="ru-RU" dirty="0"/>
              <a:t>путем референдума, выборов, </a:t>
            </a:r>
            <a:endParaRPr lang="ru-RU" dirty="0" smtClean="0"/>
          </a:p>
          <a:p>
            <a:r>
              <a:rPr lang="ru-RU" dirty="0" smtClean="0"/>
              <a:t>других </a:t>
            </a:r>
            <a:r>
              <a:rPr lang="ru-RU" dirty="0"/>
              <a:t>форм прямого волеизъявления, </a:t>
            </a:r>
            <a:endParaRPr lang="ru-RU" dirty="0" smtClean="0"/>
          </a:p>
          <a:p>
            <a:r>
              <a:rPr lang="ru-RU" dirty="0" smtClean="0"/>
              <a:t>через </a:t>
            </a:r>
            <a:r>
              <a:rPr lang="ru-RU" dirty="0"/>
              <a:t>выборные и другие органы местного </a:t>
            </a:r>
            <a:endParaRPr lang="ru-RU" dirty="0" smtClean="0"/>
          </a:p>
          <a:p>
            <a:r>
              <a:rPr lang="ru-RU" dirty="0" smtClean="0"/>
              <a:t>самоуправления.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203598"/>
            <a:ext cx="2367729" cy="33123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3647" y="339503"/>
            <a:ext cx="6515247" cy="4320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Местное самоуправление</a:t>
            </a:r>
            <a:endParaRPr lang="ru-RU" sz="32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74874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539552" y="627534"/>
            <a:ext cx="6984776" cy="504058"/>
          </a:xfrm>
          <a:prstGeom prst="rect">
            <a:avLst/>
          </a:prstGeom>
          <a:noFill/>
        </p:spPr>
        <p:txBody>
          <a:bodyPr vert="horz"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ГРАЖДАНСКОЕ ОБЩЕСТВО</a:t>
            </a:r>
            <a:endParaRPr lang="ru-RU" sz="3200" dirty="0">
              <a:solidFill>
                <a:srgbClr val="002060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4630" y="1550278"/>
            <a:ext cx="6264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_AlternaSw" pitchFamily="34" charset="-52"/>
                <a:cs typeface="Arial" pitchFamily="34" charset="0"/>
              </a:rPr>
              <a:t>граждане самостоятельно, без вмешательства </a:t>
            </a:r>
          </a:p>
          <a:p>
            <a:r>
              <a:rPr lang="ru-RU" sz="2400" dirty="0" smtClean="0">
                <a:latin typeface="a_AlternaSw" pitchFamily="34" charset="-52"/>
                <a:cs typeface="Arial" pitchFamily="34" charset="0"/>
              </a:rPr>
              <a:t>государства</a:t>
            </a:r>
          </a:p>
          <a:p>
            <a:endParaRPr lang="ru-RU" sz="2400" dirty="0" smtClean="0">
              <a:latin typeface="a_AlternaSw" pitchFamily="34" charset="-52"/>
              <a:cs typeface="Arial" pitchFamily="34" charset="0"/>
            </a:endParaRPr>
          </a:p>
          <a:p>
            <a:r>
              <a:rPr lang="ru-RU" sz="2400" dirty="0" smtClean="0">
                <a:latin typeface="a_AlternaSw" pitchFamily="34" charset="-52"/>
                <a:cs typeface="Arial" pitchFamily="34" charset="0"/>
              </a:rPr>
              <a:t>реализуют свои частные интересы</a:t>
            </a:r>
          </a:p>
          <a:p>
            <a:endParaRPr lang="ru-RU" sz="2400" dirty="0" smtClean="0">
              <a:latin typeface="a_AlternaSw" pitchFamily="34" charset="-52"/>
              <a:cs typeface="Arial" pitchFamily="34" charset="0"/>
            </a:endParaRPr>
          </a:p>
          <a:p>
            <a:r>
              <a:rPr lang="ru-RU" sz="2400" dirty="0" smtClean="0">
                <a:latin typeface="a_AlternaSw" pitchFamily="34" charset="-52"/>
                <a:cs typeface="Arial" pitchFamily="34" charset="0"/>
              </a:rPr>
              <a:t>лично или объединяясь в </a:t>
            </a:r>
            <a:r>
              <a:rPr lang="ru-RU" sz="2400" dirty="0" smtClean="0">
                <a:latin typeface="a_AlternaSw" pitchFamily="34" charset="-52"/>
                <a:cs typeface="Arial" pitchFamily="34" charset="0"/>
              </a:rPr>
              <a:t>союзы, </a:t>
            </a:r>
            <a:r>
              <a:rPr lang="ru-RU" sz="2400" dirty="0" smtClean="0">
                <a:latin typeface="a_AlternaSw" pitchFamily="34" charset="-52"/>
                <a:cs typeface="Arial" pitchFamily="34" charset="0"/>
              </a:rPr>
              <a:t>партии, </a:t>
            </a:r>
          </a:p>
          <a:p>
            <a:r>
              <a:rPr lang="ru-RU" sz="2400" dirty="0" smtClean="0">
                <a:latin typeface="a_AlternaSw" pitchFamily="34" charset="-52"/>
                <a:cs typeface="Arial" pitchFamily="34" charset="0"/>
              </a:rPr>
              <a:t>общества</a:t>
            </a:r>
            <a:endParaRPr lang="ru-RU" sz="2400" dirty="0">
              <a:latin typeface="a_AlternaSw" pitchFamily="34" charset="-52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41144"/>
            <a:ext cx="532250" cy="5946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86382"/>
            <a:ext cx="532250" cy="5946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278470"/>
            <a:ext cx="532250" cy="59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64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Овал 4"/>
          <p:cNvSpPr/>
          <p:nvPr/>
        </p:nvSpPr>
        <p:spPr>
          <a:xfrm>
            <a:off x="683568" y="585242"/>
            <a:ext cx="2304256" cy="2160240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ГОСУДАРСТВО</a:t>
            </a:r>
            <a:endParaRPr lang="ru-RU" dirty="0">
              <a:solidFill>
                <a:schemeClr val="tx1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56176" y="585242"/>
            <a:ext cx="2304256" cy="2160240"/>
          </a:xfrm>
          <a:prstGeom prst="ellipse">
            <a:avLst/>
          </a:prstGeom>
          <a:solidFill>
            <a:srgbClr val="33CC33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ОБЩЕСТВО</a:t>
            </a:r>
            <a:endParaRPr lang="ru-RU" dirty="0">
              <a:solidFill>
                <a:schemeClr val="tx1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419872" y="2427734"/>
            <a:ext cx="2304256" cy="2160240"/>
          </a:xfrm>
          <a:prstGeom prst="ellipse">
            <a:avLst/>
          </a:prstGeom>
          <a:solidFill>
            <a:srgbClr val="0000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ГРАЖДАНСКОЕ ОБЩЕСТВО</a:t>
            </a:r>
            <a:endParaRPr lang="ru-RU" dirty="0">
              <a:solidFill>
                <a:schemeClr val="tx1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7844" y="869027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Как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соотносятся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эти понятия?</a:t>
            </a:r>
            <a:endParaRPr lang="ru-RU" sz="2400" b="1" dirty="0">
              <a:solidFill>
                <a:srgbClr val="00206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19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539552" y="339502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Государство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особая организация управления обществом.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300192" y="726749"/>
            <a:ext cx="1618703" cy="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987824" y="843558"/>
            <a:ext cx="3168352" cy="3024336"/>
          </a:xfrm>
          <a:prstGeom prst="ellipse">
            <a:avLst/>
          </a:prstGeom>
          <a:solidFill>
            <a:srgbClr val="33CC3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ОБЩЕСТВО</a:t>
            </a:r>
            <a:endParaRPr lang="ru-RU" dirty="0">
              <a:solidFill>
                <a:schemeClr val="tx1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75856" y="1200572"/>
            <a:ext cx="1656184" cy="1584176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ГОСУДАРСТВО</a:t>
            </a:r>
            <a:endParaRPr lang="ru-RU" sz="1400" dirty="0">
              <a:solidFill>
                <a:schemeClr val="tx1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408391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Отношения по поводу государственной власти – один из видов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общественных отношений.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059832" y="915566"/>
            <a:ext cx="3024336" cy="2880320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ГОСУДАРСТВО</a:t>
            </a:r>
            <a:endParaRPr lang="ru-RU" sz="1400" dirty="0">
              <a:solidFill>
                <a:schemeClr val="tx1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408849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тоталитарном режиме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государство контролирует все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сферы общественной жизни.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1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32099E-6 L 0.05122 0.084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422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1" grpId="1" animBg="1"/>
      <p:bldP spid="11" grpId="2" animBg="1"/>
      <p:bldP spid="11" grpId="3" animBg="1"/>
      <p:bldP spid="12" grpId="0" uiExpand="1" build="p"/>
      <p:bldP spid="12" grpId="1" uiExpand="1" build="allAtOnce"/>
      <p:bldP spid="13" grpId="0" animBg="1"/>
      <p:bldP spid="1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536749" y="4074363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демократическом государстве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полномочия органов власти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определены законом.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520" y="33950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Гражданам разрешено всё, что не запрещено законом.</a:t>
            </a:r>
          </a:p>
        </p:txBody>
      </p:sp>
      <p:sp>
        <p:nvSpPr>
          <p:cNvPr id="7" name="Овал 6"/>
          <p:cNvSpPr/>
          <p:nvPr/>
        </p:nvSpPr>
        <p:spPr>
          <a:xfrm>
            <a:off x="2987824" y="843558"/>
            <a:ext cx="3168352" cy="3024336"/>
          </a:xfrm>
          <a:prstGeom prst="ellipse">
            <a:avLst/>
          </a:prstGeom>
          <a:solidFill>
            <a:srgbClr val="33CC3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ОБЩЕСТВО</a:t>
            </a:r>
            <a:endParaRPr lang="ru-RU" dirty="0">
              <a:solidFill>
                <a:schemeClr val="tx1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59832" y="915566"/>
            <a:ext cx="3024336" cy="2880320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ГОСУДАРСТВО</a:t>
            </a:r>
            <a:endParaRPr lang="ru-RU" sz="1400" dirty="0">
              <a:solidFill>
                <a:schemeClr val="tx1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92699" y="2271514"/>
            <a:ext cx="1584176" cy="1512168"/>
          </a:xfrm>
          <a:prstGeom prst="ellipse">
            <a:avLst/>
          </a:prstGeom>
          <a:solidFill>
            <a:srgbClr val="0000CC"/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ГРАЖДАНСКОЕ ОБЩЕСТВО</a:t>
            </a:r>
            <a:endParaRPr lang="ru-RU" sz="1300" dirty="0">
              <a:solidFill>
                <a:schemeClr val="tx1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86756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8642E-6 L -0.06597 -0.103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8" grpId="0" animBg="1"/>
      <p:bldP spid="8" grpId="1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10807"/>
            <a:ext cx="1905141" cy="244024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7634" y="342222"/>
            <a:ext cx="1321211" cy="2151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266151" y="248807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Сократ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019" y="4157667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Жозеф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Местр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6450" y="1719848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/>
              <a:t>Каждый народ заслуживает </a:t>
            </a:r>
          </a:p>
          <a:p>
            <a:pPr algn="r"/>
            <a:r>
              <a:rPr lang="ru-RU" sz="2000" i="1" dirty="0" smtClean="0"/>
              <a:t>своего правителя.</a:t>
            </a:r>
            <a:endParaRPr lang="ru-RU" sz="2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540056" y="3003798"/>
            <a:ext cx="3780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Каждый народ имеет то </a:t>
            </a:r>
          </a:p>
          <a:p>
            <a:r>
              <a:rPr lang="ru-RU" sz="2000" i="1" dirty="0" smtClean="0"/>
              <a:t>правительство, которое он </a:t>
            </a:r>
          </a:p>
          <a:p>
            <a:r>
              <a:rPr lang="ru-RU" sz="2000" i="1" dirty="0" smtClean="0"/>
              <a:t>заслуживает.</a:t>
            </a:r>
            <a:endParaRPr lang="ru-RU" sz="2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459159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Что первично: правовое государство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или гражданское общество?</a:t>
            </a:r>
            <a:endParaRPr lang="ru-RU" sz="20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27975"/>
          <a:stretch/>
        </p:blipFill>
        <p:spPr>
          <a:xfrm>
            <a:off x="-12310" y="0"/>
            <a:ext cx="9156310" cy="51435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0"/>
          <a:stretch/>
        </p:blipFill>
        <p:spPr>
          <a:xfrm>
            <a:off x="-12310" y="-3448"/>
            <a:ext cx="9158824" cy="5143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9"/>
          <a:stretch/>
        </p:blipFill>
        <p:spPr>
          <a:xfrm>
            <a:off x="-12310" y="1"/>
            <a:ext cx="9158824" cy="51435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0854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build="p"/>
      <p:bldP spid="10" grpId="0" uiExpand="1" build="p"/>
      <p:bldP spid="1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Овал 6"/>
          <p:cNvSpPr/>
          <p:nvPr/>
        </p:nvSpPr>
        <p:spPr>
          <a:xfrm>
            <a:off x="899592" y="555526"/>
            <a:ext cx="2952328" cy="2922612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ГОСУДАРСТВО</a:t>
            </a:r>
            <a:endParaRPr lang="ru-RU" sz="2600" dirty="0">
              <a:solidFill>
                <a:schemeClr val="tx1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92080" y="555526"/>
            <a:ext cx="2952328" cy="2922612"/>
          </a:xfrm>
          <a:prstGeom prst="ellipse">
            <a:avLst/>
          </a:prstGeom>
          <a:solidFill>
            <a:srgbClr val="0000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ГРАЖДАНСКОЕ ОБЩЕСТВО</a:t>
            </a:r>
            <a:endParaRPr lang="ru-RU" sz="2600" dirty="0">
              <a:solidFill>
                <a:schemeClr val="tx1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sp>
        <p:nvSpPr>
          <p:cNvPr id="9" name="Не равно 8"/>
          <p:cNvSpPr/>
          <p:nvPr/>
        </p:nvSpPr>
        <p:spPr>
          <a:xfrm>
            <a:off x="6192180" y="3579862"/>
            <a:ext cx="1152128" cy="576064"/>
          </a:xfrm>
          <a:prstGeom prst="mathNotEqual">
            <a:avLst>
              <a:gd name="adj1" fmla="val 20580"/>
              <a:gd name="adj2" fmla="val 6600000"/>
              <a:gd name="adj3" fmla="val 11760"/>
            </a:avLst>
          </a:prstGeom>
          <a:gradFill>
            <a:gsLst>
              <a:gs pos="100000">
                <a:srgbClr val="000082"/>
              </a:gs>
              <a:gs pos="67000">
                <a:srgbClr val="66008F"/>
              </a:gs>
              <a:gs pos="32000">
                <a:srgbClr val="BA0066"/>
              </a:gs>
              <a:gs pos="12000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422793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C0000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АНАРХИЯ</a:t>
            </a:r>
            <a:endParaRPr lang="ru-RU" sz="2800" dirty="0">
              <a:solidFill>
                <a:srgbClr val="CC0000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3720102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Государство принимает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законы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которые регулируют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общественные отношения.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8024" y="3720102"/>
            <a:ext cx="4206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У граждан есть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политические 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нтересы, они создают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политические партии.</a:t>
            </a:r>
          </a:p>
        </p:txBody>
      </p:sp>
    </p:spTree>
    <p:extLst>
      <p:ext uri="{BB962C8B-B14F-4D97-AF65-F5344CB8AC3E}">
        <p14:creationId xmlns:p14="http://schemas.microsoft.com/office/powerpoint/2010/main" val="2532759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10" grpId="0"/>
      <p:bldP spid="10" grpId="1"/>
      <p:bldP spid="11" grpId="0" uiExpand="1" build="p"/>
      <p:bldP spid="1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539552" y="411510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Гражданское общество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– это…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98514" y="433636"/>
            <a:ext cx="1377942" cy="4104456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586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Type-SemiBold" pitchFamily="2" charset="0"/>
              </a:rPr>
              <a:t>?</a:t>
            </a:r>
            <a:endParaRPr lang="ru-RU" sz="25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ushType-SemiB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963412"/>
            <a:ext cx="5215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овокупность всех граждан данного 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государства.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7733" y="817579"/>
            <a:ext cx="599971" cy="5305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946605"/>
            <a:ext cx="2304256" cy="3023334"/>
          </a:xfrm>
          <a:prstGeom prst="rect">
            <a:avLst/>
          </a:prstGeom>
        </p:spPr>
      </p:pic>
      <p:sp>
        <p:nvSpPr>
          <p:cNvPr id="13" name="Скругленная прямоугольная выноска 12"/>
          <p:cNvSpPr/>
          <p:nvPr/>
        </p:nvSpPr>
        <p:spPr>
          <a:xfrm rot="20689784">
            <a:off x="353314" y="2064778"/>
            <a:ext cx="1728192" cy="1008112"/>
          </a:xfrm>
          <a:prstGeom prst="wedgeRoundRectCallout">
            <a:avLst>
              <a:gd name="adj1" fmla="val 67724"/>
              <a:gd name="adj2" fmla="val 4120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 smtClean="0"/>
              <a:t>Выживает сильнейший!</a:t>
            </a:r>
            <a:endParaRPr lang="ru-RU" sz="2000" i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742" y="2542874"/>
            <a:ext cx="2206016" cy="2320996"/>
          </a:xfrm>
          <a:prstGeom prst="rect">
            <a:avLst/>
          </a:prstGeom>
        </p:spPr>
      </p:pic>
      <p:sp>
        <p:nvSpPr>
          <p:cNvPr id="15" name="Скругленная прямоугольная выноска 14"/>
          <p:cNvSpPr/>
          <p:nvPr/>
        </p:nvSpPr>
        <p:spPr>
          <a:xfrm rot="1587995">
            <a:off x="5976096" y="2123484"/>
            <a:ext cx="1430496" cy="1008112"/>
          </a:xfrm>
          <a:prstGeom prst="wedgeRoundRectCallout">
            <a:avLst>
              <a:gd name="adj1" fmla="val -29263"/>
              <a:gd name="adj2" fmla="val 9414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 smtClean="0"/>
              <a:t>Вы так думаете?</a:t>
            </a:r>
            <a:endParaRPr lang="ru-RU" sz="2000" i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071" y="1732853"/>
            <a:ext cx="6497767" cy="3250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03" y="2218510"/>
            <a:ext cx="1053991" cy="26153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5" y="1848848"/>
            <a:ext cx="1201763" cy="3252709"/>
          </a:xfrm>
          <a:prstGeom prst="rect">
            <a:avLst/>
          </a:prstGeom>
        </p:spPr>
      </p:pic>
      <p:sp>
        <p:nvSpPr>
          <p:cNvPr id="22" name="Скругленная прямоугольная выноска 21"/>
          <p:cNvSpPr/>
          <p:nvPr/>
        </p:nvSpPr>
        <p:spPr>
          <a:xfrm>
            <a:off x="2859687" y="1858151"/>
            <a:ext cx="2238405" cy="997593"/>
          </a:xfrm>
          <a:prstGeom prst="wedgeRoundRectCallout">
            <a:avLst>
              <a:gd name="adj1" fmla="val -78016"/>
              <a:gd name="adj2" fmla="val 7607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i="1" dirty="0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2859687" y="1848848"/>
            <a:ext cx="2238405" cy="1006896"/>
          </a:xfrm>
          <a:prstGeom prst="wedgeRoundRectCallout">
            <a:avLst>
              <a:gd name="adj1" fmla="val 65596"/>
              <a:gd name="adj2" fmla="val 3458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 smtClean="0"/>
              <a:t>Ребята, давайте жить по закону!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934789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uiExpand="1" build="p"/>
      <p:bldP spid="13" grpId="0" animBg="1"/>
      <p:bldP spid="13" grpId="1" animBg="1"/>
      <p:bldP spid="15" grpId="0" animBg="1"/>
      <p:bldP spid="15" grpId="1" animBg="1"/>
      <p:bldP spid="22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Овал 6"/>
          <p:cNvSpPr/>
          <p:nvPr/>
        </p:nvSpPr>
        <p:spPr>
          <a:xfrm>
            <a:off x="899592" y="555526"/>
            <a:ext cx="2952328" cy="2922612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ГОСУДАРСТВО</a:t>
            </a:r>
            <a:endParaRPr lang="ru-RU" sz="2600" dirty="0">
              <a:solidFill>
                <a:schemeClr val="tx1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92080" y="555526"/>
            <a:ext cx="2952328" cy="2922612"/>
          </a:xfrm>
          <a:prstGeom prst="ellipse">
            <a:avLst/>
          </a:prstGeom>
          <a:solidFill>
            <a:srgbClr val="0000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ГРАЖДАНСКОЕ ОБЩЕСТВО</a:t>
            </a:r>
            <a:endParaRPr lang="ru-RU" sz="2600" dirty="0">
              <a:solidFill>
                <a:schemeClr val="tx1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411510"/>
            <a:ext cx="27363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ПОЛИТИЧЕСКИЕ ПАРТИИ</a:t>
            </a:r>
            <a:endParaRPr lang="ru-RU" sz="26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cxnSp>
        <p:nvCxnSpPr>
          <p:cNvPr id="13" name="Прямая со стрелкой 12"/>
          <p:cNvCxnSpPr>
            <a:stCxn id="5" idx="2"/>
          </p:cNvCxnSpPr>
          <p:nvPr/>
        </p:nvCxnSpPr>
        <p:spPr>
          <a:xfrm>
            <a:off x="4572000" y="1304062"/>
            <a:ext cx="0" cy="1411704"/>
          </a:xfrm>
          <a:prstGeom prst="straightConnector1">
            <a:avLst/>
          </a:prstGeom>
          <a:ln w="44450">
            <a:solidFill>
              <a:schemeClr val="tx1"/>
            </a:solidFill>
            <a:tailEnd type="stealth" w="lg" len="lg"/>
          </a:ln>
          <a:effectLst>
            <a:glow rad="127000">
              <a:schemeClr val="bg1">
                <a:lumMod val="9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Выноска 2 14"/>
          <p:cNvSpPr/>
          <p:nvPr/>
        </p:nvSpPr>
        <p:spPr>
          <a:xfrm rot="19676428">
            <a:off x="463086" y="1036339"/>
            <a:ext cx="1954771" cy="1087463"/>
          </a:xfrm>
          <a:prstGeom prst="borderCallout2">
            <a:avLst>
              <a:gd name="adj1" fmla="val -3141"/>
              <a:gd name="adj2" fmla="val 48376"/>
              <a:gd name="adj3" fmla="val -18155"/>
              <a:gd name="adj4" fmla="val 102517"/>
              <a:gd name="adj5" fmla="val 78466"/>
              <a:gd name="adj6" fmla="val 16138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Участвуют в управлении государством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Выноска 2 16"/>
          <p:cNvSpPr/>
          <p:nvPr/>
        </p:nvSpPr>
        <p:spPr>
          <a:xfrm rot="1923572" flipH="1">
            <a:off x="6655775" y="1048411"/>
            <a:ext cx="1954771" cy="1087463"/>
          </a:xfrm>
          <a:prstGeom prst="borderCallout2">
            <a:avLst>
              <a:gd name="adj1" fmla="val -3141"/>
              <a:gd name="adj2" fmla="val 48376"/>
              <a:gd name="adj3" fmla="val -18155"/>
              <a:gd name="adj4" fmla="val 102517"/>
              <a:gd name="adj5" fmla="val 78466"/>
              <a:gd name="adj6" fmla="val 16138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Добровольные объединения граждан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04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69136E-6 L 0.12222 0.178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88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69136E-6 L -0.12204 0.178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11" y="88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9" presetClass="emph" presetSubtype="0" grpId="2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2" animBg="1"/>
      <p:bldP spid="5" grpId="0"/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ая прямоугольная выноска 7"/>
          <p:cNvSpPr/>
          <p:nvPr/>
        </p:nvSpPr>
        <p:spPr>
          <a:xfrm>
            <a:off x="3059832" y="3075806"/>
            <a:ext cx="5688632" cy="1296144"/>
          </a:xfrm>
          <a:prstGeom prst="wedgeRoundRectCallout">
            <a:avLst>
              <a:gd name="adj1" fmla="val -58031"/>
              <a:gd name="adj2" fmla="val -4185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Статья 12: </a:t>
            </a:r>
            <a:r>
              <a:rPr lang="ru-RU" dirty="0"/>
              <a:t>В Российской Федерации признается и </a:t>
            </a:r>
            <a:endParaRPr lang="ru-RU" dirty="0" smtClean="0"/>
          </a:p>
          <a:p>
            <a:r>
              <a:rPr lang="ru-RU" dirty="0" smtClean="0"/>
              <a:t>гарантируется </a:t>
            </a:r>
            <a:r>
              <a:rPr lang="ru-RU" dirty="0"/>
              <a:t>местное самоуправление. Местное </a:t>
            </a:r>
            <a:endParaRPr lang="ru-RU" dirty="0" smtClean="0"/>
          </a:p>
          <a:p>
            <a:r>
              <a:rPr lang="ru-RU" dirty="0" smtClean="0"/>
              <a:t>самоуправление </a:t>
            </a:r>
            <a:r>
              <a:rPr lang="ru-RU" dirty="0"/>
              <a:t>в пределах своих полномочий </a:t>
            </a:r>
            <a:endParaRPr lang="ru-RU" dirty="0" smtClean="0"/>
          </a:p>
          <a:p>
            <a:r>
              <a:rPr lang="ru-RU" dirty="0" smtClean="0"/>
              <a:t>самостоятельно</a:t>
            </a:r>
            <a:r>
              <a:rPr lang="ru-RU" dirty="0"/>
              <a:t>.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059832" y="1275606"/>
            <a:ext cx="5688632" cy="1296144"/>
          </a:xfrm>
          <a:prstGeom prst="wedgeRoundRectCallout">
            <a:avLst>
              <a:gd name="adj1" fmla="val -56597"/>
              <a:gd name="adj2" fmla="val -437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Статья 2</a:t>
            </a:r>
            <a:r>
              <a:rPr lang="ru-RU" dirty="0" smtClean="0"/>
              <a:t>: Человек, его права и свободы являются </a:t>
            </a:r>
          </a:p>
          <a:p>
            <a:r>
              <a:rPr lang="ru-RU" dirty="0" smtClean="0"/>
              <a:t>высшей ценностью. Признание, соблюдение и защита </a:t>
            </a:r>
          </a:p>
          <a:p>
            <a:r>
              <a:rPr lang="ru-RU" dirty="0" smtClean="0"/>
              <a:t>прав и свобод человека и гражданина – обязанность </a:t>
            </a:r>
          </a:p>
          <a:p>
            <a:r>
              <a:rPr lang="ru-RU" dirty="0" smtClean="0"/>
              <a:t>государства. 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755576" y="411510"/>
            <a:ext cx="7632848" cy="4320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800" dirty="0" smtClean="0">
                <a:latin typeface="a_AlternaSw" pitchFamily="34" charset="-52"/>
              </a:rPr>
              <a:t>Гражданское общество в Российской Федерации</a:t>
            </a:r>
            <a:endParaRPr lang="ru-RU" sz="2800" dirty="0">
              <a:latin typeface="a_AlternaSw" pitchFamily="34" charset="-52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059832" y="1275606"/>
            <a:ext cx="5688631" cy="1296144"/>
          </a:xfrm>
          <a:prstGeom prst="wedgeRoundRectCallout">
            <a:avLst>
              <a:gd name="adj1" fmla="val -56597"/>
              <a:gd name="adj2" fmla="val -437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Статья 23: </a:t>
            </a:r>
            <a:r>
              <a:rPr lang="ru-RU" dirty="0"/>
              <a:t>Каждый имеет право на </a:t>
            </a:r>
            <a:r>
              <a:rPr lang="ru-RU" dirty="0" err="1" smtClean="0"/>
              <a:t>неприкосновен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ность</a:t>
            </a:r>
            <a:r>
              <a:rPr lang="ru-RU" dirty="0" smtClean="0"/>
              <a:t> </a:t>
            </a:r>
            <a:r>
              <a:rPr lang="ru-RU" dirty="0"/>
              <a:t>частной жизни.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059832" y="3075806"/>
            <a:ext cx="5688631" cy="1296144"/>
          </a:xfrm>
          <a:prstGeom prst="wedgeRoundRectCallout">
            <a:avLst>
              <a:gd name="adj1" fmla="val -58031"/>
              <a:gd name="adj2" fmla="val -4185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Статья 30: </a:t>
            </a:r>
            <a:r>
              <a:rPr lang="ru-RU" dirty="0" smtClean="0"/>
              <a:t>Каждый имеет право на объединение, </a:t>
            </a:r>
          </a:p>
          <a:p>
            <a:r>
              <a:rPr lang="ru-RU" dirty="0" smtClean="0"/>
              <a:t>включая право создавать профессиональные союзы </a:t>
            </a:r>
          </a:p>
          <a:p>
            <a:r>
              <a:rPr lang="ru-RU" dirty="0" smtClean="0"/>
              <a:t>для защиты своих интересов. Свобода деятельности </a:t>
            </a:r>
          </a:p>
          <a:p>
            <a:r>
              <a:rPr lang="ru-RU" dirty="0" smtClean="0"/>
              <a:t>общественных объединений гарантируется.</a:t>
            </a:r>
            <a:endParaRPr lang="ru-RU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059832" y="1275606"/>
            <a:ext cx="5688631" cy="1296144"/>
          </a:xfrm>
          <a:prstGeom prst="wedgeRoundRectCallout">
            <a:avLst>
              <a:gd name="adj1" fmla="val -56597"/>
              <a:gd name="adj2" fmla="val -437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Статья 34: </a:t>
            </a:r>
            <a:r>
              <a:rPr lang="ru-RU" dirty="0"/>
              <a:t>Каждый имеет право на свободное </a:t>
            </a:r>
            <a:endParaRPr lang="ru-RU" dirty="0" smtClean="0"/>
          </a:p>
          <a:p>
            <a:r>
              <a:rPr lang="ru-RU" dirty="0" smtClean="0"/>
              <a:t>использование </a:t>
            </a:r>
            <a:r>
              <a:rPr lang="ru-RU" dirty="0"/>
              <a:t>своих способностей и имущества для </a:t>
            </a:r>
            <a:endParaRPr lang="ru-RU" dirty="0" smtClean="0"/>
          </a:p>
          <a:p>
            <a:r>
              <a:rPr lang="ru-RU" dirty="0" smtClean="0"/>
              <a:t>предпринимательской </a:t>
            </a:r>
            <a:r>
              <a:rPr lang="ru-RU" dirty="0"/>
              <a:t>и иной не запрещенной </a:t>
            </a:r>
            <a:endParaRPr lang="ru-RU" dirty="0" smtClean="0"/>
          </a:p>
          <a:p>
            <a:r>
              <a:rPr lang="ru-RU" dirty="0" smtClean="0"/>
              <a:t>законом экономической </a:t>
            </a:r>
            <a:r>
              <a:rPr lang="ru-RU" dirty="0"/>
              <a:t>деятельности.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131590"/>
            <a:ext cx="247067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0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50"/>
                            </p:stCondLst>
                            <p:childTnLst>
                              <p:par>
                                <p:cTn id="1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5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2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8" grpId="1" uiExpand="1" build="allAtOnce" animBg="1"/>
      <p:bldP spid="7" grpId="0" uiExpand="1" build="p" animBg="1"/>
      <p:bldP spid="7" grpId="1" uiExpand="1" build="allAtOnce" animBg="1"/>
      <p:bldP spid="11" grpId="0" uiExpand="1" build="p" animBg="1"/>
      <p:bldP spid="11" grpId="1" uiExpand="1" build="allAtOnce" animBg="1"/>
      <p:bldP spid="12" grpId="0" uiExpand="1" build="p" animBg="1"/>
      <p:bldP spid="1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52560600"/>
              </p:ext>
            </p:extLst>
          </p:nvPr>
        </p:nvGraphicFramePr>
        <p:xfrm>
          <a:off x="240110" y="1091957"/>
          <a:ext cx="4464496" cy="3561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339502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Чувствуете ли Вы себя в нашем обществе свободным человеком?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99736335"/>
              </p:ext>
            </p:extLst>
          </p:nvPr>
        </p:nvGraphicFramePr>
        <p:xfrm>
          <a:off x="4572000" y="987574"/>
          <a:ext cx="4397243" cy="368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48763" y="33950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Как Вы считаете, совпадают ли сейчас интересы власти и общества?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4515966"/>
            <a:ext cx="468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Аналитический центр «Левада-Центр», 2013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137902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glow rad="1905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2%</a:t>
            </a:r>
            <a:endParaRPr lang="ru-RU" b="1" dirty="0">
              <a:effectLst>
                <a:glow rad="1905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566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P spid="6" grpId="0"/>
      <p:bldGraphic spid="7" grpId="0" uiExpand="1">
        <p:bldSub>
          <a:bldChart bld="category"/>
        </p:bldSub>
      </p:bldGraphic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18171739"/>
              </p:ext>
            </p:extLst>
          </p:nvPr>
        </p:nvGraphicFramePr>
        <p:xfrm>
          <a:off x="431540" y="1030962"/>
          <a:ext cx="8280920" cy="3765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5556" y="384631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 чём сейчас больше нуждается Россия: в укреплении власти или в том, чтобы власть была поставлена под контроль общества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27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539552" y="627534"/>
            <a:ext cx="6984776" cy="504058"/>
          </a:xfrm>
          <a:prstGeom prst="rect">
            <a:avLst/>
          </a:prstGeom>
          <a:noFill/>
        </p:spPr>
        <p:txBody>
          <a:bodyPr vert="horz"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ГРАЖДАНСКОЕ ОБЩЕСТВО</a:t>
            </a:r>
            <a:endParaRPr lang="ru-RU" sz="3200" dirty="0">
              <a:solidFill>
                <a:srgbClr val="002060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4630" y="1550278"/>
            <a:ext cx="6264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_AlternaSw" pitchFamily="34" charset="-52"/>
                <a:cs typeface="Arial" pitchFamily="34" charset="0"/>
              </a:rPr>
              <a:t>граждане самостоятельно, без вмешательства </a:t>
            </a:r>
          </a:p>
          <a:p>
            <a:r>
              <a:rPr lang="ru-RU" sz="2400" dirty="0" smtClean="0">
                <a:latin typeface="a_AlternaSw" pitchFamily="34" charset="-52"/>
                <a:cs typeface="Arial" pitchFamily="34" charset="0"/>
              </a:rPr>
              <a:t>государства</a:t>
            </a:r>
          </a:p>
          <a:p>
            <a:endParaRPr lang="ru-RU" sz="2400" dirty="0" smtClean="0">
              <a:latin typeface="a_AlternaSw" pitchFamily="34" charset="-52"/>
              <a:cs typeface="Arial" pitchFamily="34" charset="0"/>
            </a:endParaRPr>
          </a:p>
          <a:p>
            <a:r>
              <a:rPr lang="ru-RU" sz="2400" dirty="0" smtClean="0">
                <a:latin typeface="a_AlternaSw" pitchFamily="34" charset="-52"/>
                <a:cs typeface="Arial" pitchFamily="34" charset="0"/>
              </a:rPr>
              <a:t>реализуют свои частные интересы</a:t>
            </a:r>
          </a:p>
          <a:p>
            <a:endParaRPr lang="ru-RU" sz="2400" dirty="0" smtClean="0">
              <a:latin typeface="a_AlternaSw" pitchFamily="34" charset="-52"/>
              <a:cs typeface="Arial" pitchFamily="34" charset="0"/>
            </a:endParaRPr>
          </a:p>
          <a:p>
            <a:r>
              <a:rPr lang="ru-RU" sz="2400" dirty="0" smtClean="0">
                <a:latin typeface="a_AlternaSw" pitchFamily="34" charset="-52"/>
                <a:cs typeface="Arial" pitchFamily="34" charset="0"/>
              </a:rPr>
              <a:t>лично или объединяясь в </a:t>
            </a:r>
            <a:r>
              <a:rPr lang="ru-RU" sz="2400" dirty="0" smtClean="0">
                <a:latin typeface="a_AlternaSw" pitchFamily="34" charset="-52"/>
                <a:cs typeface="Arial" pitchFamily="34" charset="0"/>
              </a:rPr>
              <a:t>союзы, </a:t>
            </a:r>
            <a:r>
              <a:rPr lang="ru-RU" sz="2400" dirty="0" smtClean="0">
                <a:latin typeface="a_AlternaSw" pitchFamily="34" charset="-52"/>
                <a:cs typeface="Arial" pitchFamily="34" charset="0"/>
              </a:rPr>
              <a:t>партии, </a:t>
            </a:r>
          </a:p>
          <a:p>
            <a:r>
              <a:rPr lang="ru-RU" sz="2400" dirty="0" smtClean="0">
                <a:latin typeface="a_AlternaSw" pitchFamily="34" charset="-52"/>
                <a:cs typeface="Arial" pitchFamily="34" charset="0"/>
              </a:rPr>
              <a:t>общества</a:t>
            </a:r>
            <a:endParaRPr lang="ru-RU" sz="2400" dirty="0">
              <a:latin typeface="a_AlternaSw" pitchFamily="34" charset="-52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41144"/>
            <a:ext cx="532250" cy="5946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86382"/>
            <a:ext cx="532250" cy="5946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278470"/>
            <a:ext cx="532250" cy="59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7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Овал 4"/>
          <p:cNvSpPr/>
          <p:nvPr/>
        </p:nvSpPr>
        <p:spPr>
          <a:xfrm>
            <a:off x="467544" y="987574"/>
            <a:ext cx="3528392" cy="3285718"/>
          </a:xfrm>
          <a:prstGeom prst="ellipse">
            <a:avLst/>
          </a:prstGeom>
          <a:solidFill>
            <a:srgbClr val="33CC3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ОБЩЕСТВО</a:t>
            </a:r>
            <a:endParaRPr lang="ru-RU" dirty="0">
              <a:solidFill>
                <a:schemeClr val="tx1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27770" y="1248956"/>
            <a:ext cx="1813421" cy="1770369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ГОСУДАРСТВО</a:t>
            </a:r>
            <a:endParaRPr lang="ru-RU" sz="1400" dirty="0">
              <a:solidFill>
                <a:schemeClr val="tx1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427984" y="1779662"/>
            <a:ext cx="2475309" cy="2520280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sz="2000" dirty="0" smtClean="0">
                <a:solidFill>
                  <a:schemeClr val="tx1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ГОСУДАРСТВО</a:t>
            </a:r>
          </a:p>
          <a:p>
            <a:pPr algn="ctr"/>
            <a:endParaRPr lang="ru-RU" dirty="0">
              <a:solidFill>
                <a:schemeClr val="tx1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156176" y="1779662"/>
            <a:ext cx="2592288" cy="2520280"/>
          </a:xfrm>
          <a:prstGeom prst="ellipse">
            <a:avLst/>
          </a:prstGeom>
          <a:solidFill>
            <a:srgbClr val="0000CC">
              <a:alpha val="50000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ГРАЖДАНСКОЕ ОБЩЕСТВО</a:t>
            </a:r>
            <a:endParaRPr lang="ru-RU" sz="2000" dirty="0">
              <a:solidFill>
                <a:schemeClr val="tx1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6758" y="833457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ПОЛИТИЧЕСКИЕ ПАРТИИ</a:t>
            </a:r>
            <a:endParaRPr lang="ru-RU" sz="24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cxnSp>
        <p:nvCxnSpPr>
          <p:cNvPr id="10" name="Прямая со стрелкой 9"/>
          <p:cNvCxnSpPr>
            <a:stCxn id="9" idx="2"/>
          </p:cNvCxnSpPr>
          <p:nvPr/>
        </p:nvCxnSpPr>
        <p:spPr>
          <a:xfrm>
            <a:off x="6554910" y="1664454"/>
            <a:ext cx="0" cy="1371420"/>
          </a:xfrm>
          <a:prstGeom prst="straightConnector1">
            <a:avLst/>
          </a:prstGeom>
          <a:ln w="44450">
            <a:solidFill>
              <a:schemeClr val="tx1"/>
            </a:solidFill>
            <a:tailEnd type="stealth" w="lg" len="lg"/>
          </a:ln>
          <a:effectLst>
            <a:glow rad="127000">
              <a:schemeClr val="bg1">
                <a:lumMod val="9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91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57656548"/>
              </p:ext>
            </p:extLst>
          </p:nvPr>
        </p:nvGraphicFramePr>
        <p:xfrm>
          <a:off x="757787" y="1072512"/>
          <a:ext cx="7772441" cy="3791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1695028"/>
            <a:ext cx="2110367" cy="29523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83568" y="632610"/>
            <a:ext cx="7920880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000" dirty="0">
                <a:latin typeface="a_AlternaSw" pitchFamily="34" charset="-52"/>
                <a:cs typeface="Arial" pitchFamily="34" charset="0"/>
              </a:rPr>
              <a:t>Гражданское общество в России: настоящее смутно, будущее </a:t>
            </a:r>
            <a:r>
              <a:rPr lang="ru-RU" sz="2000" dirty="0" smtClean="0">
                <a:latin typeface="a_AlternaSw" pitchFamily="34" charset="-52"/>
                <a:cs typeface="Arial" pitchFamily="34" charset="0"/>
              </a:rPr>
              <a:t>туманно…</a:t>
            </a:r>
            <a:endParaRPr lang="ru-RU" sz="2000" dirty="0"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3029" y="1635646"/>
            <a:ext cx="1377942" cy="275843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586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Type-SemiBold" pitchFamily="2" charset="0"/>
              </a:rPr>
              <a:t>?</a:t>
            </a:r>
            <a:endParaRPr lang="ru-RU" sz="25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ushType-SemiBold" pitchFamily="2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343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11510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Гражданское общество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– это…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98514" y="433636"/>
            <a:ext cx="1377942" cy="4104456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586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Type-SemiBold" pitchFamily="2" charset="0"/>
              </a:rPr>
              <a:t>?</a:t>
            </a:r>
            <a:endParaRPr lang="ru-RU" sz="25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ushType-SemiB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963412"/>
            <a:ext cx="5215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овокупность всех граждан данного 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государства.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7733" y="817579"/>
            <a:ext cx="599971" cy="5305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687" y="2076064"/>
            <a:ext cx="1522237" cy="28110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434791"/>
            <a:ext cx="1317188" cy="23230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832" y="1967718"/>
            <a:ext cx="900248" cy="20863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31840" y="1974459"/>
            <a:ext cx="889961" cy="20795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600"/>
            <a:ext cx="7229924" cy="51501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r="2980"/>
          <a:stretch/>
        </p:blipFill>
        <p:spPr bwMode="auto">
          <a:xfrm>
            <a:off x="-16334" y="-6599"/>
            <a:ext cx="7246258" cy="515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r="6629"/>
          <a:stretch/>
        </p:blipFill>
        <p:spPr>
          <a:xfrm>
            <a:off x="-16334" y="-6599"/>
            <a:ext cx="7246258" cy="51501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334" y="-6600"/>
            <a:ext cx="7246258" cy="51501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334" y="-6599"/>
            <a:ext cx="7246258" cy="51501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334" y="-6599"/>
            <a:ext cx="7246258" cy="51501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0575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11510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Гражданское общество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– это…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98514" y="433636"/>
            <a:ext cx="1377942" cy="4104456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586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Type-SemiBold" pitchFamily="2" charset="0"/>
              </a:rPr>
              <a:t>?</a:t>
            </a:r>
            <a:endParaRPr lang="ru-RU" sz="25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ushType-SemiB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963412"/>
            <a:ext cx="521568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овокупность всех граждан данного 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государства.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бщество невоенное или общество 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светское.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5" y="817579"/>
            <a:ext cx="599971" cy="53055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4" y="1635646"/>
            <a:ext cx="599971" cy="53055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0"/>
            <a:ext cx="9146445" cy="51435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7584" y="817579"/>
            <a:ext cx="2897386" cy="366467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Скругленная прямоугольная выноска 21"/>
          <p:cNvSpPr/>
          <p:nvPr/>
        </p:nvSpPr>
        <p:spPr>
          <a:xfrm rot="617912">
            <a:off x="4462511" y="817579"/>
            <a:ext cx="3456384" cy="1729353"/>
          </a:xfrm>
          <a:prstGeom prst="wedgeRoundRectCallout">
            <a:avLst>
              <a:gd name="adj1" fmla="val -101506"/>
              <a:gd name="adj2" fmla="val 4085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361950"/>
            <a:r>
              <a:rPr lang="ru-RU" sz="2000" i="1" dirty="0" smtClean="0"/>
              <a:t>Там, где люди могут </a:t>
            </a:r>
          </a:p>
          <a:p>
            <a:r>
              <a:rPr lang="ru-RU" sz="2000" i="1" dirty="0" smtClean="0"/>
              <a:t>индивидуально обеспечить </a:t>
            </a:r>
          </a:p>
          <a:p>
            <a:r>
              <a:rPr lang="ru-RU" sz="2000" i="1" dirty="0" smtClean="0"/>
              <a:t>себя, правительство не </a:t>
            </a:r>
          </a:p>
          <a:p>
            <a:r>
              <a:rPr lang="ru-RU" sz="2000" i="1" dirty="0" smtClean="0"/>
              <a:t>должно вмешиваться.</a:t>
            </a:r>
            <a:endParaRPr lang="ru-RU" sz="20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304169" y="3786951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Авраам Линкольн</a:t>
            </a:r>
            <a:endParaRPr lang="ru-RU" sz="16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5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0" grpId="0" animBg="1"/>
      <p:bldP spid="22" grpId="0" uiExpand="1" build="p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11510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Гражданское общество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– это…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98514" y="433636"/>
            <a:ext cx="1377942" cy="4104456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586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Type-SemiBold" pitchFamily="2" charset="0"/>
              </a:rPr>
              <a:t>?</a:t>
            </a:r>
            <a:endParaRPr lang="ru-RU" sz="25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ushType-SemiB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963412"/>
            <a:ext cx="521568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овокупность всех граждан данного 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государства.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бщество невоенное или общество 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светское.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овокупность отношений между 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людьми, их добровольными 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объединениями, выражающими их 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интересы, в которые государство 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напрямую не вмешивается.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5" y="817579"/>
            <a:ext cx="599971" cy="53055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4" y="1635646"/>
            <a:ext cx="599971" cy="530553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5" y="2461313"/>
            <a:ext cx="599971" cy="5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62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755576" y="339502"/>
            <a:ext cx="7560840" cy="58477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rgbClr val="0000CC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Чардаш – венгерский народный танец</a:t>
            </a:r>
            <a:endParaRPr lang="ru-RU" sz="3200" dirty="0">
              <a:solidFill>
                <a:srgbClr val="0000CC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96622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755576" y="339502"/>
            <a:ext cx="7560840" cy="58477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rgbClr val="0000CC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Чардаш – венгерский народный танец</a:t>
            </a:r>
            <a:endParaRPr lang="ru-RU" sz="3200" dirty="0">
              <a:solidFill>
                <a:srgbClr val="0000CC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342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654"/>
          <a:stretch/>
        </p:blipFill>
        <p:spPr>
          <a:xfrm>
            <a:off x="1051223" y="227363"/>
            <a:ext cx="7014632" cy="4688774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467544" y="411510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effectLst>
                  <a:glow rad="1905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Цели и интересы людей многообразны.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4364305"/>
            <a:ext cx="8568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effectLst>
                  <a:glow rad="1905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Для их реализации люди создают </a:t>
            </a:r>
            <a:r>
              <a:rPr lang="ru-RU" sz="2200" b="1" dirty="0">
                <a:effectLst>
                  <a:glow rad="1905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ассоциации</a:t>
            </a:r>
            <a:r>
              <a:rPr lang="ru-RU" sz="2200" dirty="0">
                <a:effectLst>
                  <a:glow rad="1905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(объединения</a:t>
            </a:r>
            <a:r>
              <a:rPr lang="ru-RU" sz="2200" dirty="0" smtClean="0">
                <a:effectLst>
                  <a:glow rad="1905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).</a:t>
            </a:r>
            <a:endParaRPr lang="ru-RU" sz="2200" dirty="0">
              <a:effectLst>
                <a:glow rad="1905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5" b="99550" l="368" r="98713">
                        <a14:backgroundMark x1="20404" y1="45946" x2="20404" y2="45946"/>
                        <a14:backgroundMark x1="34743" y1="38514" x2="34743" y2="38514"/>
                        <a14:backgroundMark x1="68382" y1="66667" x2="68382" y2="66667"/>
                        <a14:backgroundMark x1="91544" y1="45495" x2="91544" y2="45495"/>
                        <a14:backgroundMark x1="79596" y1="51351" x2="79596" y2="51351"/>
                        <a14:backgroundMark x1="78309" y1="56532" x2="78309" y2="56532"/>
                        <a14:backgroundMark x1="75000" y1="29505" x2="75000" y2="29505"/>
                        <a14:backgroundMark x1="52757" y1="22072" x2="52757" y2="22072"/>
                        <a14:backgroundMark x1="18566" y1="47748" x2="18566" y2="47748"/>
                        <a14:backgroundMark x1="85294" y1="41441" x2="85294" y2="41441"/>
                        <a14:backgroundMark x1="75000" y1="56982" x2="75000" y2="56982"/>
                        <a14:backgroundMark x1="85294" y1="62838" x2="85294" y2="62838"/>
                        <a14:backgroundMark x1="89890" y1="62162" x2="89890" y2="62162"/>
                        <a14:backgroundMark x1="16544" y1="62162" x2="16544" y2="62162"/>
                        <a14:backgroundMark x1="72610" y1="32207" x2="72610" y2="3220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987574"/>
            <a:ext cx="1944216" cy="1606892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91" t="-6117" r="-5044" b="-7768"/>
          <a:stretch/>
        </p:blipFill>
        <p:spPr>
          <a:xfrm>
            <a:off x="2501159" y="987574"/>
            <a:ext cx="2574897" cy="16000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192" t="-5971" r="-9322" b="-7951"/>
          <a:stretch/>
        </p:blipFill>
        <p:spPr>
          <a:xfrm>
            <a:off x="7050102" y="987573"/>
            <a:ext cx="1612513" cy="16068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354" t="-8906" r="-17042" b="-9835"/>
          <a:stretch/>
        </p:blipFill>
        <p:spPr>
          <a:xfrm>
            <a:off x="5076057" y="2594467"/>
            <a:ext cx="1440159" cy="16260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39" t="-5642" r="-10709" b="-8808"/>
          <a:stretch/>
        </p:blipFill>
        <p:spPr>
          <a:xfrm>
            <a:off x="6516216" y="2594466"/>
            <a:ext cx="2146399" cy="1626045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7500" y1="14545" x2="47500" y2="14545"/>
                        <a14:foregroundMark x1="50750" y1="16061" x2="50750" y2="16061"/>
                        <a14:foregroundMark x1="46250" y1="19394" x2="46250" y2="19394"/>
                        <a14:foregroundMark x1="60500" y1="7879" x2="60500" y2="7879"/>
                        <a14:foregroundMark x1="55250" y1="9697" x2="55250" y2="9697"/>
                        <a14:foregroundMark x1="67750" y1="9091" x2="67750" y2="9091"/>
                        <a14:foregroundMark x1="65500" y1="6364" x2="65500" y2="6364"/>
                        <a14:foregroundMark x1="61500" y1="6364" x2="61500" y2="6364"/>
                        <a14:foregroundMark x1="58250" y1="13333" x2="58250" y2="13333"/>
                        <a14:foregroundMark x1="71750" y1="10606" x2="71750" y2="10606"/>
                        <a14:foregroundMark x1="70750" y1="4848" x2="70750" y2="4848"/>
                        <a14:foregroundMark x1="65000" y1="6970" x2="65000" y2="6970"/>
                        <a14:foregroundMark x1="62750" y1="11818" x2="62750" y2="11818"/>
                        <a14:foregroundMark x1="87750" y1="44242" x2="87750" y2="44242"/>
                        <a14:foregroundMark x1="86500" y1="37879" x2="86500" y2="37879"/>
                        <a14:foregroundMark x1="86000" y1="33030" x2="86000" y2="33030"/>
                        <a14:foregroundMark x1="86000" y1="29697" x2="86000" y2="29697"/>
                        <a14:foregroundMark x1="90500" y1="31212" x2="90500" y2="31212"/>
                        <a14:foregroundMark x1="93250" y1="41212" x2="93250" y2="41212"/>
                        <a14:foregroundMark x1="95500" y1="48182" x2="95500" y2="48182"/>
                        <a14:foregroundMark x1="88750" y1="48182" x2="88750" y2="48182"/>
                        <a14:foregroundMark x1="80250" y1="47576" x2="80250" y2="47576"/>
                        <a14:foregroundMark x1="79750" y1="47576" x2="79750" y2="47576"/>
                        <a14:foregroundMark x1="74000" y1="46970" x2="74000" y2="46970"/>
                        <a14:foregroundMark x1="73000" y1="46970" x2="73000" y2="46970"/>
                        <a14:foregroundMark x1="73000" y1="46970" x2="71250" y2="46970"/>
                        <a14:foregroundMark x1="67750" y1="46970" x2="67750" y2="46970"/>
                        <a14:foregroundMark x1="66750" y1="50909" x2="66750" y2="50909"/>
                        <a14:foregroundMark x1="66000" y1="53030" x2="65500" y2="55152"/>
                        <a14:foregroundMark x1="60500" y1="58485" x2="60500" y2="58485"/>
                        <a14:foregroundMark x1="70000" y1="73030" x2="70000" y2="73030"/>
                        <a14:foregroundMark x1="64500" y1="68788" x2="64500" y2="68788"/>
                        <a14:foregroundMark x1="60000" y1="68788" x2="60000" y2="68788"/>
                        <a14:foregroundMark x1="56000" y1="70303" x2="56000" y2="70303"/>
                        <a14:foregroundMark x1="62250" y1="65455" x2="62250" y2="65455"/>
                        <a14:foregroundMark x1="65500" y1="62727" x2="65500" y2="62727"/>
                        <a14:foregroundMark x1="67250" y1="69394" x2="67250" y2="69394"/>
                        <a14:foregroundMark x1="68500" y1="68182" x2="68500" y2="68182"/>
                        <a14:foregroundMark x1="41250" y1="57879" x2="41250" y2="57879"/>
                        <a14:foregroundMark x1="40000" y1="66061" x2="40000" y2="66061"/>
                        <a14:foregroundMark x1="39000" y1="73030" x2="39000" y2="73030"/>
                        <a14:foregroundMark x1="38500" y1="79091" x2="38500" y2="79091"/>
                        <a14:foregroundMark x1="40000" y1="73636" x2="40000" y2="73636"/>
                        <a14:foregroundMark x1="41750" y1="73636" x2="41750" y2="73636"/>
                        <a14:foregroundMark x1="36000" y1="69394" x2="36000" y2="69394"/>
                        <a14:foregroundMark x1="39500" y1="61818" x2="39500" y2="61818"/>
                        <a14:foregroundMark x1="38500" y1="57273" x2="38500" y2="57273"/>
                        <a14:foregroundMark x1="47500" y1="55152" x2="47500" y2="55152"/>
                        <a14:foregroundMark x1="46750" y1="46970" x2="46750" y2="46970"/>
                        <a14:foregroundMark x1="45750" y1="43333" x2="45750" y2="43333"/>
                        <a14:foregroundMark x1="45250" y1="40000" x2="45250" y2="40000"/>
                        <a14:foregroundMark x1="35000" y1="76970" x2="35000" y2="76970"/>
                        <a14:foregroundMark x1="66750" y1="4545" x2="66750" y2="4545"/>
                        <a14:foregroundMark x1="45750" y1="54848" x2="45750" y2="54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" t="-7644" r="-3440" b="-461"/>
          <a:stretch/>
        </p:blipFill>
        <p:spPr>
          <a:xfrm>
            <a:off x="5076056" y="987574"/>
            <a:ext cx="1960421" cy="16068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 descr="http://static.wixstatic.com/media/ade437_c9b9fe9bac756cd4ebdd1129e27c922c.png_srz_240_190_85_22_0.50_1.20_0.00_png_srz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24" t="-8027" r="-13794" b="-2917"/>
          <a:stretch/>
        </p:blipFill>
        <p:spPr bwMode="auto">
          <a:xfrm>
            <a:off x="2501159" y="2594467"/>
            <a:ext cx="2574897" cy="16260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" t="2251" r="8605" b="-3387"/>
          <a:stretch/>
        </p:blipFill>
        <p:spPr bwMode="auto">
          <a:xfrm>
            <a:off x="539552" y="2594467"/>
            <a:ext cx="1944216" cy="16260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156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764094"/>
            <a:ext cx="2777722" cy="361531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56905" y="381737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Томас </a:t>
            </a:r>
            <a:r>
              <a:rPr lang="ru-RU" sz="1600" dirty="0" err="1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Пейн</a:t>
            </a:r>
            <a:endParaRPr lang="ru-RU" sz="16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rot="21164676">
            <a:off x="1184096" y="607388"/>
            <a:ext cx="4401044" cy="2503823"/>
          </a:xfrm>
          <a:prstGeom prst="wedgeRoundRectCallout">
            <a:avLst>
              <a:gd name="adj1" fmla="val 71947"/>
              <a:gd name="adj2" fmla="val 3173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266700"/>
            <a:r>
              <a:rPr lang="ru-RU" sz="2000" i="1" dirty="0" smtClean="0"/>
              <a:t>Гражданское общество – благо, </a:t>
            </a:r>
          </a:p>
          <a:p>
            <a:r>
              <a:rPr lang="ru-RU" sz="2000" i="1" dirty="0" smtClean="0"/>
              <a:t>а государство – неизбежное зло.</a:t>
            </a:r>
          </a:p>
          <a:p>
            <a:pPr indent="266700"/>
            <a:r>
              <a:rPr lang="ru-RU" sz="2000" i="1" dirty="0" smtClean="0"/>
              <a:t>Чем совершеннее гражданское </a:t>
            </a:r>
          </a:p>
          <a:p>
            <a:r>
              <a:rPr lang="ru-RU" sz="2000" i="1" dirty="0" smtClean="0"/>
              <a:t>общество, тем более оно </a:t>
            </a:r>
          </a:p>
          <a:p>
            <a:r>
              <a:rPr lang="ru-RU" sz="2000" i="1" dirty="0" smtClean="0"/>
              <a:t>саморегулируется и тем менее </a:t>
            </a:r>
          </a:p>
          <a:p>
            <a:r>
              <a:rPr lang="ru-RU" sz="2000" i="1" dirty="0" smtClean="0"/>
              <a:t>нуждается в регулировании со </a:t>
            </a:r>
          </a:p>
          <a:p>
            <a:r>
              <a:rPr lang="ru-RU" sz="2000" i="1" dirty="0" smtClean="0"/>
              <a:t>стороны государства.</a:t>
            </a:r>
            <a:endParaRPr lang="ru-RU" sz="2000" i="1" dirty="0"/>
          </a:p>
        </p:txBody>
      </p:sp>
      <p:grpSp>
        <p:nvGrpSpPr>
          <p:cNvPr id="8" name="Группа 7"/>
          <p:cNvGrpSpPr/>
          <p:nvPr/>
        </p:nvGrpSpPr>
        <p:grpSpPr>
          <a:xfrm flipH="1">
            <a:off x="1196123" y="699542"/>
            <a:ext cx="1048025" cy="1421968"/>
            <a:chOff x="1059012" y="2028256"/>
            <a:chExt cx="1206600" cy="2092273"/>
          </a:xfrm>
        </p:grpSpPr>
        <p:sp>
          <p:nvSpPr>
            <p:cNvPr id="9" name="Овал 8"/>
            <p:cNvSpPr/>
            <p:nvPr/>
          </p:nvSpPr>
          <p:spPr>
            <a:xfrm>
              <a:off x="1414788" y="2028256"/>
              <a:ext cx="478952" cy="50405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465780" y="2604320"/>
              <a:ext cx="472244" cy="8119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941760" y="3786908"/>
              <a:ext cx="302360" cy="14477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092940" y="2656027"/>
              <a:ext cx="172672" cy="17010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059012" y="2570977"/>
              <a:ext cx="172672" cy="17010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/>
            <p:cNvCxnSpPr>
              <a:stCxn id="10" idx="7"/>
            </p:cNvCxnSpPr>
            <p:nvPr/>
          </p:nvCxnSpPr>
          <p:spPr>
            <a:xfrm>
              <a:off x="1868865" y="2723224"/>
              <a:ext cx="224075" cy="28705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>
              <a:endCxn id="12" idx="4"/>
            </p:cNvCxnSpPr>
            <p:nvPr/>
          </p:nvCxnSpPr>
          <p:spPr>
            <a:xfrm flipV="1">
              <a:off x="2092940" y="2826128"/>
              <a:ext cx="86336" cy="18415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stCxn id="10" idx="1"/>
            </p:cNvCxnSpPr>
            <p:nvPr/>
          </p:nvCxnSpPr>
          <p:spPr>
            <a:xfrm flipH="1">
              <a:off x="1246600" y="2723224"/>
              <a:ext cx="288339" cy="19498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endCxn id="13" idx="4"/>
            </p:cNvCxnSpPr>
            <p:nvPr/>
          </p:nvCxnSpPr>
          <p:spPr>
            <a:xfrm flipH="1" flipV="1">
              <a:off x="1145348" y="2741078"/>
              <a:ext cx="86336" cy="18979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stCxn id="10" idx="5"/>
            </p:cNvCxnSpPr>
            <p:nvPr/>
          </p:nvCxnSpPr>
          <p:spPr>
            <a:xfrm>
              <a:off x="1868865" y="3297340"/>
              <a:ext cx="267243" cy="11890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>
              <a:endCxn id="11" idx="0"/>
            </p:cNvCxnSpPr>
            <p:nvPr/>
          </p:nvCxnSpPr>
          <p:spPr>
            <a:xfrm flipH="1">
              <a:off x="2092940" y="3416244"/>
              <a:ext cx="43168" cy="37066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stCxn id="10" idx="3"/>
            </p:cNvCxnSpPr>
            <p:nvPr/>
          </p:nvCxnSpPr>
          <p:spPr>
            <a:xfrm flipH="1">
              <a:off x="1294573" y="3297340"/>
              <a:ext cx="240366" cy="67841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Овал 20"/>
            <p:cNvSpPr/>
            <p:nvPr/>
          </p:nvSpPr>
          <p:spPr>
            <a:xfrm>
              <a:off x="1167476" y="3975755"/>
              <a:ext cx="302360" cy="14477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624960" y="1158859"/>
            <a:ext cx="977473" cy="1332929"/>
            <a:chOff x="1059012" y="2028256"/>
            <a:chExt cx="1206600" cy="2092273"/>
          </a:xfrm>
        </p:grpSpPr>
        <p:sp>
          <p:nvSpPr>
            <p:cNvPr id="23" name="Овал 22"/>
            <p:cNvSpPr/>
            <p:nvPr/>
          </p:nvSpPr>
          <p:spPr>
            <a:xfrm>
              <a:off x="1414788" y="2028256"/>
              <a:ext cx="478952" cy="50405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1465780" y="2604320"/>
              <a:ext cx="472244" cy="8119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1941760" y="3786908"/>
              <a:ext cx="302360" cy="14477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092940" y="2656027"/>
              <a:ext cx="172672" cy="17010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1059012" y="2570977"/>
              <a:ext cx="172672" cy="17010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>
              <a:stCxn id="24" idx="7"/>
            </p:cNvCxnSpPr>
            <p:nvPr/>
          </p:nvCxnSpPr>
          <p:spPr>
            <a:xfrm>
              <a:off x="1868865" y="2723224"/>
              <a:ext cx="224075" cy="28705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>
              <a:endCxn id="26" idx="4"/>
            </p:cNvCxnSpPr>
            <p:nvPr/>
          </p:nvCxnSpPr>
          <p:spPr>
            <a:xfrm flipV="1">
              <a:off x="2092940" y="2826128"/>
              <a:ext cx="86336" cy="18415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>
              <a:stCxn id="24" idx="1"/>
            </p:cNvCxnSpPr>
            <p:nvPr/>
          </p:nvCxnSpPr>
          <p:spPr>
            <a:xfrm flipH="1">
              <a:off x="1246600" y="2723224"/>
              <a:ext cx="288339" cy="19498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>
              <a:endCxn id="27" idx="4"/>
            </p:cNvCxnSpPr>
            <p:nvPr/>
          </p:nvCxnSpPr>
          <p:spPr>
            <a:xfrm flipH="1" flipV="1">
              <a:off x="1145348" y="2741078"/>
              <a:ext cx="86336" cy="18979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>
              <a:stCxn id="24" idx="5"/>
            </p:cNvCxnSpPr>
            <p:nvPr/>
          </p:nvCxnSpPr>
          <p:spPr>
            <a:xfrm>
              <a:off x="1868865" y="3297340"/>
              <a:ext cx="267243" cy="11890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>
              <a:endCxn id="25" idx="0"/>
            </p:cNvCxnSpPr>
            <p:nvPr/>
          </p:nvCxnSpPr>
          <p:spPr>
            <a:xfrm flipH="1">
              <a:off x="2092940" y="3416244"/>
              <a:ext cx="43168" cy="37066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>
              <a:stCxn id="24" idx="3"/>
            </p:cNvCxnSpPr>
            <p:nvPr/>
          </p:nvCxnSpPr>
          <p:spPr>
            <a:xfrm flipH="1">
              <a:off x="1294573" y="3297340"/>
              <a:ext cx="240366" cy="67841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Овал 34"/>
            <p:cNvSpPr/>
            <p:nvPr/>
          </p:nvSpPr>
          <p:spPr>
            <a:xfrm>
              <a:off x="1167476" y="3975755"/>
              <a:ext cx="302360" cy="14477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19413225">
            <a:off x="2223945" y="2521855"/>
            <a:ext cx="852280" cy="1538202"/>
            <a:chOff x="1059012" y="2028256"/>
            <a:chExt cx="1206600" cy="2092273"/>
          </a:xfrm>
        </p:grpSpPr>
        <p:sp>
          <p:nvSpPr>
            <p:cNvPr id="37" name="Овал 36"/>
            <p:cNvSpPr/>
            <p:nvPr/>
          </p:nvSpPr>
          <p:spPr>
            <a:xfrm>
              <a:off x="1414788" y="2028256"/>
              <a:ext cx="478952" cy="50405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65780" y="2604320"/>
              <a:ext cx="472244" cy="8119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1941760" y="3786908"/>
              <a:ext cx="302360" cy="14477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2092940" y="2656027"/>
              <a:ext cx="172672" cy="17010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1059012" y="2570977"/>
              <a:ext cx="172672" cy="17010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2" name="Прямая соединительная линия 41"/>
            <p:cNvCxnSpPr>
              <a:stCxn id="38" idx="7"/>
            </p:cNvCxnSpPr>
            <p:nvPr/>
          </p:nvCxnSpPr>
          <p:spPr>
            <a:xfrm>
              <a:off x="1868865" y="2723224"/>
              <a:ext cx="224075" cy="28705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>
              <a:endCxn id="40" idx="4"/>
            </p:cNvCxnSpPr>
            <p:nvPr/>
          </p:nvCxnSpPr>
          <p:spPr>
            <a:xfrm flipV="1">
              <a:off x="2092940" y="2826128"/>
              <a:ext cx="86336" cy="18415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>
              <a:stCxn id="38" idx="1"/>
            </p:cNvCxnSpPr>
            <p:nvPr/>
          </p:nvCxnSpPr>
          <p:spPr>
            <a:xfrm flipH="1">
              <a:off x="1246600" y="2723224"/>
              <a:ext cx="288339" cy="19498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>
              <a:endCxn id="41" idx="4"/>
            </p:cNvCxnSpPr>
            <p:nvPr/>
          </p:nvCxnSpPr>
          <p:spPr>
            <a:xfrm flipH="1" flipV="1">
              <a:off x="1145348" y="2741078"/>
              <a:ext cx="86336" cy="18979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>
              <a:stCxn id="38" idx="5"/>
            </p:cNvCxnSpPr>
            <p:nvPr/>
          </p:nvCxnSpPr>
          <p:spPr>
            <a:xfrm>
              <a:off x="1868865" y="3297340"/>
              <a:ext cx="267243" cy="11890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>
              <a:endCxn id="39" idx="0"/>
            </p:cNvCxnSpPr>
            <p:nvPr/>
          </p:nvCxnSpPr>
          <p:spPr>
            <a:xfrm flipH="1">
              <a:off x="2092940" y="3416244"/>
              <a:ext cx="43168" cy="37066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>
              <a:stCxn id="38" idx="3"/>
            </p:cNvCxnSpPr>
            <p:nvPr/>
          </p:nvCxnSpPr>
          <p:spPr>
            <a:xfrm flipH="1">
              <a:off x="1294573" y="3297340"/>
              <a:ext cx="240366" cy="67841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Овал 48"/>
            <p:cNvSpPr/>
            <p:nvPr/>
          </p:nvSpPr>
          <p:spPr>
            <a:xfrm>
              <a:off x="1167476" y="3975755"/>
              <a:ext cx="302360" cy="14477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 rot="2358285">
            <a:off x="633831" y="2370143"/>
            <a:ext cx="889663" cy="1267419"/>
            <a:chOff x="1059012" y="2028256"/>
            <a:chExt cx="1206600" cy="2092273"/>
          </a:xfrm>
        </p:grpSpPr>
        <p:sp>
          <p:nvSpPr>
            <p:cNvPr id="51" name="Овал 50"/>
            <p:cNvSpPr/>
            <p:nvPr/>
          </p:nvSpPr>
          <p:spPr>
            <a:xfrm>
              <a:off x="1414788" y="2028256"/>
              <a:ext cx="478952" cy="50405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1465780" y="2604320"/>
              <a:ext cx="472244" cy="8119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1941760" y="3786908"/>
              <a:ext cx="302360" cy="14477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092940" y="2656027"/>
              <a:ext cx="172672" cy="17010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1059012" y="2570977"/>
              <a:ext cx="172672" cy="17010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единительная линия 55"/>
            <p:cNvCxnSpPr>
              <a:stCxn id="52" idx="7"/>
            </p:cNvCxnSpPr>
            <p:nvPr/>
          </p:nvCxnSpPr>
          <p:spPr>
            <a:xfrm>
              <a:off x="1868865" y="2723224"/>
              <a:ext cx="224075" cy="28705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>
              <a:endCxn id="54" idx="4"/>
            </p:cNvCxnSpPr>
            <p:nvPr/>
          </p:nvCxnSpPr>
          <p:spPr>
            <a:xfrm flipV="1">
              <a:off x="2092940" y="2826128"/>
              <a:ext cx="86336" cy="18415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>
              <a:stCxn id="52" idx="1"/>
            </p:cNvCxnSpPr>
            <p:nvPr/>
          </p:nvCxnSpPr>
          <p:spPr>
            <a:xfrm flipH="1">
              <a:off x="1246600" y="2723224"/>
              <a:ext cx="288339" cy="19498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>
              <a:endCxn id="55" idx="4"/>
            </p:cNvCxnSpPr>
            <p:nvPr/>
          </p:nvCxnSpPr>
          <p:spPr>
            <a:xfrm flipH="1" flipV="1">
              <a:off x="1145348" y="2741078"/>
              <a:ext cx="86336" cy="18979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>
              <a:stCxn id="52" idx="5"/>
            </p:cNvCxnSpPr>
            <p:nvPr/>
          </p:nvCxnSpPr>
          <p:spPr>
            <a:xfrm>
              <a:off x="1868865" y="3297340"/>
              <a:ext cx="267243" cy="11890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>
              <a:endCxn id="53" idx="0"/>
            </p:cNvCxnSpPr>
            <p:nvPr/>
          </p:nvCxnSpPr>
          <p:spPr>
            <a:xfrm flipH="1">
              <a:off x="2092940" y="3416244"/>
              <a:ext cx="43168" cy="37066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>
              <a:stCxn id="52" idx="3"/>
            </p:cNvCxnSpPr>
            <p:nvPr/>
          </p:nvCxnSpPr>
          <p:spPr>
            <a:xfrm flipH="1">
              <a:off x="1294573" y="3297340"/>
              <a:ext cx="240366" cy="67841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Овал 62"/>
            <p:cNvSpPr/>
            <p:nvPr/>
          </p:nvSpPr>
          <p:spPr>
            <a:xfrm>
              <a:off x="1167476" y="3975755"/>
              <a:ext cx="302360" cy="14477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4" name="Стрелка вправо 63"/>
          <p:cNvSpPr/>
          <p:nvPr/>
        </p:nvSpPr>
        <p:spPr>
          <a:xfrm rot="19088101">
            <a:off x="3044370" y="2740953"/>
            <a:ext cx="555697" cy="164118"/>
          </a:xfrm>
          <a:prstGeom prst="rightArrow">
            <a:avLst>
              <a:gd name="adj1" fmla="val 50000"/>
              <a:gd name="adj2" fmla="val 116966"/>
            </a:avLst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право 64"/>
          <p:cNvSpPr/>
          <p:nvPr/>
        </p:nvSpPr>
        <p:spPr>
          <a:xfrm>
            <a:off x="3576373" y="1812713"/>
            <a:ext cx="555697" cy="164118"/>
          </a:xfrm>
          <a:prstGeom prst="rightArrow">
            <a:avLst>
              <a:gd name="adj1" fmla="val 50000"/>
              <a:gd name="adj2" fmla="val 116966"/>
            </a:avLst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право 65"/>
          <p:cNvSpPr/>
          <p:nvPr/>
        </p:nvSpPr>
        <p:spPr>
          <a:xfrm rot="10800000">
            <a:off x="569330" y="1397929"/>
            <a:ext cx="555697" cy="164118"/>
          </a:xfrm>
          <a:prstGeom prst="rightArrow">
            <a:avLst>
              <a:gd name="adj1" fmla="val 50000"/>
              <a:gd name="adj2" fmla="val 116966"/>
            </a:avLst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 вправо 66"/>
          <p:cNvSpPr/>
          <p:nvPr/>
        </p:nvSpPr>
        <p:spPr>
          <a:xfrm rot="3267704">
            <a:off x="1179628" y="3380110"/>
            <a:ext cx="555697" cy="164118"/>
          </a:xfrm>
          <a:prstGeom prst="rightArrow">
            <a:avLst>
              <a:gd name="adj1" fmla="val 50000"/>
              <a:gd name="adj2" fmla="val 116966"/>
            </a:avLst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8" name="Группа 67"/>
          <p:cNvGrpSpPr/>
          <p:nvPr/>
        </p:nvGrpSpPr>
        <p:grpSpPr>
          <a:xfrm>
            <a:off x="1002223" y="1208504"/>
            <a:ext cx="1145439" cy="1672874"/>
            <a:chOff x="1059012" y="2028256"/>
            <a:chExt cx="1206600" cy="2092273"/>
          </a:xfrm>
        </p:grpSpPr>
        <p:sp>
          <p:nvSpPr>
            <p:cNvPr id="69" name="Овал 68"/>
            <p:cNvSpPr/>
            <p:nvPr/>
          </p:nvSpPr>
          <p:spPr>
            <a:xfrm>
              <a:off x="1414788" y="2028256"/>
              <a:ext cx="478952" cy="50405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1465780" y="2604320"/>
              <a:ext cx="472244" cy="8119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1941760" y="3786908"/>
              <a:ext cx="302360" cy="14477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2092940" y="2656027"/>
              <a:ext cx="172672" cy="17010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1059012" y="2570977"/>
              <a:ext cx="172672" cy="17010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4" name="Прямая соединительная линия 73"/>
            <p:cNvCxnSpPr>
              <a:stCxn id="70" idx="7"/>
            </p:cNvCxnSpPr>
            <p:nvPr/>
          </p:nvCxnSpPr>
          <p:spPr>
            <a:xfrm>
              <a:off x="1868865" y="2723224"/>
              <a:ext cx="224075" cy="28705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>
              <a:endCxn id="72" idx="4"/>
            </p:cNvCxnSpPr>
            <p:nvPr/>
          </p:nvCxnSpPr>
          <p:spPr>
            <a:xfrm flipV="1">
              <a:off x="2092940" y="2826128"/>
              <a:ext cx="86336" cy="18415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>
              <a:stCxn id="70" idx="1"/>
            </p:cNvCxnSpPr>
            <p:nvPr/>
          </p:nvCxnSpPr>
          <p:spPr>
            <a:xfrm flipH="1">
              <a:off x="1246600" y="2723224"/>
              <a:ext cx="288339" cy="19498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>
              <a:endCxn id="73" idx="4"/>
            </p:cNvCxnSpPr>
            <p:nvPr/>
          </p:nvCxnSpPr>
          <p:spPr>
            <a:xfrm flipH="1" flipV="1">
              <a:off x="1145348" y="2741078"/>
              <a:ext cx="86336" cy="18979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>
              <a:stCxn id="70" idx="5"/>
            </p:cNvCxnSpPr>
            <p:nvPr/>
          </p:nvCxnSpPr>
          <p:spPr>
            <a:xfrm>
              <a:off x="1868865" y="3297340"/>
              <a:ext cx="267243" cy="11890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>
              <a:endCxn id="71" idx="0"/>
            </p:cNvCxnSpPr>
            <p:nvPr/>
          </p:nvCxnSpPr>
          <p:spPr>
            <a:xfrm flipH="1">
              <a:off x="2092940" y="3416244"/>
              <a:ext cx="43168" cy="37066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>
              <a:stCxn id="70" idx="3"/>
            </p:cNvCxnSpPr>
            <p:nvPr/>
          </p:nvCxnSpPr>
          <p:spPr>
            <a:xfrm flipH="1">
              <a:off x="1294573" y="3297340"/>
              <a:ext cx="240366" cy="67841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Овал 80"/>
            <p:cNvSpPr/>
            <p:nvPr/>
          </p:nvSpPr>
          <p:spPr>
            <a:xfrm>
              <a:off x="1167476" y="3975755"/>
              <a:ext cx="302360" cy="14477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1794640" y="2902578"/>
            <a:ext cx="1075830" cy="1489405"/>
            <a:chOff x="1059012" y="2028256"/>
            <a:chExt cx="1206600" cy="2092273"/>
          </a:xfrm>
        </p:grpSpPr>
        <p:sp>
          <p:nvSpPr>
            <p:cNvPr id="83" name="Овал 82"/>
            <p:cNvSpPr/>
            <p:nvPr/>
          </p:nvSpPr>
          <p:spPr>
            <a:xfrm>
              <a:off x="1414788" y="2028256"/>
              <a:ext cx="478952" cy="50405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1465780" y="2604320"/>
              <a:ext cx="472244" cy="8119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1941760" y="3786908"/>
              <a:ext cx="302360" cy="14477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2092940" y="2656027"/>
              <a:ext cx="172672" cy="17010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1059012" y="2570977"/>
              <a:ext cx="172672" cy="17010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8" name="Прямая соединительная линия 87"/>
            <p:cNvCxnSpPr>
              <a:stCxn id="84" idx="7"/>
            </p:cNvCxnSpPr>
            <p:nvPr/>
          </p:nvCxnSpPr>
          <p:spPr>
            <a:xfrm>
              <a:off x="1868865" y="2723224"/>
              <a:ext cx="224075" cy="28705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>
              <a:endCxn id="86" idx="4"/>
            </p:cNvCxnSpPr>
            <p:nvPr/>
          </p:nvCxnSpPr>
          <p:spPr>
            <a:xfrm flipV="1">
              <a:off x="2092940" y="2826128"/>
              <a:ext cx="86336" cy="18415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>
              <a:stCxn id="84" idx="1"/>
            </p:cNvCxnSpPr>
            <p:nvPr/>
          </p:nvCxnSpPr>
          <p:spPr>
            <a:xfrm flipH="1">
              <a:off x="1246600" y="2723224"/>
              <a:ext cx="288339" cy="19498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>
              <a:endCxn id="87" idx="4"/>
            </p:cNvCxnSpPr>
            <p:nvPr/>
          </p:nvCxnSpPr>
          <p:spPr>
            <a:xfrm flipH="1" flipV="1">
              <a:off x="1145348" y="2741078"/>
              <a:ext cx="86336" cy="18979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>
              <a:stCxn id="84" idx="5"/>
            </p:cNvCxnSpPr>
            <p:nvPr/>
          </p:nvCxnSpPr>
          <p:spPr>
            <a:xfrm>
              <a:off x="1868865" y="3297340"/>
              <a:ext cx="267243" cy="11890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>
              <a:endCxn id="85" idx="0"/>
            </p:cNvCxnSpPr>
            <p:nvPr/>
          </p:nvCxnSpPr>
          <p:spPr>
            <a:xfrm flipH="1">
              <a:off x="2092940" y="3416244"/>
              <a:ext cx="43168" cy="37066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>
              <a:stCxn id="84" idx="3"/>
            </p:cNvCxnSpPr>
            <p:nvPr/>
          </p:nvCxnSpPr>
          <p:spPr>
            <a:xfrm flipH="1">
              <a:off x="1294573" y="3297340"/>
              <a:ext cx="240366" cy="67841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Овал 94"/>
            <p:cNvSpPr/>
            <p:nvPr/>
          </p:nvSpPr>
          <p:spPr>
            <a:xfrm>
              <a:off x="1167476" y="3975755"/>
              <a:ext cx="302360" cy="14477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3065194" y="2507120"/>
            <a:ext cx="1204040" cy="1616201"/>
            <a:chOff x="1059012" y="2028256"/>
            <a:chExt cx="1206600" cy="2092273"/>
          </a:xfrm>
        </p:grpSpPr>
        <p:sp>
          <p:nvSpPr>
            <p:cNvPr id="97" name="Овал 96"/>
            <p:cNvSpPr/>
            <p:nvPr/>
          </p:nvSpPr>
          <p:spPr>
            <a:xfrm>
              <a:off x="1414788" y="2028256"/>
              <a:ext cx="478952" cy="50405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1465780" y="2604320"/>
              <a:ext cx="472244" cy="8119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1941760" y="3786908"/>
              <a:ext cx="302360" cy="14477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2092940" y="2656027"/>
              <a:ext cx="172672" cy="17010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059012" y="2570977"/>
              <a:ext cx="172672" cy="17010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2" name="Прямая соединительная линия 101"/>
            <p:cNvCxnSpPr>
              <a:stCxn id="98" idx="7"/>
            </p:cNvCxnSpPr>
            <p:nvPr/>
          </p:nvCxnSpPr>
          <p:spPr>
            <a:xfrm>
              <a:off x="1868865" y="2723224"/>
              <a:ext cx="224075" cy="28705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>
              <a:endCxn id="100" idx="4"/>
            </p:cNvCxnSpPr>
            <p:nvPr/>
          </p:nvCxnSpPr>
          <p:spPr>
            <a:xfrm flipV="1">
              <a:off x="2092940" y="2826128"/>
              <a:ext cx="86336" cy="18415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>
              <a:stCxn id="98" idx="1"/>
            </p:cNvCxnSpPr>
            <p:nvPr/>
          </p:nvCxnSpPr>
          <p:spPr>
            <a:xfrm flipH="1">
              <a:off x="1246600" y="2723224"/>
              <a:ext cx="288339" cy="19498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>
              <a:endCxn id="101" idx="4"/>
            </p:cNvCxnSpPr>
            <p:nvPr/>
          </p:nvCxnSpPr>
          <p:spPr>
            <a:xfrm flipH="1" flipV="1">
              <a:off x="1145348" y="2741078"/>
              <a:ext cx="86336" cy="18979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>
              <a:stCxn id="98" idx="5"/>
            </p:cNvCxnSpPr>
            <p:nvPr/>
          </p:nvCxnSpPr>
          <p:spPr>
            <a:xfrm>
              <a:off x="1868865" y="3297340"/>
              <a:ext cx="267243" cy="11890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>
              <a:endCxn id="99" idx="0"/>
            </p:cNvCxnSpPr>
            <p:nvPr/>
          </p:nvCxnSpPr>
          <p:spPr>
            <a:xfrm flipH="1">
              <a:off x="2092940" y="3416244"/>
              <a:ext cx="43168" cy="37066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>
              <a:stCxn id="98" idx="3"/>
            </p:cNvCxnSpPr>
            <p:nvPr/>
          </p:nvCxnSpPr>
          <p:spPr>
            <a:xfrm flipH="1">
              <a:off x="1294573" y="3297340"/>
              <a:ext cx="240366" cy="67841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Овал 108"/>
            <p:cNvSpPr/>
            <p:nvPr/>
          </p:nvSpPr>
          <p:spPr>
            <a:xfrm>
              <a:off x="1167476" y="3975755"/>
              <a:ext cx="302360" cy="14477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2276207" y="1059488"/>
            <a:ext cx="1244796" cy="1547198"/>
            <a:chOff x="1059012" y="2028256"/>
            <a:chExt cx="1206600" cy="2092273"/>
          </a:xfrm>
        </p:grpSpPr>
        <p:sp>
          <p:nvSpPr>
            <p:cNvPr id="111" name="Овал 110"/>
            <p:cNvSpPr/>
            <p:nvPr/>
          </p:nvSpPr>
          <p:spPr>
            <a:xfrm>
              <a:off x="1414788" y="2028256"/>
              <a:ext cx="478952" cy="50405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1465780" y="2604320"/>
              <a:ext cx="472244" cy="8119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941760" y="3786908"/>
              <a:ext cx="302360" cy="14477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2092940" y="2656027"/>
              <a:ext cx="172672" cy="17010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1059012" y="2570977"/>
              <a:ext cx="172672" cy="17010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6" name="Прямая соединительная линия 115"/>
            <p:cNvCxnSpPr>
              <a:stCxn id="112" idx="7"/>
            </p:cNvCxnSpPr>
            <p:nvPr/>
          </p:nvCxnSpPr>
          <p:spPr>
            <a:xfrm>
              <a:off x="1868865" y="2723224"/>
              <a:ext cx="224075" cy="28705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>
              <a:endCxn id="114" idx="4"/>
            </p:cNvCxnSpPr>
            <p:nvPr/>
          </p:nvCxnSpPr>
          <p:spPr>
            <a:xfrm flipV="1">
              <a:off x="2092940" y="2826128"/>
              <a:ext cx="86336" cy="18415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>
              <a:stCxn id="112" idx="1"/>
            </p:cNvCxnSpPr>
            <p:nvPr/>
          </p:nvCxnSpPr>
          <p:spPr>
            <a:xfrm flipH="1">
              <a:off x="1246600" y="2723224"/>
              <a:ext cx="288339" cy="19498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>
              <a:endCxn id="115" idx="4"/>
            </p:cNvCxnSpPr>
            <p:nvPr/>
          </p:nvCxnSpPr>
          <p:spPr>
            <a:xfrm flipH="1" flipV="1">
              <a:off x="1145348" y="2741078"/>
              <a:ext cx="86336" cy="18979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>
              <a:stCxn id="112" idx="5"/>
            </p:cNvCxnSpPr>
            <p:nvPr/>
          </p:nvCxnSpPr>
          <p:spPr>
            <a:xfrm>
              <a:off x="1868865" y="3297340"/>
              <a:ext cx="267243" cy="11890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>
              <a:endCxn id="113" idx="0"/>
            </p:cNvCxnSpPr>
            <p:nvPr/>
          </p:nvCxnSpPr>
          <p:spPr>
            <a:xfrm flipH="1">
              <a:off x="2092940" y="3416244"/>
              <a:ext cx="43168" cy="37066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>
              <a:stCxn id="112" idx="3"/>
            </p:cNvCxnSpPr>
            <p:nvPr/>
          </p:nvCxnSpPr>
          <p:spPr>
            <a:xfrm flipH="1">
              <a:off x="1294573" y="3297340"/>
              <a:ext cx="240366" cy="67841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Овал 122"/>
            <p:cNvSpPr/>
            <p:nvPr/>
          </p:nvSpPr>
          <p:spPr>
            <a:xfrm>
              <a:off x="1167476" y="3975755"/>
              <a:ext cx="302360" cy="14477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4" name="Стрелка вправо 123"/>
          <p:cNvSpPr/>
          <p:nvPr/>
        </p:nvSpPr>
        <p:spPr>
          <a:xfrm rot="20900779">
            <a:off x="4033415" y="2044941"/>
            <a:ext cx="1063759" cy="616831"/>
          </a:xfrm>
          <a:prstGeom prst="rightArrow">
            <a:avLst>
              <a:gd name="adj1" fmla="val 50000"/>
              <a:gd name="adj2" fmla="val 116966"/>
            </a:avLst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919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5679E-6 L 0.10521 -0.0907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453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23457E-7 L 0.04705 0.103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5185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32099E-6 L 0.37587 0.1703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5" y="8519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30921 -0.2151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1" y="-10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7" grpId="1" uiExpand="1" build="allAtOnce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124" grpId="0" animBg="1"/>
    </p:bldLst>
  </p:timing>
</p:sld>
</file>

<file path=ppt/theme/theme1.xml><?xml version="1.0" encoding="utf-8"?>
<a:theme xmlns:a="http://schemas.openxmlformats.org/drawingml/2006/main" name="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1248</TotalTime>
  <Words>635</Words>
  <Application>Microsoft Office PowerPoint</Application>
  <PresentationFormat>Экран (16:9)</PresentationFormat>
  <Paragraphs>172</Paragraphs>
  <Slides>26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Презентация</vt:lpstr>
      <vt:lpstr>Гражданское общество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Демократия</dc:title>
  <dc:creator>User</dc:creator>
  <cp:lastModifiedBy>User</cp:lastModifiedBy>
  <cp:revision>69</cp:revision>
  <dcterms:created xsi:type="dcterms:W3CDTF">2014-12-01T13:43:52Z</dcterms:created>
  <dcterms:modified xsi:type="dcterms:W3CDTF">2014-12-17T12:27:02Z</dcterms:modified>
</cp:coreProperties>
</file>