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9" r:id="rId3"/>
    <p:sldId id="264" r:id="rId4"/>
    <p:sldId id="263" r:id="rId5"/>
    <p:sldId id="265" r:id="rId6"/>
    <p:sldId id="262" r:id="rId7"/>
    <p:sldId id="267" r:id="rId8"/>
    <p:sldId id="268" r:id="rId9"/>
    <p:sldId id="269" r:id="rId10"/>
    <p:sldId id="261" r:id="rId11"/>
    <p:sldId id="260" r:id="rId12"/>
    <p:sldId id="266" r:id="rId13"/>
    <p:sldId id="270" r:id="rId14"/>
    <p:sldId id="273" r:id="rId15"/>
    <p:sldId id="274" r:id="rId16"/>
    <p:sldId id="272" r:id="rId17"/>
    <p:sldId id="275" r:id="rId18"/>
    <p:sldId id="277" r:id="rId19"/>
    <p:sldId id="271" r:id="rId20"/>
    <p:sldId id="276" r:id="rId21"/>
    <p:sldId id="278" r:id="rId22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0000"/>
    <a:srgbClr val="007434"/>
    <a:srgbClr val="0000CC"/>
    <a:srgbClr val="3333FF"/>
    <a:srgbClr val="00FF00"/>
    <a:srgbClr val="97C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88" autoAdjust="0"/>
  </p:normalViewPr>
  <p:slideViewPr>
    <p:cSldViewPr showGuides="1">
      <p:cViewPr>
        <p:scale>
          <a:sx n="110" d="100"/>
          <a:sy n="110" d="100"/>
        </p:scale>
        <p:origin x="-581" y="-58"/>
      </p:cViewPr>
      <p:guideLst>
        <p:guide orient="horz" pos="189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1.113574720616232E-3"/>
          <c:w val="1"/>
          <c:h val="0.799406386841941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>
              <a:gsLst>
                <a:gs pos="47087">
                  <a:srgbClr val="15ABD4"/>
                </a:gs>
                <a:gs pos="93000">
                  <a:srgbClr val="03D4A8"/>
                </a:gs>
                <a:gs pos="66000">
                  <a:srgbClr val="21D6E0"/>
                </a:gs>
                <a:gs pos="0">
                  <a:srgbClr val="0087E6"/>
                </a:gs>
                <a:gs pos="23000">
                  <a:srgbClr val="005CBF"/>
                </a:gs>
              </a:gsLst>
              <a:lin ang="5400000" scaled="0"/>
            </a:gradFill>
          </c:spPr>
          <c:invertIfNegative val="0"/>
          <c:dLbls>
            <c:dLbl>
              <c:idx val="0"/>
              <c:layout>
                <c:manualLayout>
                  <c:x val="1.5011820330969267E-3"/>
                  <c:y val="-0.10079365079365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7521352677762368E-17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Северная Корея </c:v>
                </c:pt>
                <c:pt idx="1">
                  <c:v>Россия</c:v>
                </c:pt>
                <c:pt idx="2">
                  <c:v>США</c:v>
                </c:pt>
                <c:pt idx="3">
                  <c:v>Исландия</c:v>
                </c:pt>
                <c:pt idx="4">
                  <c:v>Швеция </c:v>
                </c:pt>
                <c:pt idx="5">
                  <c:v>Норвегия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1.08</c:v>
                </c:pt>
                <c:pt idx="1">
                  <c:v>3.74</c:v>
                </c:pt>
                <c:pt idx="2">
                  <c:v>8.11</c:v>
                </c:pt>
                <c:pt idx="3">
                  <c:v>9.65</c:v>
                </c:pt>
                <c:pt idx="4">
                  <c:v>9.73</c:v>
                </c:pt>
                <c:pt idx="5">
                  <c:v>9.93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49151360"/>
        <c:axId val="79848960"/>
      </c:barChart>
      <c:catAx>
        <c:axId val="49151360"/>
        <c:scaling>
          <c:orientation val="minMax"/>
        </c:scaling>
        <c:delete val="0"/>
        <c:axPos val="b"/>
        <c:majorTickMark val="none"/>
        <c:minorTickMark val="none"/>
        <c:tickLblPos val="nextTo"/>
        <c:crossAx val="79848960"/>
        <c:crosses val="autoZero"/>
        <c:auto val="1"/>
        <c:lblAlgn val="ctr"/>
        <c:lblOffset val="100"/>
        <c:noMultiLvlLbl val="0"/>
      </c:catAx>
      <c:valAx>
        <c:axId val="798489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491513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55230394688697E-2"/>
          <c:y val="0.22246407480314964"/>
          <c:w val="0.57035570285692139"/>
          <c:h val="0.6374625984251968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txPr>
              <a:bodyPr/>
              <a:lstStyle/>
              <a:p>
                <a:pPr>
                  <a:defRPr b="1">
                    <a:effectLst>
                      <a:glow rad="127000">
                        <a:schemeClr val="bg1">
                          <a:lumMod val="95000"/>
                        </a:schemeClr>
                      </a:glow>
                    </a:effectLst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важно</c:v>
                </c:pt>
                <c:pt idx="1">
                  <c:v>не важно</c:v>
                </c:pt>
                <c:pt idx="2">
                  <c:v>затрудняюсь ответить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0.63</c:v>
                </c:pt>
                <c:pt idx="1">
                  <c:v>0.16</c:v>
                </c:pt>
                <c:pt idx="2">
                  <c:v>0.21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3186826009288088"/>
          <c:y val="0.34560580708661415"/>
          <c:w val="0.3261913599735104"/>
          <c:h val="0.3880541338582677"/>
        </c:manualLayout>
      </c:layout>
      <c:overlay val="0"/>
      <c:txPr>
        <a:bodyPr/>
        <a:lstStyle/>
        <a:p>
          <a:pPr>
            <a:defRPr sz="1600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308867858297985"/>
          <c:y val="0.17235580495720562"/>
          <c:w val="0.59534889942651237"/>
          <c:h val="0.7656403477923432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Pt>
            <c:idx val="1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txPr>
              <a:bodyPr/>
              <a:lstStyle/>
              <a:p>
                <a:pPr>
                  <a:defRPr sz="1800" b="1">
                    <a:effectLst>
                      <a:glow rad="127000">
                        <a:schemeClr val="bg1">
                          <a:lumMod val="95000"/>
                        </a:schemeClr>
                      </a:glow>
                    </a:effectLst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столько, сколько нужно</c:v>
                </c:pt>
                <c:pt idx="1">
                  <c:v>слишком много</c:v>
                </c:pt>
                <c:pt idx="2">
                  <c:v>слишком мало</c:v>
                </c:pt>
                <c:pt idx="3">
                  <c:v>затрудняюсь ответить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0.34</c:v>
                </c:pt>
                <c:pt idx="1">
                  <c:v>0.11</c:v>
                </c:pt>
                <c:pt idx="2">
                  <c:v>0.22</c:v>
                </c:pt>
                <c:pt idx="3">
                  <c:v>0.34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l"/>
      <c:layout>
        <c:manualLayout>
          <c:xMode val="edge"/>
          <c:yMode val="edge"/>
          <c:x val="5.2647549940553866E-3"/>
          <c:y val="0.13556608474723972"/>
          <c:w val="0.32979071397423226"/>
          <c:h val="0.8501075464711586"/>
        </c:manualLayout>
      </c:layout>
      <c:overlay val="0"/>
      <c:txPr>
        <a:bodyPr/>
        <a:lstStyle/>
        <a:p>
          <a:pPr>
            <a:defRPr sz="1600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AA5785-367D-4A60-B611-9A22876C1F61}" type="datetimeFigureOut">
              <a:rPr lang="ru-RU" smtClean="0"/>
              <a:t>15.05.2015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F19D8-F275-42C1-8544-48367BDEC3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724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F19D8-F275-42C1-8544-48367BDEC3F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822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F19D8-F275-42C1-8544-48367BDEC3F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437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15.05.2015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69451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15.05.2015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858508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15.05.2015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49201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15.05.2015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95169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15.05.2015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50933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15.05.2015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05468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15.05.2015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53953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15.05.2015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530018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15.05.2015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20169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15.05.2015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23016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15.05.2015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60509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6EC84-8D0D-4A49-942E-D6B4BC88870F}" type="datetimeFigureOut">
              <a:rPr lang="ru-RU" smtClean="0"/>
              <a:t>15.05.2015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585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5.wdp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10" Type="http://schemas.microsoft.com/office/2007/relationships/hdphoto" Target="../media/hdphoto7.wdp"/><Relationship Id="rId4" Type="http://schemas.openxmlformats.org/officeDocument/2006/relationships/image" Target="../media/image2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7.jpg"/><Relationship Id="rId7" Type="http://schemas.openxmlformats.org/officeDocument/2006/relationships/image" Target="../media/image30.gi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.png"/><Relationship Id="rId4" Type="http://schemas.openxmlformats.org/officeDocument/2006/relationships/image" Target="../media/image28.jpg"/><Relationship Id="rId9" Type="http://schemas.openxmlformats.org/officeDocument/2006/relationships/image" Target="../media/image32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jpg"/><Relationship Id="rId9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12.png"/><Relationship Id="rId7" Type="http://schemas.openxmlformats.org/officeDocument/2006/relationships/image" Target="../media/image46.jpg"/><Relationship Id="rId12" Type="http://schemas.openxmlformats.org/officeDocument/2006/relationships/image" Target="../media/image5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11" Type="http://schemas.openxmlformats.org/officeDocument/2006/relationships/image" Target="../media/image50.jpg"/><Relationship Id="rId5" Type="http://schemas.openxmlformats.org/officeDocument/2006/relationships/image" Target="../media/image45.png"/><Relationship Id="rId10" Type="http://schemas.openxmlformats.org/officeDocument/2006/relationships/image" Target="../media/image49.jpg"/><Relationship Id="rId4" Type="http://schemas.openxmlformats.org/officeDocument/2006/relationships/image" Target="../media/image2.png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chart" Target="../charts/chart1.xml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microsoft.com/office/2007/relationships/hdphoto" Target="../media/hdphoto13.wdp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12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7.jpeg"/><Relationship Id="rId5" Type="http://schemas.openxmlformats.org/officeDocument/2006/relationships/image" Target="../media/image53.png"/><Relationship Id="rId10" Type="http://schemas.microsoft.com/office/2007/relationships/hdphoto" Target="../media/hdphoto12.wdp"/><Relationship Id="rId4" Type="http://schemas.microsoft.com/office/2007/relationships/hdphoto" Target="../media/hdphoto10.wdp"/><Relationship Id="rId9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3.wdp"/><Relationship Id="rId7" Type="http://schemas.openxmlformats.org/officeDocument/2006/relationships/image" Target="../media/image1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2.pn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>
          <a:xfrm>
            <a:off x="3923910" y="1276735"/>
            <a:ext cx="5112528" cy="2383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3600" b="1" dirty="0">
              <a:solidFill>
                <a:srgbClr val="00153E"/>
              </a:solidFill>
              <a:latin typeface="Arial" pitchFamily="34" charset="0"/>
              <a:ea typeface="Roboto Slab" pitchFamily="2" charset="0"/>
              <a:cs typeface="Arial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8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148064" y="1276735"/>
            <a:ext cx="3744416" cy="251915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Демократия</a:t>
            </a:r>
            <a:endParaRPr lang="ru-RU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543927"/>
            <a:ext cx="5544616" cy="45995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55970" y="1050871"/>
            <a:ext cx="1512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latin typeface="DS Goose" pitchFamily="2" charset="-52"/>
              </a:rPr>
              <a:t>Что такое демократия?</a:t>
            </a:r>
            <a:endParaRPr lang="ru-RU" sz="1600" b="1" i="1" dirty="0">
              <a:latin typeface="DS Goose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53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4675" y="1124452"/>
            <a:ext cx="400050" cy="58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9060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95536" y="1095747"/>
            <a:ext cx="5400600" cy="35571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02787"/>
            <a:ext cx="5472608" cy="3557195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11" t="20996" r="18888" b="21970"/>
          <a:stretch/>
        </p:blipFill>
        <p:spPr>
          <a:xfrm>
            <a:off x="1019174" y="1852686"/>
            <a:ext cx="3743325" cy="2028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899592" y="339502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glow rad="101600">
                    <a:schemeClr val="bg1">
                      <a:lumMod val="9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Римская Республика</a:t>
            </a:r>
            <a:endParaRPr lang="ru-RU" sz="2400" b="1" dirty="0">
              <a:solidFill>
                <a:srgbClr val="002060"/>
              </a:solidFill>
              <a:effectLst>
                <a:glow rad="101600">
                  <a:schemeClr val="bg1">
                    <a:lumMod val="9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96137" y="1102787"/>
            <a:ext cx="31982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effectLst>
                  <a:glow rad="114300">
                    <a:schemeClr val="bg1">
                      <a:lumMod val="9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Представительная </a:t>
            </a:r>
          </a:p>
          <a:p>
            <a:pPr algn="ctr"/>
            <a:r>
              <a:rPr lang="ru-RU" sz="2000" b="1" dirty="0" smtClean="0">
                <a:effectLst>
                  <a:glow rad="114300">
                    <a:schemeClr val="bg1">
                      <a:lumMod val="9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демократия </a:t>
            </a:r>
            <a:r>
              <a:rPr lang="ru-RU" sz="2000" dirty="0" smtClean="0">
                <a:effectLst>
                  <a:glow rad="114300">
                    <a:schemeClr val="bg1">
                      <a:lumMod val="9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– </a:t>
            </a:r>
            <a:endParaRPr lang="ru-RU" sz="2000" b="1" dirty="0" smtClean="0">
              <a:effectLst>
                <a:glow rad="114300">
                  <a:schemeClr val="bg1">
                    <a:lumMod val="9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dirty="0">
                <a:effectLst>
                  <a:glow rad="114300">
                    <a:schemeClr val="bg1">
                      <a:lumMod val="9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г</a:t>
            </a:r>
            <a:r>
              <a:rPr lang="ru-RU" sz="2000" dirty="0" smtClean="0">
                <a:effectLst>
                  <a:glow rad="114300">
                    <a:schemeClr val="bg1">
                      <a:lumMod val="9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осударством управляют </a:t>
            </a:r>
          </a:p>
          <a:p>
            <a:pPr algn="ctr"/>
            <a:r>
              <a:rPr lang="ru-RU" sz="2000" dirty="0" smtClean="0">
                <a:effectLst>
                  <a:glow rad="114300">
                    <a:schemeClr val="bg1">
                      <a:lumMod val="9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избранные народом </a:t>
            </a:r>
          </a:p>
          <a:p>
            <a:pPr algn="ctr"/>
            <a:r>
              <a:rPr lang="ru-RU" sz="2000" dirty="0" smtClean="0">
                <a:effectLst>
                  <a:glow rad="114300">
                    <a:schemeClr val="bg1">
                      <a:lumMod val="9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представители.</a:t>
            </a:r>
            <a:endParaRPr lang="ru-RU" sz="2000" dirty="0">
              <a:effectLst>
                <a:glow rad="114300">
                  <a:schemeClr val="bg1">
                    <a:lumMod val="9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7"/>
          <a:stretch/>
        </p:blipFill>
        <p:spPr>
          <a:xfrm>
            <a:off x="410792" y="1095748"/>
            <a:ext cx="5385344" cy="3557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clrChange>
              <a:clrFrom>
                <a:srgbClr val="FEF6DF"/>
              </a:clrFrom>
              <a:clrTo>
                <a:srgbClr val="FEF6D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97" b="98352" l="333" r="99000">
                        <a14:foregroundMark x1="73333" y1="46154" x2="73333" y2="46154"/>
                        <a14:foregroundMark x1="69000" y1="45604" x2="69000" y2="45604"/>
                        <a14:foregroundMark x1="79333" y1="14286" x2="79333" y2="14286"/>
                        <a14:foregroundMark x1="84333" y1="14835" x2="84333" y2="14835"/>
                        <a14:foregroundMark x1="95333" y1="30495" x2="95333" y2="30495"/>
                        <a14:foregroundMark x1="93667" y1="27473" x2="93667" y2="27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109" y="2734004"/>
            <a:ext cx="1626355" cy="197331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clrChange>
              <a:clrFrom>
                <a:srgbClr val="FBFBF9"/>
              </a:clrFrom>
              <a:clrTo>
                <a:srgbClr val="FBFBF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16" b="97039" l="4375" r="96875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845766"/>
            <a:ext cx="937053" cy="1780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0793" y="4283610"/>
            <a:ext cx="5385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glow rad="190500">
                    <a:schemeClr val="bg1">
                      <a:lumMod val="9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Сенат в Древнем Риме</a:t>
            </a:r>
          </a:p>
        </p:txBody>
      </p:sp>
    </p:spTree>
    <p:extLst>
      <p:ext uri="{BB962C8B-B14F-4D97-AF65-F5344CB8AC3E}">
        <p14:creationId xmlns:p14="http://schemas.microsoft.com/office/powerpoint/2010/main" val="33359190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75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75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build="p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" b="10257"/>
          <a:stretch/>
        </p:blipFill>
        <p:spPr>
          <a:xfrm>
            <a:off x="5483958" y="420933"/>
            <a:ext cx="2796343" cy="1862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958" y="420935"/>
            <a:ext cx="2796343" cy="186277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98"/>
          <a:stretch/>
        </p:blipFill>
        <p:spPr>
          <a:xfrm>
            <a:off x="5461510" y="1995686"/>
            <a:ext cx="3672408" cy="3147814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9"/>
          <a:stretch/>
        </p:blipFill>
        <p:spPr>
          <a:xfrm>
            <a:off x="1691680" y="2595686"/>
            <a:ext cx="3417803" cy="2042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2571750"/>
            <a:ext cx="1758748" cy="115212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20933"/>
            <a:ext cx="3287263" cy="1862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579" y="420935"/>
            <a:ext cx="1776904" cy="114270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3544274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899592" y="339502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glow rad="101600">
                    <a:schemeClr val="bg1">
                      <a:lumMod val="9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Современные формы прямой демократии</a:t>
            </a:r>
            <a:endParaRPr lang="ru-RU" sz="2400" b="1" dirty="0">
              <a:solidFill>
                <a:srgbClr val="002060"/>
              </a:solidFill>
              <a:effectLst>
                <a:glow rad="101600">
                  <a:schemeClr val="bg1">
                    <a:lumMod val="9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24130"/>
            <a:ext cx="2488680" cy="16858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"/>
          <a:stretch/>
        </p:blipFill>
        <p:spPr>
          <a:xfrm>
            <a:off x="3244257" y="2810010"/>
            <a:ext cx="2673262" cy="17510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2"/>
          <a:stretch/>
        </p:blipFill>
        <p:spPr>
          <a:xfrm>
            <a:off x="5917518" y="2810010"/>
            <a:ext cx="2511552" cy="17510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9"/>
          <a:stretch/>
        </p:blipFill>
        <p:spPr>
          <a:xfrm>
            <a:off x="3244257" y="1124131"/>
            <a:ext cx="2673263" cy="16858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518" y="1124131"/>
            <a:ext cx="2511552" cy="16858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2810010"/>
            <a:ext cx="2488680" cy="1751070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3244256" y="1124130"/>
            <a:ext cx="0" cy="3436949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5917518" y="1124130"/>
            <a:ext cx="0" cy="3436949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755576" y="2810010"/>
            <a:ext cx="7673494" cy="1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3"/>
          <a:stretch/>
        </p:blipFill>
        <p:spPr>
          <a:xfrm>
            <a:off x="5925136" y="1124131"/>
            <a:ext cx="2503934" cy="3436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Прямоугольник 23"/>
          <p:cNvSpPr/>
          <p:nvPr/>
        </p:nvSpPr>
        <p:spPr>
          <a:xfrm>
            <a:off x="755576" y="1124131"/>
            <a:ext cx="5169559" cy="3436949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1228403" y="2150552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effectLst>
                  <a:glow rad="127000">
                    <a:schemeClr val="bg1">
                      <a:lumMod val="95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_AlternaSw" pitchFamily="34" charset="-52"/>
              </a:rPr>
              <a:t>Всеобщие выборы</a:t>
            </a:r>
            <a:endParaRPr lang="ru-RU" sz="3600" b="1" spc="50" dirty="0">
              <a:ln w="11430"/>
              <a:effectLst>
                <a:glow rad="127000">
                  <a:schemeClr val="bg1">
                    <a:lumMod val="95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_AlternaSw" pitchFamily="34" charset="-5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36045" y="3898665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effectLst>
                  <a:glow rad="127000">
                    <a:schemeClr val="bg1">
                      <a:lumMod val="95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_AlternaSw" pitchFamily="34" charset="-52"/>
              </a:rPr>
              <a:t>Референдум</a:t>
            </a:r>
            <a:endParaRPr lang="ru-RU" sz="3600" b="1" spc="50" dirty="0">
              <a:ln w="11430"/>
              <a:effectLst>
                <a:glow rad="127000">
                  <a:schemeClr val="bg1">
                    <a:lumMod val="95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_AlternaSw" pitchFamily="34" charset="-5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55577" y="3821903"/>
            <a:ext cx="5169559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200" spc="50" dirty="0">
                <a:ln w="11430"/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a_AlternaSw" pitchFamily="34" charset="-52"/>
              </a:rPr>
              <a:t>в</a:t>
            </a:r>
            <a:r>
              <a:rPr lang="ru-RU" sz="2200" spc="50" dirty="0" smtClean="0">
                <a:ln w="11430"/>
                <a:effectLst>
                  <a:glow rad="127000">
                    <a:schemeClr val="bg1">
                      <a:lumMod val="95000"/>
                    </a:schemeClr>
                  </a:glow>
                </a:effectLst>
                <a:latin typeface="a_AlternaSw" pitchFamily="34" charset="-52"/>
              </a:rPr>
              <a:t>сенародное голосование по наиболее важным вопросам жизни государства</a:t>
            </a:r>
            <a:endParaRPr lang="ru-RU" sz="2200" spc="50" dirty="0">
              <a:ln w="11430"/>
              <a:effectLst>
                <a:glow rad="127000">
                  <a:schemeClr val="bg1">
                    <a:lumMod val="95000"/>
                  </a:schemeClr>
                </a:glow>
              </a:effectLst>
              <a:latin typeface="a_AlternaSw" pitchFamily="34" charset="-5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10683" y="4102969"/>
            <a:ext cx="2418387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solidFill>
                  <a:srgbClr val="FF0000"/>
                </a:solidFill>
                <a:effectLst>
                  <a:glow rad="127000">
                    <a:schemeClr val="bg1">
                      <a:lumMod val="95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_AlternaSw" pitchFamily="34" charset="-52"/>
              </a:rPr>
              <a:t>12 декабря 1993 </a:t>
            </a:r>
            <a:endParaRPr lang="ru-RU" sz="2400" b="1" spc="50" dirty="0">
              <a:ln w="11430"/>
              <a:solidFill>
                <a:srgbClr val="FF0000"/>
              </a:solidFill>
              <a:effectLst>
                <a:glow rad="127000">
                  <a:schemeClr val="bg1">
                    <a:lumMod val="95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_AlternaSw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7139826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38654E-6 L 0.00347 -0.16672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-833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6" presetClass="entr" presetSubtype="37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1" grpId="0"/>
      <p:bldP spid="22" grpId="0"/>
      <p:bldP spid="22" grpId="1"/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899592" y="339502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glow rad="101600">
                    <a:schemeClr val="bg1">
                      <a:lumMod val="9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Современные формы прямой демократии</a:t>
            </a:r>
            <a:endParaRPr lang="ru-RU" sz="2400" b="1" dirty="0">
              <a:solidFill>
                <a:srgbClr val="002060"/>
              </a:solidFill>
              <a:effectLst>
                <a:glow rad="101600">
                  <a:schemeClr val="bg1">
                    <a:lumMod val="9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1600" y="1203598"/>
            <a:ext cx="3816424" cy="3016210"/>
          </a:xfrm>
          <a:prstGeom prst="rect">
            <a:avLst/>
          </a:prstGeom>
          <a:noFill/>
          <a:effectLst>
            <a:glow rad="127000">
              <a:schemeClr val="bg1">
                <a:lumMod val="9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2000" dirty="0" smtClean="0">
                <a:effectLst/>
                <a:latin typeface="Arial" pitchFamily="34" charset="0"/>
                <a:cs typeface="Arial" pitchFamily="34" charset="0"/>
              </a:rPr>
              <a:t>Всеобщие выборы</a:t>
            </a:r>
          </a:p>
          <a:p>
            <a:endParaRPr lang="ru-RU" sz="1400" dirty="0">
              <a:effectLst/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effectLst/>
                <a:latin typeface="Arial" pitchFamily="34" charset="0"/>
                <a:cs typeface="Arial" pitchFamily="34" charset="0"/>
              </a:rPr>
              <a:t>Референдум</a:t>
            </a:r>
          </a:p>
          <a:p>
            <a:endParaRPr lang="ru-RU" sz="1400" dirty="0">
              <a:effectLst/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effectLst/>
                <a:latin typeface="Arial" pitchFamily="34" charset="0"/>
                <a:cs typeface="Arial" pitchFamily="34" charset="0"/>
              </a:rPr>
              <a:t>Народное обсуждение</a:t>
            </a:r>
          </a:p>
          <a:p>
            <a:endParaRPr lang="ru-RU" sz="1400" dirty="0">
              <a:effectLst/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effectLst/>
                <a:latin typeface="Arial" pitchFamily="34" charset="0"/>
                <a:cs typeface="Arial" pitchFamily="34" charset="0"/>
              </a:rPr>
              <a:t>Народная инициатива</a:t>
            </a:r>
          </a:p>
          <a:p>
            <a:endParaRPr lang="ru-RU" sz="1400" dirty="0">
              <a:effectLst/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effectLst/>
                <a:latin typeface="Arial" pitchFamily="34" charset="0"/>
                <a:cs typeface="Arial" pitchFamily="34" charset="0"/>
              </a:rPr>
              <a:t>Право отзыва избранного в </a:t>
            </a:r>
          </a:p>
          <a:p>
            <a:r>
              <a:rPr lang="ru-RU" sz="2000" dirty="0" smtClean="0">
                <a:effectLst/>
                <a:latin typeface="Arial" pitchFamily="34" charset="0"/>
                <a:cs typeface="Arial" pitchFamily="34" charset="0"/>
              </a:rPr>
              <a:t>органы власти представителя</a:t>
            </a:r>
          </a:p>
          <a:p>
            <a:endParaRPr lang="ru-RU" sz="1400" dirty="0"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3" t="24919" r="20699" b="25388"/>
          <a:stretch/>
        </p:blipFill>
        <p:spPr>
          <a:xfrm>
            <a:off x="395536" y="930374"/>
            <a:ext cx="636663" cy="546447"/>
          </a:xfrm>
          <a:prstGeom prst="rect">
            <a:avLst/>
          </a:prstGeom>
          <a:effectLst>
            <a:glow rad="63500">
              <a:schemeClr val="bg1">
                <a:lumMod val="95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3" t="24919" r="20699" b="25388"/>
          <a:stretch/>
        </p:blipFill>
        <p:spPr>
          <a:xfrm>
            <a:off x="395536" y="1476821"/>
            <a:ext cx="636663" cy="546447"/>
          </a:xfrm>
          <a:prstGeom prst="rect">
            <a:avLst/>
          </a:prstGeom>
          <a:effectLst/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3" t="24919" r="20699" b="25388"/>
          <a:stretch/>
        </p:blipFill>
        <p:spPr>
          <a:xfrm>
            <a:off x="395536" y="2044799"/>
            <a:ext cx="636663" cy="546447"/>
          </a:xfrm>
          <a:prstGeom prst="rect">
            <a:avLst/>
          </a:prstGeom>
          <a:effectLst/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3" t="24919" r="20699" b="25388"/>
          <a:stretch/>
        </p:blipFill>
        <p:spPr>
          <a:xfrm>
            <a:off x="395536" y="2553146"/>
            <a:ext cx="636663" cy="546447"/>
          </a:xfrm>
          <a:prstGeom prst="rect">
            <a:avLst/>
          </a:prstGeom>
          <a:effec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3" t="24919" r="20699" b="25388"/>
          <a:stretch/>
        </p:blipFill>
        <p:spPr>
          <a:xfrm>
            <a:off x="395535" y="3099593"/>
            <a:ext cx="636663" cy="546447"/>
          </a:xfrm>
          <a:prstGeom prst="rect">
            <a:avLst/>
          </a:prstGeom>
          <a:effectLst/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987574"/>
            <a:ext cx="4407656" cy="360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5789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899592" y="339502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glow rad="152400">
                    <a:schemeClr val="bg1">
                      <a:lumMod val="9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Современные формы прямой демократии</a:t>
            </a:r>
            <a:endParaRPr lang="ru-RU" sz="2400" b="1" dirty="0">
              <a:solidFill>
                <a:srgbClr val="002060"/>
              </a:solidFill>
              <a:effectLst>
                <a:glow rad="152400">
                  <a:schemeClr val="bg1">
                    <a:lumMod val="9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1600" y="1203598"/>
            <a:ext cx="3816424" cy="3323987"/>
          </a:xfrm>
          <a:prstGeom prst="rect">
            <a:avLst/>
          </a:prstGeom>
          <a:noFill/>
          <a:effectLst>
            <a:glow rad="127000">
              <a:schemeClr val="bg1">
                <a:lumMod val="9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2000" dirty="0" smtClean="0">
                <a:effectLst>
                  <a:glow rad="152400">
                    <a:schemeClr val="bg1">
                      <a:lumMod val="9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Всеобщие выборы</a:t>
            </a:r>
          </a:p>
          <a:p>
            <a:endParaRPr lang="ru-RU" sz="1400" dirty="0">
              <a:effectLst>
                <a:glow rad="152400">
                  <a:schemeClr val="bg1">
                    <a:lumMod val="9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effectLst>
                  <a:glow rad="152400">
                    <a:schemeClr val="bg1">
                      <a:lumMod val="9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Референдум</a:t>
            </a:r>
          </a:p>
          <a:p>
            <a:endParaRPr lang="ru-RU" sz="1400" dirty="0">
              <a:effectLst>
                <a:glow rad="152400">
                  <a:schemeClr val="bg1">
                    <a:lumMod val="9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effectLst>
                  <a:glow rad="152400">
                    <a:schemeClr val="bg1">
                      <a:lumMod val="9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Народное обсуждение</a:t>
            </a:r>
          </a:p>
          <a:p>
            <a:endParaRPr lang="ru-RU" sz="1400" dirty="0">
              <a:effectLst>
                <a:glow rad="152400">
                  <a:schemeClr val="bg1">
                    <a:lumMod val="9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effectLst>
                  <a:glow rad="152400">
                    <a:schemeClr val="bg1">
                      <a:lumMod val="9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Народная инициатива</a:t>
            </a:r>
          </a:p>
          <a:p>
            <a:endParaRPr lang="ru-RU" sz="1400" dirty="0">
              <a:effectLst>
                <a:glow rad="152400">
                  <a:schemeClr val="bg1">
                    <a:lumMod val="9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effectLst>
                  <a:glow rad="152400">
                    <a:schemeClr val="bg1">
                      <a:lumMod val="9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Право отзыва избранного в </a:t>
            </a:r>
          </a:p>
          <a:p>
            <a:r>
              <a:rPr lang="ru-RU" sz="2000" dirty="0" smtClean="0">
                <a:effectLst>
                  <a:glow rad="152400">
                    <a:schemeClr val="bg1">
                      <a:lumMod val="9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органы власти представителя</a:t>
            </a:r>
          </a:p>
          <a:p>
            <a:endParaRPr lang="ru-RU" sz="1400" dirty="0">
              <a:effectLst>
                <a:glow rad="152400">
                  <a:schemeClr val="bg1">
                    <a:lumMod val="9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effectLst>
                  <a:glow rad="152400">
                    <a:schemeClr val="bg1">
                      <a:lumMod val="9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Народные собрания (сходы)</a:t>
            </a:r>
            <a:endParaRPr lang="ru-RU" sz="2000" dirty="0">
              <a:effectLst>
                <a:glow rad="152400">
                  <a:schemeClr val="bg1">
                    <a:lumMod val="9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3" t="24919" r="20699" b="25388"/>
          <a:stretch/>
        </p:blipFill>
        <p:spPr>
          <a:xfrm>
            <a:off x="395536" y="930374"/>
            <a:ext cx="636663" cy="546447"/>
          </a:xfrm>
          <a:prstGeom prst="rect">
            <a:avLst/>
          </a:prstGeom>
          <a:effectLst>
            <a:glow rad="63500">
              <a:schemeClr val="bg1">
                <a:lumMod val="95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3" t="24919" r="20699" b="25388"/>
          <a:stretch/>
        </p:blipFill>
        <p:spPr>
          <a:xfrm>
            <a:off x="395536" y="1476821"/>
            <a:ext cx="636663" cy="546447"/>
          </a:xfrm>
          <a:prstGeom prst="rect">
            <a:avLst/>
          </a:prstGeom>
          <a:effectLst>
            <a:glow rad="63500">
              <a:schemeClr val="bg1">
                <a:lumMod val="9500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3" t="24919" r="20699" b="25388"/>
          <a:stretch/>
        </p:blipFill>
        <p:spPr>
          <a:xfrm>
            <a:off x="395536" y="2044799"/>
            <a:ext cx="636663" cy="546447"/>
          </a:xfrm>
          <a:prstGeom prst="rect">
            <a:avLst/>
          </a:prstGeom>
          <a:effectLst>
            <a:glow rad="63500">
              <a:schemeClr val="bg1">
                <a:lumMod val="9500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3" t="24919" r="20699" b="25388"/>
          <a:stretch/>
        </p:blipFill>
        <p:spPr>
          <a:xfrm>
            <a:off x="395536" y="2553146"/>
            <a:ext cx="636663" cy="546447"/>
          </a:xfrm>
          <a:prstGeom prst="rect">
            <a:avLst/>
          </a:prstGeom>
          <a:effectLst>
            <a:glow rad="63500">
              <a:schemeClr val="bg1">
                <a:lumMod val="95000"/>
              </a:scheme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3" t="24919" r="20699" b="25388"/>
          <a:stretch/>
        </p:blipFill>
        <p:spPr>
          <a:xfrm>
            <a:off x="395535" y="3099593"/>
            <a:ext cx="636663" cy="546447"/>
          </a:xfrm>
          <a:prstGeom prst="rect">
            <a:avLst/>
          </a:prstGeom>
          <a:effectLst>
            <a:glow rad="63500">
              <a:schemeClr val="bg1">
                <a:lumMod val="95000"/>
              </a:schemeClr>
            </a:glo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3" t="24919" r="20699" b="25388"/>
          <a:stretch/>
        </p:blipFill>
        <p:spPr>
          <a:xfrm>
            <a:off x="395536" y="3867894"/>
            <a:ext cx="636663" cy="546447"/>
          </a:xfrm>
          <a:prstGeom prst="rect">
            <a:avLst/>
          </a:prstGeom>
          <a:effectLst>
            <a:glow rad="63500">
              <a:schemeClr val="bg1">
                <a:lumMod val="9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507308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20"/>
                    </a14:imgEffect>
                  </a14:imgLayer>
                </a14:imgProps>
              </a:ext>
            </a:extLst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899592" y="339502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Современные формы прямой демократии</a:t>
            </a:r>
            <a:endParaRPr lang="ru-RU" sz="2400" b="1" dirty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1600" y="1203598"/>
            <a:ext cx="3816424" cy="3323987"/>
          </a:xfrm>
          <a:prstGeom prst="rect">
            <a:avLst/>
          </a:prstGeom>
          <a:noFill/>
          <a:effectLst>
            <a:glow rad="127000">
              <a:schemeClr val="bg1">
                <a:lumMod val="9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2000" dirty="0" smtClean="0">
                <a:effectLst/>
                <a:latin typeface="Arial" pitchFamily="34" charset="0"/>
                <a:cs typeface="Arial" pitchFamily="34" charset="0"/>
              </a:rPr>
              <a:t>Всеобщие выборы</a:t>
            </a:r>
          </a:p>
          <a:p>
            <a:endParaRPr lang="ru-RU" sz="1400" dirty="0">
              <a:effectLst/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effectLst/>
                <a:latin typeface="Arial" pitchFamily="34" charset="0"/>
                <a:cs typeface="Arial" pitchFamily="34" charset="0"/>
              </a:rPr>
              <a:t>Референдум</a:t>
            </a:r>
          </a:p>
          <a:p>
            <a:endParaRPr lang="ru-RU" sz="1400" dirty="0">
              <a:effectLst/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effectLst/>
                <a:latin typeface="Arial" pitchFamily="34" charset="0"/>
                <a:cs typeface="Arial" pitchFamily="34" charset="0"/>
              </a:rPr>
              <a:t>Народное обсуждение</a:t>
            </a:r>
          </a:p>
          <a:p>
            <a:endParaRPr lang="ru-RU" sz="1400" dirty="0">
              <a:effectLst/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effectLst/>
                <a:latin typeface="Arial" pitchFamily="34" charset="0"/>
                <a:cs typeface="Arial" pitchFamily="34" charset="0"/>
              </a:rPr>
              <a:t>Народная инициатива</a:t>
            </a:r>
          </a:p>
          <a:p>
            <a:endParaRPr lang="ru-RU" sz="1400" dirty="0">
              <a:effectLst/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effectLst/>
                <a:latin typeface="Arial" pitchFamily="34" charset="0"/>
                <a:cs typeface="Arial" pitchFamily="34" charset="0"/>
              </a:rPr>
              <a:t>Право отзыва избранного в </a:t>
            </a:r>
          </a:p>
          <a:p>
            <a:r>
              <a:rPr lang="ru-RU" sz="2000" dirty="0" smtClean="0">
                <a:effectLst/>
                <a:latin typeface="Arial" pitchFamily="34" charset="0"/>
                <a:cs typeface="Arial" pitchFamily="34" charset="0"/>
              </a:rPr>
              <a:t>органы власти представителя</a:t>
            </a:r>
          </a:p>
          <a:p>
            <a:endParaRPr lang="ru-RU" sz="1400" dirty="0">
              <a:effectLst/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effectLst/>
                <a:latin typeface="Arial" pitchFamily="34" charset="0"/>
                <a:cs typeface="Arial" pitchFamily="34" charset="0"/>
              </a:rPr>
              <a:t>Народные собрания (сходы)</a:t>
            </a:r>
            <a:endParaRPr lang="ru-RU" sz="2000" dirty="0"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3" t="24919" r="20699" b="25388"/>
          <a:stretch/>
        </p:blipFill>
        <p:spPr>
          <a:xfrm>
            <a:off x="395536" y="930374"/>
            <a:ext cx="636663" cy="546447"/>
          </a:xfrm>
          <a:prstGeom prst="rect">
            <a:avLst/>
          </a:prstGeom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3" t="24919" r="20699" b="25388"/>
          <a:stretch/>
        </p:blipFill>
        <p:spPr>
          <a:xfrm>
            <a:off x="395536" y="1476821"/>
            <a:ext cx="636663" cy="546447"/>
          </a:xfrm>
          <a:prstGeom prst="rect">
            <a:avLst/>
          </a:prstGeom>
          <a:effectLst/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3" t="24919" r="20699" b="25388"/>
          <a:stretch/>
        </p:blipFill>
        <p:spPr>
          <a:xfrm>
            <a:off x="395536" y="2044799"/>
            <a:ext cx="636663" cy="546447"/>
          </a:xfrm>
          <a:prstGeom prst="rect">
            <a:avLst/>
          </a:prstGeom>
          <a:effectLst/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3" t="24919" r="20699" b="25388"/>
          <a:stretch/>
        </p:blipFill>
        <p:spPr>
          <a:xfrm>
            <a:off x="395536" y="2553146"/>
            <a:ext cx="636663" cy="546447"/>
          </a:xfrm>
          <a:prstGeom prst="rect">
            <a:avLst/>
          </a:prstGeom>
          <a:effec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3" t="24919" r="20699" b="25388"/>
          <a:stretch/>
        </p:blipFill>
        <p:spPr>
          <a:xfrm>
            <a:off x="395535" y="3099593"/>
            <a:ext cx="636663" cy="546447"/>
          </a:xfrm>
          <a:prstGeom prst="rect">
            <a:avLst/>
          </a:prstGeom>
          <a:effectLst/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3" t="24919" r="20699" b="25388"/>
          <a:stretch/>
        </p:blipFill>
        <p:spPr>
          <a:xfrm>
            <a:off x="395536" y="3867894"/>
            <a:ext cx="636663" cy="546447"/>
          </a:xfrm>
          <a:prstGeom prst="rect">
            <a:avLst/>
          </a:prstGeom>
          <a:effectLst/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60"/>
          <a:stretch/>
        </p:blipFill>
        <p:spPr>
          <a:xfrm>
            <a:off x="4933106" y="1203596"/>
            <a:ext cx="3743350" cy="3210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4946079" y="1334545"/>
            <a:ext cx="3749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00FF00"/>
                </a:solidFill>
                <a:effectLst>
                  <a:glow rad="152400">
                    <a:schemeClr val="bg1">
                      <a:lumMod val="95000"/>
                    </a:schemeClr>
                  </a:glow>
                </a:effectLst>
                <a:latin typeface="a_AlternaSw" pitchFamily="34" charset="-52"/>
              </a:rPr>
              <a:t>Участие в управлении – право, а не обязанность.</a:t>
            </a:r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rgbClr val="00FF00"/>
                </a:solidFill>
                <a:effectLst>
                  <a:glow rad="152400">
                    <a:schemeClr val="bg1">
                      <a:lumMod val="95000"/>
                    </a:schemeClr>
                  </a:glow>
                </a:effectLst>
                <a:latin typeface="a_DomInoRevObl" pitchFamily="66" charset="-52"/>
              </a:rPr>
              <a:t> </a:t>
            </a:r>
            <a:endParaRPr lang="ru-RU" dirty="0">
              <a:ln>
                <a:solidFill>
                  <a:schemeClr val="tx1"/>
                </a:solidFill>
              </a:ln>
              <a:solidFill>
                <a:srgbClr val="00FF00"/>
              </a:solidFill>
              <a:effectLst>
                <a:glow rad="152400">
                  <a:schemeClr val="bg1">
                    <a:lumMod val="95000"/>
                  </a:schemeClr>
                </a:glow>
              </a:effectLst>
              <a:latin typeface="a_DomInoRevObl" pitchFamily="66" charset="-5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33106" y="2450092"/>
            <a:ext cx="3743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3333FF"/>
                </a:solidFill>
                <a:effectLst>
                  <a:glow rad="152400">
                    <a:schemeClr val="bg1">
                      <a:lumMod val="95000"/>
                    </a:schemeClr>
                  </a:glow>
                </a:effectLst>
                <a:latin typeface="a_AlternaSw" pitchFamily="34" charset="-52"/>
              </a:rPr>
              <a:t>Народовластие есть там, где народ хочет управлять.</a:t>
            </a:r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rgbClr val="3333FF"/>
                </a:solidFill>
                <a:effectLst>
                  <a:glow rad="152400">
                    <a:schemeClr val="bg1">
                      <a:lumMod val="95000"/>
                    </a:schemeClr>
                  </a:glow>
                </a:effectLst>
                <a:latin typeface="a_DomInoRevObl" pitchFamily="66" charset="-52"/>
              </a:rPr>
              <a:t> </a:t>
            </a:r>
            <a:endParaRPr lang="ru-RU" dirty="0">
              <a:ln>
                <a:solidFill>
                  <a:schemeClr val="tx1"/>
                </a:solidFill>
              </a:ln>
              <a:solidFill>
                <a:srgbClr val="3333FF"/>
              </a:solidFill>
              <a:effectLst>
                <a:glow rad="152400">
                  <a:schemeClr val="bg1">
                    <a:lumMod val="95000"/>
                  </a:schemeClr>
                </a:glow>
              </a:effectLst>
              <a:latin typeface="a_DomInoRevObl" pitchFamily="66" charset="-5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33106" y="3507854"/>
            <a:ext cx="3743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52400">
                    <a:schemeClr val="bg1">
                      <a:lumMod val="95000"/>
                    </a:schemeClr>
                  </a:glow>
                </a:effectLst>
                <a:latin typeface="a_AlternaSw" pitchFamily="34" charset="-52"/>
              </a:rPr>
              <a:t>За демократию приходится бороться.</a:t>
            </a:r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52400">
                    <a:schemeClr val="bg1">
                      <a:lumMod val="95000"/>
                    </a:schemeClr>
                  </a:glow>
                </a:effectLst>
                <a:latin typeface="a_DomInoRevObl" pitchFamily="66" charset="-52"/>
              </a:rPr>
              <a:t> </a:t>
            </a:r>
            <a:endParaRPr lang="ru-RU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152400">
                  <a:schemeClr val="bg1">
                    <a:lumMod val="95000"/>
                  </a:schemeClr>
                </a:glow>
              </a:effectLst>
              <a:latin typeface="a_DomInoRevObl" pitchFamily="66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965609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512" y="195485"/>
            <a:ext cx="4010448" cy="4724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115617" y="1285101"/>
            <a:ext cx="252028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Демократия</a:t>
            </a:r>
            <a:r>
              <a:rPr lang="ru-RU" i="1" dirty="0" smtClean="0"/>
              <a:t> – </a:t>
            </a:r>
          </a:p>
          <a:p>
            <a:r>
              <a:rPr lang="ru-RU" i="1" dirty="0" smtClean="0"/>
              <a:t>народовластие.</a:t>
            </a:r>
          </a:p>
          <a:p>
            <a:endParaRPr lang="ru-RU" sz="800" b="1" i="1" dirty="0"/>
          </a:p>
          <a:p>
            <a:r>
              <a:rPr lang="ru-RU" i="1" dirty="0" smtClean="0"/>
              <a:t>Формы </a:t>
            </a:r>
            <a:r>
              <a:rPr lang="ru-RU" b="1" i="1" dirty="0" smtClean="0"/>
              <a:t>прямой </a:t>
            </a:r>
          </a:p>
          <a:p>
            <a:r>
              <a:rPr lang="ru-RU" b="1" i="1" dirty="0" smtClean="0"/>
              <a:t>демократии</a:t>
            </a:r>
            <a:r>
              <a:rPr lang="ru-RU" i="1" dirty="0" smtClean="0"/>
              <a:t>: выборы, </a:t>
            </a:r>
          </a:p>
          <a:p>
            <a:r>
              <a:rPr lang="ru-RU" i="1" dirty="0" smtClean="0"/>
              <a:t>референдум, народ-</a:t>
            </a:r>
          </a:p>
          <a:p>
            <a:r>
              <a:rPr lang="ru-RU" i="1" dirty="0" err="1" smtClean="0"/>
              <a:t>ные</a:t>
            </a:r>
            <a:r>
              <a:rPr lang="ru-RU" i="1" dirty="0" smtClean="0"/>
              <a:t> инициативы.</a:t>
            </a:r>
          </a:p>
          <a:p>
            <a:endParaRPr lang="ru-RU" sz="800" i="1" dirty="0"/>
          </a:p>
          <a:p>
            <a:r>
              <a:rPr lang="ru-RU" b="1" i="1" dirty="0" smtClean="0"/>
              <a:t>Представительная </a:t>
            </a:r>
          </a:p>
          <a:p>
            <a:r>
              <a:rPr lang="ru-RU" b="1" i="1" dirty="0" smtClean="0"/>
              <a:t>демократия</a:t>
            </a:r>
            <a:r>
              <a:rPr lang="ru-RU" i="1" dirty="0" smtClean="0"/>
              <a:t>: </a:t>
            </a:r>
          </a:p>
          <a:p>
            <a:r>
              <a:rPr lang="ru-RU" i="1" dirty="0" smtClean="0"/>
              <a:t>государством управ-</a:t>
            </a:r>
          </a:p>
          <a:p>
            <a:r>
              <a:rPr lang="ru-RU" i="1" dirty="0" err="1" smtClean="0"/>
              <a:t>ляют</a:t>
            </a:r>
            <a:r>
              <a:rPr lang="ru-RU" i="1" dirty="0" smtClean="0"/>
              <a:t> органы власти, </a:t>
            </a:r>
          </a:p>
          <a:p>
            <a:r>
              <a:rPr lang="ru-RU" i="1" dirty="0" smtClean="0"/>
              <a:t>избранные народом.</a:t>
            </a:r>
            <a:endParaRPr lang="ru-RU" b="1" i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11"/>
          <a:stretch/>
        </p:blipFill>
        <p:spPr>
          <a:xfrm>
            <a:off x="3779912" y="564465"/>
            <a:ext cx="5366533" cy="45995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28378" y="1071409"/>
            <a:ext cx="1512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latin typeface="DS Goose" pitchFamily="2" charset="-52"/>
              </a:rPr>
              <a:t>Признаки </a:t>
            </a:r>
          </a:p>
          <a:p>
            <a:pPr algn="ctr"/>
            <a:r>
              <a:rPr lang="ru-RU" sz="1600" b="1" i="1" dirty="0" smtClean="0">
                <a:latin typeface="DS Goose" pitchFamily="2" charset="-52"/>
              </a:rPr>
              <a:t>демократии</a:t>
            </a:r>
            <a:endParaRPr lang="ru-RU" sz="1600" b="1" i="1" dirty="0">
              <a:latin typeface="DS Goose" pitchFamily="2" charset="-52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53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7083" y="1144990"/>
            <a:ext cx="400050" cy="580524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947623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2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75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5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860031" y="209409"/>
            <a:ext cx="4147010" cy="4586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2" r="5190"/>
          <a:stretch/>
        </p:blipFill>
        <p:spPr>
          <a:xfrm>
            <a:off x="901823" y="555526"/>
            <a:ext cx="2590057" cy="3135799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5220072" y="834058"/>
            <a:ext cx="27661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/>
            <a:r>
              <a:rPr lang="ru-RU" b="1" i="1" dirty="0" smtClean="0"/>
              <a:t>Признаки демократии:</a:t>
            </a:r>
          </a:p>
          <a:p>
            <a:endParaRPr lang="ru-RU" sz="300" b="1" i="1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922808" y="3723878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Роберт Даль,</a:t>
            </a:r>
          </a:p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мериканский политолог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2350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75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860031" y="209409"/>
            <a:ext cx="4147010" cy="4586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5220072" y="834058"/>
            <a:ext cx="276616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/>
            <a:r>
              <a:rPr lang="ru-RU" b="1" i="1" dirty="0" smtClean="0"/>
              <a:t>Признаки демократии:</a:t>
            </a:r>
          </a:p>
          <a:p>
            <a:endParaRPr lang="ru-RU" sz="300" b="1" i="1" dirty="0" smtClean="0"/>
          </a:p>
          <a:p>
            <a:pPr marL="361950"/>
            <a:r>
              <a:rPr lang="ru-RU" i="1" dirty="0"/>
              <a:t>п</a:t>
            </a:r>
            <a:r>
              <a:rPr lang="ru-RU" i="1" dirty="0" smtClean="0"/>
              <a:t>риход к власти в </a:t>
            </a:r>
          </a:p>
          <a:p>
            <a:pPr marL="361950"/>
            <a:r>
              <a:rPr lang="ru-RU" i="1" dirty="0" smtClean="0"/>
              <a:t>результате выборов;</a:t>
            </a:r>
          </a:p>
          <a:p>
            <a:pPr marL="361950"/>
            <a:endParaRPr lang="ru-RU" sz="500" i="1" dirty="0" smtClean="0"/>
          </a:p>
          <a:p>
            <a:pPr marL="361950"/>
            <a:r>
              <a:rPr lang="ru-RU" i="1" dirty="0"/>
              <a:t>р</a:t>
            </a:r>
            <a:r>
              <a:rPr lang="ru-RU" i="1" dirty="0" smtClean="0"/>
              <a:t>егулярные свобод-</a:t>
            </a:r>
          </a:p>
          <a:p>
            <a:pPr marL="361950"/>
            <a:r>
              <a:rPr lang="ru-RU" i="1" dirty="0" err="1" smtClean="0"/>
              <a:t>ные</a:t>
            </a:r>
            <a:r>
              <a:rPr lang="ru-RU" i="1" dirty="0" smtClean="0"/>
              <a:t> честные выборы;</a:t>
            </a:r>
          </a:p>
          <a:p>
            <a:pPr marL="361950"/>
            <a:endParaRPr lang="ru-RU" sz="500" i="1" dirty="0" smtClean="0"/>
          </a:p>
          <a:p>
            <a:pPr marL="361950"/>
            <a:r>
              <a:rPr lang="ru-RU" i="1" dirty="0"/>
              <a:t>в</a:t>
            </a:r>
            <a:r>
              <a:rPr lang="ru-RU" i="1" dirty="0" smtClean="0"/>
              <a:t>сеобщее </a:t>
            </a:r>
            <a:r>
              <a:rPr lang="ru-RU" i="1" dirty="0" err="1" smtClean="0"/>
              <a:t>избира</a:t>
            </a:r>
            <a:r>
              <a:rPr lang="ru-RU" i="1" dirty="0" smtClean="0"/>
              <a:t>-</a:t>
            </a:r>
          </a:p>
          <a:p>
            <a:pPr marL="361950"/>
            <a:r>
              <a:rPr lang="ru-RU" i="1" dirty="0" smtClean="0"/>
              <a:t>тельное право;</a:t>
            </a:r>
          </a:p>
          <a:p>
            <a:pPr marL="361950"/>
            <a:endParaRPr lang="ru-RU" sz="500" i="1" dirty="0" smtClean="0"/>
          </a:p>
          <a:p>
            <a:pPr marL="361950"/>
            <a:r>
              <a:rPr lang="ru-RU" i="1" dirty="0"/>
              <a:t>с</a:t>
            </a:r>
            <a:r>
              <a:rPr lang="ru-RU" i="1" dirty="0" smtClean="0"/>
              <a:t>вобода слова;</a:t>
            </a:r>
          </a:p>
          <a:p>
            <a:pPr marL="361950"/>
            <a:endParaRPr lang="ru-RU" sz="500" i="1" dirty="0" smtClean="0"/>
          </a:p>
          <a:p>
            <a:pPr marL="361950"/>
            <a:r>
              <a:rPr lang="ru-RU" i="1" dirty="0"/>
              <a:t>с</a:t>
            </a:r>
            <a:r>
              <a:rPr lang="ru-RU" i="1" dirty="0" smtClean="0"/>
              <a:t>вобода печати, </a:t>
            </a:r>
          </a:p>
          <a:p>
            <a:pPr marL="361950"/>
            <a:r>
              <a:rPr lang="ru-RU" i="1" dirty="0" smtClean="0"/>
              <a:t>свободный доступ к </a:t>
            </a:r>
          </a:p>
          <a:p>
            <a:pPr marL="361950"/>
            <a:r>
              <a:rPr lang="ru-RU" i="1" dirty="0" smtClean="0"/>
              <a:t>информации;</a:t>
            </a:r>
          </a:p>
          <a:p>
            <a:pPr marL="361950"/>
            <a:endParaRPr lang="ru-RU" sz="500" i="1" dirty="0" smtClean="0"/>
          </a:p>
          <a:p>
            <a:pPr marL="361950"/>
            <a:r>
              <a:rPr lang="ru-RU" i="1" dirty="0"/>
              <a:t>м</a:t>
            </a:r>
            <a:r>
              <a:rPr lang="ru-RU" i="1" dirty="0" smtClean="0"/>
              <a:t>ногопартийность.</a:t>
            </a:r>
            <a:endParaRPr lang="ru-RU" i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501" y="1233375"/>
            <a:ext cx="182110" cy="2055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501" y="1851670"/>
            <a:ext cx="182110" cy="2055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501" y="2468971"/>
            <a:ext cx="182110" cy="2055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501" y="3075806"/>
            <a:ext cx="182110" cy="2055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501" y="3461965"/>
            <a:ext cx="182110" cy="20555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501" y="4371949"/>
            <a:ext cx="182110" cy="20555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40" y="853505"/>
            <a:ext cx="4258983" cy="3393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4"/>
          <a:stretch/>
        </p:blipFill>
        <p:spPr>
          <a:xfrm>
            <a:off x="405137" y="834059"/>
            <a:ext cx="4258983" cy="3413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1"/>
          <a:stretch/>
        </p:blipFill>
        <p:spPr>
          <a:xfrm>
            <a:off x="405136" y="840558"/>
            <a:ext cx="4258987" cy="3406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2" t="1" r="4364" b="190"/>
          <a:stretch/>
        </p:blipFill>
        <p:spPr>
          <a:xfrm>
            <a:off x="405140" y="834058"/>
            <a:ext cx="4454891" cy="3413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36" y="837307"/>
            <a:ext cx="4454895" cy="3413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40" y="837307"/>
            <a:ext cx="4454890" cy="3410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46264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75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5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75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75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5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750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75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750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25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3130513" y="267494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_AlternaSw" pitchFamily="34" charset="-52"/>
              </a:rPr>
              <a:t>демократия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_AlternaSw" pitchFamily="34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1590" y="1059582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_AlternaSw" pitchFamily="34" charset="-52"/>
              </a:rPr>
              <a:t>свобода</a:t>
            </a:r>
            <a:endParaRPr lang="ru-RU" sz="3200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_AlternaSw" pitchFamily="34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62550" y="1059582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_AlternaSw" pitchFamily="34" charset="-52"/>
              </a:rPr>
              <a:t>равенство</a:t>
            </a:r>
            <a:endParaRPr lang="ru-RU" sz="3200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_AlternaSw" pitchFamily="34" charset="-52"/>
            </a:endParaRPr>
          </a:p>
        </p:txBody>
      </p:sp>
      <p:sp>
        <p:nvSpPr>
          <p:cNvPr id="8" name="Плюс 7"/>
          <p:cNvSpPr/>
          <p:nvPr/>
        </p:nvSpPr>
        <p:spPr>
          <a:xfrm>
            <a:off x="4319972" y="1095585"/>
            <a:ext cx="504056" cy="512767"/>
          </a:xfrm>
          <a:prstGeom prst="mathPlus">
            <a:avLst>
              <a:gd name="adj1" fmla="val 12182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00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62550" y="2072049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_AlternaSw" pitchFamily="34" charset="-52"/>
              </a:rPr>
              <a:t>уравниловка</a:t>
            </a:r>
            <a:endParaRPr lang="ru-RU" sz="3200" b="1" spc="50" dirty="0">
              <a:ln w="11430"/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_AlternaSw" pitchFamily="34" charset="-5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1590" y="2072049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_AlternaSw" pitchFamily="34" charset="-52"/>
              </a:rPr>
              <a:t>анархия</a:t>
            </a:r>
            <a:endParaRPr lang="ru-RU" sz="3200" b="1" spc="50" dirty="0">
              <a:ln w="11430"/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_AlternaSw" pitchFamily="34" charset="-5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2792129"/>
            <a:ext cx="4068452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solidFill>
                  <a:srgbClr val="00743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_AlternaSw" pitchFamily="34" charset="-52"/>
              </a:rPr>
              <a:t>Моя свобода заканчивается там, где начинается свобода другого человека</a:t>
            </a:r>
            <a:endParaRPr lang="ru-RU" sz="2400" b="1" spc="50" dirty="0">
              <a:ln w="11430"/>
              <a:solidFill>
                <a:srgbClr val="007434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_AlternaSw" pitchFamily="34" charset="-52"/>
            </a:endParaRPr>
          </a:p>
        </p:txBody>
      </p:sp>
      <p:sp>
        <p:nvSpPr>
          <p:cNvPr id="14" name="Равно 13"/>
          <p:cNvSpPr/>
          <p:nvPr/>
        </p:nvSpPr>
        <p:spPr>
          <a:xfrm>
            <a:off x="1984212" y="1727755"/>
            <a:ext cx="603067" cy="345063"/>
          </a:xfrm>
          <a:prstGeom prst="mathEqual">
            <a:avLst>
              <a:gd name="adj1" fmla="val 15239"/>
              <a:gd name="adj2" fmla="val 28322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Равно 14"/>
          <p:cNvSpPr/>
          <p:nvPr/>
        </p:nvSpPr>
        <p:spPr>
          <a:xfrm>
            <a:off x="6531830" y="1724541"/>
            <a:ext cx="669751" cy="345063"/>
          </a:xfrm>
          <a:prstGeom prst="mathEqual">
            <a:avLst>
              <a:gd name="adj1" fmla="val 15239"/>
              <a:gd name="adj2" fmla="val 22801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H="1">
            <a:off x="2123728" y="1722631"/>
            <a:ext cx="360040" cy="349418"/>
          </a:xfrm>
          <a:prstGeom prst="line">
            <a:avLst/>
          </a:prstGeom>
          <a:ln w="76200">
            <a:solidFill>
              <a:srgbClr val="E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6691345" y="1722631"/>
            <a:ext cx="360040" cy="349418"/>
          </a:xfrm>
          <a:prstGeom prst="line">
            <a:avLst/>
          </a:prstGeom>
          <a:ln w="76200">
            <a:solidFill>
              <a:srgbClr val="E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832480" y="2792129"/>
            <a:ext cx="4068452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solidFill>
                  <a:srgbClr val="00743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_AlternaSw" pitchFamily="34" charset="-52"/>
              </a:rPr>
              <a:t>Равенство в возможностях, равенство в правах</a:t>
            </a:r>
            <a:endParaRPr lang="ru-RU" sz="2400" b="1" spc="50" dirty="0">
              <a:ln w="11430"/>
              <a:solidFill>
                <a:srgbClr val="007434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_AlternaSw" pitchFamily="34" charset="-5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1520" y="4083918"/>
            <a:ext cx="8649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Есть ли демократия в России?</a:t>
            </a:r>
            <a:endParaRPr lang="ru-RU" sz="36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5438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10" grpId="0"/>
      <p:bldP spid="11" grpId="0"/>
      <p:bldP spid="13" grpId="0"/>
      <p:bldP spid="14" grpId="0" animBg="1"/>
      <p:bldP spid="15" grpId="0" animBg="1"/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251520" y="411510"/>
            <a:ext cx="86409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Рейтинг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стран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мира по уровню демократичности в 2012 г. </a:t>
            </a:r>
          </a:p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(по 10-балльной системе)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630682216"/>
              </p:ext>
            </p:extLst>
          </p:nvPr>
        </p:nvGraphicFramePr>
        <p:xfrm>
          <a:off x="323528" y="1347614"/>
          <a:ext cx="8460000" cy="3636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51520" y="1275606"/>
            <a:ext cx="20162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latin typeface="Arial" pitchFamily="34" charset="0"/>
                <a:cs typeface="Arial" pitchFamily="34" charset="0"/>
              </a:rPr>
              <a:t>По версии </a:t>
            </a:r>
          </a:p>
          <a:p>
            <a:r>
              <a:rPr lang="en-US" sz="1400" b="1" i="1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sz="1400" b="1" i="1" dirty="0">
                <a:latin typeface="Arial" pitchFamily="34" charset="0"/>
                <a:cs typeface="Arial" pitchFamily="34" charset="0"/>
              </a:rPr>
              <a:t>Economist Intelligence Unit</a:t>
            </a:r>
            <a:endParaRPr lang="ru-RU" sz="14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655" y="3653573"/>
            <a:ext cx="655532" cy="6555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644902"/>
            <a:ext cx="648072" cy="6480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698" y="3680775"/>
            <a:ext cx="618124" cy="6197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166" y="3632646"/>
            <a:ext cx="684310" cy="68431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7766" r="7143" b="5514"/>
          <a:stretch/>
        </p:blipFill>
        <p:spPr>
          <a:xfrm>
            <a:off x="3563887" y="3664108"/>
            <a:ext cx="600905" cy="60773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2" t="3668" r="14159" b="3421"/>
          <a:stretch/>
        </p:blipFill>
        <p:spPr>
          <a:xfrm>
            <a:off x="6387378" y="3673494"/>
            <a:ext cx="596671" cy="59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7893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899592" y="339502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glow rad="101600">
                    <a:schemeClr val="bg1">
                      <a:lumMod val="9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Недостатки демократии</a:t>
            </a:r>
            <a:endParaRPr lang="ru-RU" sz="2400" b="1" dirty="0">
              <a:solidFill>
                <a:srgbClr val="002060"/>
              </a:solidFill>
              <a:effectLst>
                <a:glow rad="101600">
                  <a:schemeClr val="bg1">
                    <a:lumMod val="9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88" b="96875" l="9827" r="92293">
                        <a14:foregroundMark x1="38150" y1="75156" x2="38150" y2="75156"/>
                        <a14:foregroundMark x1="72447" y1="67656" x2="72447" y2="67656"/>
                        <a14:foregroundMark x1="66667" y1="94375" x2="66667" y2="94375"/>
                        <a14:foregroundMark x1="64740" y1="92813" x2="64740" y2="92813"/>
                        <a14:backgroundMark x1="70135" y1="90469" x2="70135" y2="90469"/>
                        <a14:backgroundMark x1="59923" y1="95156" x2="59923" y2="9515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253" y="1492572"/>
            <a:ext cx="1743493" cy="21499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62" y="1238576"/>
            <a:ext cx="1405559" cy="12108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345668"/>
            <a:ext cx="1467330" cy="110375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79118" y="961642"/>
            <a:ext cx="1339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_AlternaSw" pitchFamily="34" charset="-52"/>
              </a:rPr>
              <a:t>демократия</a:t>
            </a:r>
            <a:endParaRPr lang="ru-RU" dirty="0">
              <a:latin typeface="a_AlternaSw" pitchFamily="34" charset="-52"/>
            </a:endParaRPr>
          </a:p>
        </p:txBody>
      </p:sp>
      <p:sp>
        <p:nvSpPr>
          <p:cNvPr id="14" name="Штриховая стрелка вправо 13"/>
          <p:cNvSpPr/>
          <p:nvPr/>
        </p:nvSpPr>
        <p:spPr>
          <a:xfrm>
            <a:off x="1718681" y="1032326"/>
            <a:ext cx="837096" cy="227964"/>
          </a:xfrm>
          <a:prstGeom prst="stripedRightArrow">
            <a:avLst>
              <a:gd name="adj1" fmla="val 50000"/>
              <a:gd name="adj2" fmla="val 86863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2555777" y="976336"/>
            <a:ext cx="1339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_AlternaSw" pitchFamily="34" charset="-52"/>
              </a:rPr>
              <a:t>охлократия</a:t>
            </a:r>
            <a:endParaRPr lang="ru-RU" dirty="0">
              <a:latin typeface="a_AlternaSw" pitchFamily="34" charset="-52"/>
            </a:endParaRPr>
          </a:p>
        </p:txBody>
      </p:sp>
      <p:sp>
        <p:nvSpPr>
          <p:cNvPr id="16" name="TextBox 15"/>
          <p:cNvSpPr txBox="1"/>
          <p:nvPr/>
        </p:nvSpPr>
        <p:spPr>
          <a:xfrm rot="20230664">
            <a:off x="538608" y="1490800"/>
            <a:ext cx="2791378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effectLst>
                  <a:glow rad="114300">
                    <a:schemeClr val="tx1">
                      <a:lumMod val="95000"/>
                      <a:lumOff val="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Некомпетентность </a:t>
            </a:r>
            <a:endParaRPr lang="ru-RU" sz="2000" b="1" dirty="0">
              <a:effectLst>
                <a:glow rad="114300">
                  <a:schemeClr val="tx1">
                    <a:lumMod val="95000"/>
                    <a:lumOff val="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50" b="96917" l="37865" r="67917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15" r="31942"/>
          <a:stretch/>
        </p:blipFill>
        <p:spPr>
          <a:xfrm flipH="1">
            <a:off x="5577805" y="992732"/>
            <a:ext cx="853274" cy="158989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4" b="97656" l="9863" r="89976">
                        <a14:backgroundMark x1="52789" y1="45756" x2="52789" y2="45756"/>
                        <a14:backgroundMark x1="58933" y1="48343" x2="58933" y2="48343"/>
                        <a14:backgroundMark x1="43088" y1="45271" x2="43088" y2="45271"/>
                        <a14:backgroundMark x1="36459" y1="49313" x2="36459" y2="49313"/>
                        <a14:backgroundMark x1="60469" y1="89086" x2="60469" y2="8908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7" y="570334"/>
            <a:ext cx="2187654" cy="202882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 rot="1414171">
            <a:off x="7539501" y="746473"/>
            <a:ext cx="8194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latin typeface="a_AlternaSw" pitchFamily="34" charset="-52"/>
              </a:rPr>
              <a:t>Мы правы!</a:t>
            </a:r>
            <a:endParaRPr lang="ru-RU" sz="1100" b="1" dirty="0">
              <a:latin typeface="a_AlternaSw" pitchFamily="34" charset="-52"/>
            </a:endParaRPr>
          </a:p>
        </p:txBody>
      </p:sp>
      <p:sp>
        <p:nvSpPr>
          <p:cNvPr id="21" name="TextBox 20"/>
          <p:cNvSpPr txBox="1"/>
          <p:nvPr/>
        </p:nvSpPr>
        <p:spPr>
          <a:xfrm rot="20198409">
            <a:off x="5603008" y="1183499"/>
            <a:ext cx="6505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latin typeface="a_AlternaSw" pitchFamily="34" charset="-52"/>
              </a:rPr>
              <a:t>А я?</a:t>
            </a:r>
            <a:endParaRPr lang="ru-RU" sz="1100" b="1" dirty="0">
              <a:latin typeface="a_AlternaSw" pitchFamily="34" charset="-52"/>
            </a:endParaRPr>
          </a:p>
        </p:txBody>
      </p:sp>
      <p:sp>
        <p:nvSpPr>
          <p:cNvPr id="22" name="TextBox 21"/>
          <p:cNvSpPr txBox="1"/>
          <p:nvPr/>
        </p:nvSpPr>
        <p:spPr>
          <a:xfrm rot="1218201" flipH="1">
            <a:off x="5550190" y="1475653"/>
            <a:ext cx="3123464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effectLst>
                  <a:glow rad="114300">
                    <a:schemeClr val="tx1">
                      <a:lumMod val="95000"/>
                      <a:lumOff val="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Тирания большинства</a:t>
            </a:r>
            <a:endParaRPr lang="ru-RU" sz="2000" b="1" dirty="0">
              <a:effectLst>
                <a:glow rad="114300">
                  <a:schemeClr val="tx1">
                    <a:lumMod val="95000"/>
                    <a:lumOff val="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59" y="3507854"/>
            <a:ext cx="1405559" cy="1210850"/>
          </a:xfrm>
          <a:prstGeom prst="rect">
            <a:avLst/>
          </a:prstGeom>
        </p:spPr>
      </p:pic>
      <p:sp>
        <p:nvSpPr>
          <p:cNvPr id="25" name="Выноска-облако 24"/>
          <p:cNvSpPr/>
          <p:nvPr/>
        </p:nvSpPr>
        <p:spPr>
          <a:xfrm>
            <a:off x="1718681" y="2715766"/>
            <a:ext cx="1845207" cy="1728192"/>
          </a:xfrm>
          <a:prstGeom prst="cloudCallout">
            <a:avLst>
              <a:gd name="adj1" fmla="val -54239"/>
              <a:gd name="adj2" fmla="val 49274"/>
            </a:avLst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Picture 4" descr="http://www.ridus.ru/_ah/img/oZiHn5nYhtq8sq_pAei7qw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34297" y="2897656"/>
            <a:ext cx="1265709" cy="1382320"/>
          </a:xfrm>
          <a:prstGeom prst="ellipse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 rot="1369336" flipH="1">
            <a:off x="574452" y="3518159"/>
            <a:ext cx="2791378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effectLst>
                  <a:glow rad="114300">
                    <a:schemeClr val="tx1">
                      <a:lumMod val="95000"/>
                      <a:lumOff val="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Нестабильность</a:t>
            </a:r>
            <a:endParaRPr lang="ru-RU" sz="2000" b="1" dirty="0">
              <a:effectLst>
                <a:glow rad="114300">
                  <a:schemeClr val="tx1">
                    <a:lumMod val="95000"/>
                    <a:lumOff val="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03056" y="2659414"/>
            <a:ext cx="3171825" cy="237886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 rot="20381799">
            <a:off x="5479032" y="3533027"/>
            <a:ext cx="3123464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effectLst>
                  <a:glow rad="114300">
                    <a:schemeClr val="tx1">
                      <a:lumMod val="95000"/>
                      <a:lumOff val="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Конфликтность</a:t>
            </a:r>
            <a:endParaRPr lang="ru-RU" sz="2000" b="1" dirty="0">
              <a:effectLst>
                <a:glow rad="114300">
                  <a:schemeClr val="tx1">
                    <a:lumMod val="95000"/>
                    <a:lumOff val="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flipH="1">
            <a:off x="3227812" y="2543713"/>
            <a:ext cx="3123464" cy="70788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effectLst>
                  <a:glow rad="114300">
                    <a:schemeClr val="tx1">
                      <a:lumMod val="95000"/>
                      <a:lumOff val="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Продолжительность</a:t>
            </a:r>
          </a:p>
          <a:p>
            <a:pPr algn="ctr"/>
            <a:r>
              <a:rPr lang="ru-RU" sz="2000" b="1" dirty="0" smtClean="0">
                <a:effectLst>
                  <a:glow rad="114300">
                    <a:schemeClr val="tx1">
                      <a:lumMod val="95000"/>
                      <a:lumOff val="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согласований</a:t>
            </a:r>
            <a:endParaRPr lang="ru-RU" sz="2000" b="1" dirty="0">
              <a:effectLst>
                <a:glow rad="114300">
                  <a:schemeClr val="tx1">
                    <a:lumMod val="95000"/>
                    <a:lumOff val="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870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/>
      <p:bldP spid="16" grpId="0" animBg="1"/>
      <p:bldP spid="20" grpId="0"/>
      <p:bldP spid="22" grpId="0" animBg="1"/>
      <p:bldP spid="25" grpId="0" animBg="1"/>
      <p:bldP spid="27" grpId="0" animBg="1"/>
      <p:bldP spid="29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956" y="699542"/>
            <a:ext cx="2698823" cy="3641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  <p:sp>
        <p:nvSpPr>
          <p:cNvPr id="6" name="Скругленная прямоугольная выноска 5"/>
          <p:cNvSpPr/>
          <p:nvPr/>
        </p:nvSpPr>
        <p:spPr>
          <a:xfrm rot="20704787">
            <a:off x="755576" y="771550"/>
            <a:ext cx="3888432" cy="2664296"/>
          </a:xfrm>
          <a:prstGeom prst="wedgeRoundRectCallout">
            <a:avLst>
              <a:gd name="adj1" fmla="val 93326"/>
              <a:gd name="adj2" fmla="val 34410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a_DomInoRevObl" pitchFamily="66" charset="-52"/>
              </a:rPr>
              <a:t>Демократия – </a:t>
            </a:r>
          </a:p>
          <a:p>
            <a:pPr algn="ctr"/>
            <a:r>
              <a:rPr lang="ru-RU" sz="3200" dirty="0" smtClean="0">
                <a:latin typeface="a_DomInoRevObl" pitchFamily="66" charset="-52"/>
              </a:rPr>
              <a:t>наихудшая форма </a:t>
            </a:r>
          </a:p>
          <a:p>
            <a:pPr algn="ctr"/>
            <a:r>
              <a:rPr lang="ru-RU" sz="3200" dirty="0" smtClean="0">
                <a:latin typeface="a_DomInoRevObl" pitchFamily="66" charset="-52"/>
              </a:rPr>
              <a:t>правления, </a:t>
            </a:r>
          </a:p>
          <a:p>
            <a:pPr algn="ctr"/>
            <a:r>
              <a:rPr lang="ru-RU" sz="3200" dirty="0" smtClean="0">
                <a:latin typeface="a_DomInoRevObl" pitchFamily="66" charset="-52"/>
              </a:rPr>
              <a:t>за исключением всех </a:t>
            </a:r>
          </a:p>
          <a:p>
            <a:pPr algn="ctr"/>
            <a:r>
              <a:rPr lang="ru-RU" sz="3200" dirty="0" smtClean="0">
                <a:latin typeface="a_DomInoRevObl" pitchFamily="66" charset="-52"/>
              </a:rPr>
              <a:t>остальных.</a:t>
            </a:r>
            <a:endParaRPr lang="ru-RU" sz="3200" dirty="0">
              <a:latin typeface="a_DomInoRevObl" pitchFamily="66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72261" y="4340642"/>
            <a:ext cx="2838168" cy="372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effectLst/>
                <a:latin typeface="Arial" pitchFamily="34" charset="0"/>
                <a:cs typeface="Arial" pitchFamily="34" charset="0"/>
              </a:rPr>
              <a:t>Уинстон Черчилль</a:t>
            </a:r>
            <a:endParaRPr lang="ru-RU" dirty="0"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4096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388627799"/>
              </p:ext>
            </p:extLst>
          </p:nvPr>
        </p:nvGraphicFramePr>
        <p:xfrm>
          <a:off x="4572000" y="1024260"/>
          <a:ext cx="4542162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251520" y="411510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Нужна ли демократия России?</a:t>
            </a:r>
          </a:p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Социологический опрос Фонда «Общественное Мнение», 2014 г.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149268187"/>
              </p:ext>
            </p:extLst>
          </p:nvPr>
        </p:nvGraphicFramePr>
        <p:xfrm>
          <a:off x="221829" y="1242060"/>
          <a:ext cx="4350171" cy="3545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1"/>
          <p:cNvSpPr txBox="1"/>
          <p:nvPr/>
        </p:nvSpPr>
        <p:spPr>
          <a:xfrm>
            <a:off x="539552" y="1239602"/>
            <a:ext cx="4032448" cy="36004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Есть ли демократия в России?</a:t>
            </a:r>
            <a:endParaRPr lang="ru-RU" sz="18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4885531" y="1113588"/>
            <a:ext cx="4032448" cy="61206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Важно ли Вам лично, чтобы в России была демократия?</a:t>
            </a:r>
            <a:endParaRPr lang="ru-RU" sz="18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5752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 uiExpand="1">
        <p:bldSub>
          <a:bldChart bld="category"/>
        </p:bldSub>
      </p:bldGraphic>
      <p:bldP spid="5" grpId="0"/>
      <p:bldGraphic spid="6" grpId="0" uiExpand="1">
        <p:bldSub>
          <a:bldChart bld="category"/>
        </p:bldSub>
      </p:bldGraphic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655" b="556"/>
          <a:stretch/>
        </p:blipFill>
        <p:spPr>
          <a:xfrm>
            <a:off x="-29345" y="1"/>
            <a:ext cx="9175789" cy="51435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321962" y="483518"/>
            <a:ext cx="3672408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796136" y="1491630"/>
            <a:ext cx="22621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Что такое </a:t>
            </a:r>
          </a:p>
          <a:p>
            <a:r>
              <a:rPr lang="ru-RU" i="1" dirty="0" smtClean="0"/>
              <a:t>демократия?</a:t>
            </a:r>
          </a:p>
          <a:p>
            <a:endParaRPr lang="ru-RU" sz="800" i="1" dirty="0"/>
          </a:p>
          <a:p>
            <a:r>
              <a:rPr lang="ru-RU" i="1" dirty="0" smtClean="0"/>
              <a:t>Виды демократии.</a:t>
            </a:r>
          </a:p>
          <a:p>
            <a:endParaRPr lang="ru-RU" sz="800" i="1" dirty="0"/>
          </a:p>
          <a:p>
            <a:r>
              <a:rPr lang="ru-RU" i="1" dirty="0" smtClean="0"/>
              <a:t>Признаки </a:t>
            </a:r>
          </a:p>
          <a:p>
            <a:r>
              <a:rPr lang="ru-RU" i="1" dirty="0" smtClean="0"/>
              <a:t>демократического </a:t>
            </a:r>
          </a:p>
          <a:p>
            <a:r>
              <a:rPr lang="ru-RU" i="1" dirty="0" smtClean="0"/>
              <a:t>государства.</a:t>
            </a:r>
          </a:p>
          <a:p>
            <a:endParaRPr lang="ru-RU" sz="800" i="1" dirty="0"/>
          </a:p>
          <a:p>
            <a:r>
              <a:rPr lang="ru-RU" i="1" dirty="0" smtClean="0"/>
              <a:t>Демократия – </a:t>
            </a:r>
          </a:p>
          <a:p>
            <a:r>
              <a:rPr lang="ru-RU" i="1" dirty="0" smtClean="0"/>
              <a:t>идеальный режим?</a:t>
            </a:r>
            <a:endParaRPr lang="ru-RU" i="1" dirty="0"/>
          </a:p>
        </p:txBody>
      </p:sp>
      <p:sp>
        <p:nvSpPr>
          <p:cNvPr id="8" name="TextBox 7"/>
          <p:cNvSpPr txBox="1"/>
          <p:nvPr/>
        </p:nvSpPr>
        <p:spPr>
          <a:xfrm>
            <a:off x="1187624" y="1472535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rgbClr val="0000CC"/>
                </a:solidFill>
                <a:effectLst>
                  <a:glow rad="127000">
                    <a:schemeClr val="bg1">
                      <a:lumMod val="95000"/>
                    </a:schemeClr>
                  </a:glow>
                </a:effectLst>
              </a:rPr>
              <a:t>δῆμος</a:t>
            </a:r>
            <a:endParaRPr lang="ru-RU" sz="3200" b="1" dirty="0">
              <a:solidFill>
                <a:srgbClr val="0000CC"/>
              </a:solidFill>
              <a:effectLst>
                <a:glow rad="127000">
                  <a:schemeClr val="bg1">
                    <a:lumMod val="95000"/>
                  </a:schemeClr>
                </a:glow>
              </a:effectLst>
              <a:latin typeface="a_AlternaSw" pitchFamily="34" charset="-52"/>
              <a:ea typeface="Adobe Gothic Std B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19872" y="1482015"/>
            <a:ext cx="1464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rgbClr val="0000CC"/>
                </a:solidFill>
                <a:effectLst>
                  <a:glow rad="127000">
                    <a:schemeClr val="bg1">
                      <a:lumMod val="95000"/>
                    </a:schemeClr>
                  </a:glow>
                </a:effectLst>
              </a:rPr>
              <a:t>κράτος</a:t>
            </a:r>
            <a:endParaRPr lang="ru-RU" sz="3200" b="1" dirty="0">
              <a:solidFill>
                <a:srgbClr val="0000CC"/>
              </a:solidFill>
              <a:effectLst>
                <a:glow rad="127000">
                  <a:schemeClr val="bg1">
                    <a:lumMod val="95000"/>
                  </a:schemeClr>
                </a:glow>
              </a:effectLst>
              <a:latin typeface="a_AlternaSw" pitchFamily="34" charset="-52"/>
              <a:ea typeface="Adobe Gothic Std B" pitchFamily="3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63688" y="462745"/>
            <a:ext cx="272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rgbClr val="0000CC"/>
                </a:solidFill>
                <a:effectLst>
                  <a:glow rad="127000">
                    <a:schemeClr val="bg1">
                      <a:lumMod val="95000"/>
                    </a:schemeClr>
                  </a:glow>
                </a:effectLst>
              </a:rPr>
              <a:t>δημοκρατία</a:t>
            </a:r>
            <a:endParaRPr lang="ru-RU" sz="3200" b="1" dirty="0">
              <a:solidFill>
                <a:srgbClr val="0000CC"/>
              </a:solidFill>
              <a:effectLst>
                <a:glow rad="127000">
                  <a:schemeClr val="bg1">
                    <a:lumMod val="95000"/>
                  </a:schemeClr>
                </a:glow>
              </a:effectLst>
              <a:latin typeface="a_AlternaSw" pitchFamily="34" charset="-52"/>
              <a:ea typeface="Adobe Gothic Std B" pitchFamily="34" charset="-128"/>
            </a:endParaRPr>
          </a:p>
        </p:txBody>
      </p:sp>
      <p:cxnSp>
        <p:nvCxnSpPr>
          <p:cNvPr id="12" name="Прямая со стрелкой 11"/>
          <p:cNvCxnSpPr>
            <a:endCxn id="8" idx="0"/>
          </p:cNvCxnSpPr>
          <p:nvPr/>
        </p:nvCxnSpPr>
        <p:spPr>
          <a:xfrm flipH="1">
            <a:off x="1979712" y="1047520"/>
            <a:ext cx="720080" cy="425015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lg" len="lg"/>
          </a:ln>
          <a:effectLst>
            <a:glow rad="63500">
              <a:schemeClr val="bg1">
                <a:lumMod val="95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endCxn id="9" idx="0"/>
          </p:cNvCxnSpPr>
          <p:nvPr/>
        </p:nvCxnSpPr>
        <p:spPr>
          <a:xfrm>
            <a:off x="3419872" y="1059727"/>
            <a:ext cx="732061" cy="422288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lg" len="lg"/>
          </a:ln>
          <a:effectLst>
            <a:glow rad="63500">
              <a:schemeClr val="bg1">
                <a:lumMod val="95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187624" y="2419023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434"/>
                </a:solidFill>
                <a:effectLst>
                  <a:glow rad="127000">
                    <a:schemeClr val="bg1">
                      <a:lumMod val="95000"/>
                    </a:schemeClr>
                  </a:glow>
                </a:effectLst>
              </a:rPr>
              <a:t>народ</a:t>
            </a:r>
            <a:endParaRPr lang="ru-RU" sz="3200" b="1" dirty="0">
              <a:solidFill>
                <a:srgbClr val="007434"/>
              </a:solidFill>
              <a:effectLst>
                <a:glow rad="127000">
                  <a:schemeClr val="bg1">
                    <a:lumMod val="95000"/>
                  </a:schemeClr>
                </a:glow>
              </a:effectLst>
              <a:latin typeface="a_AlternaSw" pitchFamily="34" charset="-52"/>
              <a:ea typeface="Adobe Gothic Std B" pitchFamily="34" charset="-128"/>
            </a:endParaRPr>
          </a:p>
        </p:txBody>
      </p:sp>
      <p:cxnSp>
        <p:nvCxnSpPr>
          <p:cNvPr id="16" name="Прямая со стрелкой 15"/>
          <p:cNvCxnSpPr>
            <a:stCxn id="8" idx="2"/>
            <a:endCxn id="15" idx="0"/>
          </p:cNvCxnSpPr>
          <p:nvPr/>
        </p:nvCxnSpPr>
        <p:spPr>
          <a:xfrm>
            <a:off x="1979712" y="2057310"/>
            <a:ext cx="0" cy="361713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lg" len="lg"/>
          </a:ln>
          <a:effectLst>
            <a:glow rad="63500">
              <a:schemeClr val="bg1">
                <a:lumMod val="95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9" idx="2"/>
            <a:endCxn id="20" idx="0"/>
          </p:cNvCxnSpPr>
          <p:nvPr/>
        </p:nvCxnSpPr>
        <p:spPr>
          <a:xfrm flipH="1">
            <a:off x="4151932" y="2066790"/>
            <a:ext cx="1" cy="352232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lg" len="lg"/>
          </a:ln>
          <a:effectLst>
            <a:glow rad="63500">
              <a:schemeClr val="bg1">
                <a:lumMod val="95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359844" y="2419022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434"/>
                </a:solidFill>
                <a:effectLst>
                  <a:glow rad="127000">
                    <a:schemeClr val="bg1">
                      <a:lumMod val="95000"/>
                    </a:schemeClr>
                  </a:glow>
                </a:effectLst>
              </a:rPr>
              <a:t>власть</a:t>
            </a:r>
            <a:endParaRPr lang="ru-RU" sz="3200" b="1" dirty="0">
              <a:solidFill>
                <a:srgbClr val="007434"/>
              </a:solidFill>
              <a:effectLst>
                <a:glow rad="127000">
                  <a:schemeClr val="bg1">
                    <a:lumMod val="95000"/>
                  </a:schemeClr>
                </a:glow>
              </a:effectLst>
              <a:latin typeface="a_AlternaSw" pitchFamily="34" charset="-52"/>
              <a:ea typeface="Adobe Gothic Std B" pitchFamily="34" charset="-128"/>
            </a:endParaRPr>
          </a:p>
        </p:txBody>
      </p:sp>
      <p:cxnSp>
        <p:nvCxnSpPr>
          <p:cNvPr id="24" name="Прямая со стрелкой 23"/>
          <p:cNvCxnSpPr>
            <a:stCxn id="15" idx="2"/>
          </p:cNvCxnSpPr>
          <p:nvPr/>
        </p:nvCxnSpPr>
        <p:spPr>
          <a:xfrm>
            <a:off x="1979712" y="3003798"/>
            <a:ext cx="698438" cy="422288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lg" len="lg"/>
          </a:ln>
          <a:effectLst>
            <a:glow rad="63500">
              <a:schemeClr val="bg1">
                <a:lumMod val="95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stCxn id="20" idx="2"/>
          </p:cNvCxnSpPr>
          <p:nvPr/>
        </p:nvCxnSpPr>
        <p:spPr>
          <a:xfrm flipH="1">
            <a:off x="3419872" y="3003797"/>
            <a:ext cx="732060" cy="422289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lg" len="lg"/>
          </a:ln>
          <a:effectLst>
            <a:glow rad="63500">
              <a:schemeClr val="bg1">
                <a:lumMod val="95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560575" y="3407872"/>
            <a:ext cx="3134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434"/>
                </a:solidFill>
                <a:effectLst>
                  <a:glow rad="127000">
                    <a:schemeClr val="bg1">
                      <a:lumMod val="95000"/>
                    </a:schemeClr>
                  </a:glow>
                </a:effectLst>
              </a:rPr>
              <a:t>народовластие</a:t>
            </a:r>
            <a:endParaRPr lang="ru-RU" sz="3200" b="1" dirty="0">
              <a:solidFill>
                <a:srgbClr val="007434"/>
              </a:solidFill>
              <a:effectLst>
                <a:glow rad="127000">
                  <a:schemeClr val="bg1">
                    <a:lumMod val="95000"/>
                  </a:schemeClr>
                </a:glow>
              </a:effectLst>
              <a:latin typeface="a_AlternaSw" pitchFamily="34" charset="-52"/>
              <a:ea typeface="Adobe Gothic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66223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75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5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75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25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  <p:bldP spid="9" grpId="0"/>
      <p:bldP spid="10" grpId="0"/>
      <p:bldP spid="15" grpId="0"/>
      <p:bldP spid="20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655" b="556"/>
          <a:stretch/>
        </p:blipFill>
        <p:spPr>
          <a:xfrm>
            <a:off x="-29345" y="-10692"/>
            <a:ext cx="9175789" cy="5154191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321962" y="483518"/>
            <a:ext cx="3672408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796136" y="1491630"/>
            <a:ext cx="22621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Демократия </a:t>
            </a:r>
            <a:r>
              <a:rPr lang="ru-RU" i="1" dirty="0" smtClean="0"/>
              <a:t>–</a:t>
            </a:r>
            <a:r>
              <a:rPr lang="ru-RU" b="1" i="1" dirty="0" smtClean="0"/>
              <a:t> </a:t>
            </a:r>
            <a:r>
              <a:rPr lang="ru-RU" i="1" dirty="0" smtClean="0"/>
              <a:t> </a:t>
            </a:r>
          </a:p>
          <a:p>
            <a:r>
              <a:rPr lang="ru-RU" i="1" dirty="0" smtClean="0"/>
              <a:t>политический ре-</a:t>
            </a:r>
          </a:p>
          <a:p>
            <a:r>
              <a:rPr lang="ru-RU" i="1" dirty="0" smtClean="0"/>
              <a:t>жим, основанный на </a:t>
            </a:r>
          </a:p>
          <a:p>
            <a:r>
              <a:rPr lang="ru-RU" i="1" dirty="0" smtClean="0"/>
              <a:t>признании народа </a:t>
            </a:r>
          </a:p>
          <a:p>
            <a:r>
              <a:rPr lang="ru-RU" i="1" dirty="0" smtClean="0"/>
              <a:t>единственным </a:t>
            </a:r>
          </a:p>
          <a:p>
            <a:r>
              <a:rPr lang="ru-RU" i="1" dirty="0" smtClean="0"/>
              <a:t>источником власти </a:t>
            </a:r>
          </a:p>
          <a:p>
            <a:r>
              <a:rPr lang="ru-RU" i="1" dirty="0" smtClean="0"/>
              <a:t>в государстве.</a:t>
            </a:r>
            <a:endParaRPr lang="ru-RU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1187624" y="1472535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rgbClr val="0000CC"/>
                </a:solidFill>
                <a:effectLst>
                  <a:glow rad="127000">
                    <a:schemeClr val="bg1">
                      <a:lumMod val="95000"/>
                    </a:schemeClr>
                  </a:glow>
                </a:effectLst>
              </a:rPr>
              <a:t>δῆμος</a:t>
            </a:r>
            <a:endParaRPr lang="ru-RU" sz="3200" b="1" dirty="0">
              <a:solidFill>
                <a:srgbClr val="0000CC"/>
              </a:solidFill>
              <a:effectLst>
                <a:glow rad="127000">
                  <a:schemeClr val="bg1">
                    <a:lumMod val="95000"/>
                  </a:schemeClr>
                </a:glow>
              </a:effectLst>
              <a:latin typeface="a_AlternaSw" pitchFamily="34" charset="-52"/>
              <a:ea typeface="Adobe Gothic Std B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19872" y="1482015"/>
            <a:ext cx="1464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rgbClr val="0000CC"/>
                </a:solidFill>
                <a:effectLst>
                  <a:glow rad="127000">
                    <a:schemeClr val="bg1">
                      <a:lumMod val="95000"/>
                    </a:schemeClr>
                  </a:glow>
                </a:effectLst>
              </a:rPr>
              <a:t>κράτος</a:t>
            </a:r>
            <a:endParaRPr lang="ru-RU" sz="3200" b="1" dirty="0">
              <a:solidFill>
                <a:srgbClr val="0000CC"/>
              </a:solidFill>
              <a:effectLst>
                <a:glow rad="127000">
                  <a:schemeClr val="bg1">
                    <a:lumMod val="95000"/>
                  </a:schemeClr>
                </a:glow>
              </a:effectLst>
              <a:latin typeface="a_AlternaSw" pitchFamily="34" charset="-52"/>
              <a:ea typeface="Adobe Gothic Std B" pitchFamily="3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63688" y="462745"/>
            <a:ext cx="272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rgbClr val="0000CC"/>
                </a:solidFill>
                <a:effectLst>
                  <a:glow rad="127000">
                    <a:schemeClr val="bg1">
                      <a:lumMod val="95000"/>
                    </a:schemeClr>
                  </a:glow>
                </a:effectLst>
              </a:rPr>
              <a:t>δημοκρατία</a:t>
            </a:r>
            <a:endParaRPr lang="ru-RU" sz="3200" b="1" dirty="0">
              <a:solidFill>
                <a:srgbClr val="0000CC"/>
              </a:solidFill>
              <a:effectLst>
                <a:glow rad="127000">
                  <a:schemeClr val="bg1">
                    <a:lumMod val="95000"/>
                  </a:schemeClr>
                </a:glow>
              </a:effectLst>
              <a:latin typeface="a_AlternaSw" pitchFamily="34" charset="-52"/>
              <a:ea typeface="Adobe Gothic Std B" pitchFamily="34" charset="-128"/>
            </a:endParaRPr>
          </a:p>
        </p:txBody>
      </p:sp>
      <p:cxnSp>
        <p:nvCxnSpPr>
          <p:cNvPr id="12" name="Прямая со стрелкой 11"/>
          <p:cNvCxnSpPr>
            <a:endCxn id="8" idx="0"/>
          </p:cNvCxnSpPr>
          <p:nvPr/>
        </p:nvCxnSpPr>
        <p:spPr>
          <a:xfrm flipH="1">
            <a:off x="1979712" y="1047520"/>
            <a:ext cx="720080" cy="425015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lg" len="lg"/>
          </a:ln>
          <a:effectLst>
            <a:glow rad="63500">
              <a:schemeClr val="bg1">
                <a:lumMod val="95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endCxn id="9" idx="0"/>
          </p:cNvCxnSpPr>
          <p:nvPr/>
        </p:nvCxnSpPr>
        <p:spPr>
          <a:xfrm>
            <a:off x="3419872" y="1059727"/>
            <a:ext cx="732061" cy="422288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lg" len="lg"/>
          </a:ln>
          <a:effectLst>
            <a:glow rad="63500">
              <a:schemeClr val="bg1">
                <a:lumMod val="95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187624" y="2419023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434"/>
                </a:solidFill>
                <a:effectLst>
                  <a:glow rad="127000">
                    <a:schemeClr val="bg1">
                      <a:lumMod val="95000"/>
                    </a:schemeClr>
                  </a:glow>
                </a:effectLst>
              </a:rPr>
              <a:t>народ</a:t>
            </a:r>
            <a:endParaRPr lang="ru-RU" sz="3200" b="1" dirty="0">
              <a:solidFill>
                <a:srgbClr val="007434"/>
              </a:solidFill>
              <a:effectLst>
                <a:glow rad="127000">
                  <a:schemeClr val="bg1">
                    <a:lumMod val="95000"/>
                  </a:schemeClr>
                </a:glow>
              </a:effectLst>
              <a:latin typeface="a_AlternaSw" pitchFamily="34" charset="-52"/>
              <a:ea typeface="Adobe Gothic Std B" pitchFamily="34" charset="-128"/>
            </a:endParaRPr>
          </a:p>
        </p:txBody>
      </p:sp>
      <p:cxnSp>
        <p:nvCxnSpPr>
          <p:cNvPr id="16" name="Прямая со стрелкой 15"/>
          <p:cNvCxnSpPr>
            <a:stCxn id="8" idx="2"/>
            <a:endCxn id="15" idx="0"/>
          </p:cNvCxnSpPr>
          <p:nvPr/>
        </p:nvCxnSpPr>
        <p:spPr>
          <a:xfrm>
            <a:off x="1979712" y="2057310"/>
            <a:ext cx="0" cy="361713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lg" len="lg"/>
          </a:ln>
          <a:effectLst>
            <a:glow rad="63500">
              <a:schemeClr val="bg1">
                <a:lumMod val="95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9" idx="2"/>
            <a:endCxn id="20" idx="0"/>
          </p:cNvCxnSpPr>
          <p:nvPr/>
        </p:nvCxnSpPr>
        <p:spPr>
          <a:xfrm flipH="1">
            <a:off x="4151932" y="2066790"/>
            <a:ext cx="1" cy="352232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lg" len="lg"/>
          </a:ln>
          <a:effectLst>
            <a:glow rad="63500">
              <a:schemeClr val="bg1">
                <a:lumMod val="95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359844" y="2419022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434"/>
                </a:solidFill>
                <a:effectLst>
                  <a:glow rad="127000">
                    <a:schemeClr val="bg1">
                      <a:lumMod val="95000"/>
                    </a:schemeClr>
                  </a:glow>
                </a:effectLst>
              </a:rPr>
              <a:t>власть</a:t>
            </a:r>
            <a:endParaRPr lang="ru-RU" sz="3200" b="1" dirty="0">
              <a:solidFill>
                <a:srgbClr val="007434"/>
              </a:solidFill>
              <a:effectLst>
                <a:glow rad="127000">
                  <a:schemeClr val="bg1">
                    <a:lumMod val="95000"/>
                  </a:schemeClr>
                </a:glow>
              </a:effectLst>
              <a:latin typeface="a_AlternaSw" pitchFamily="34" charset="-52"/>
              <a:ea typeface="Adobe Gothic Std B" pitchFamily="34" charset="-128"/>
            </a:endParaRPr>
          </a:p>
        </p:txBody>
      </p:sp>
      <p:cxnSp>
        <p:nvCxnSpPr>
          <p:cNvPr id="24" name="Прямая со стрелкой 23"/>
          <p:cNvCxnSpPr>
            <a:stCxn id="15" idx="2"/>
          </p:cNvCxnSpPr>
          <p:nvPr/>
        </p:nvCxnSpPr>
        <p:spPr>
          <a:xfrm>
            <a:off x="1979712" y="3003798"/>
            <a:ext cx="698438" cy="422288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lg" len="lg"/>
          </a:ln>
          <a:effectLst>
            <a:glow rad="63500">
              <a:schemeClr val="bg1">
                <a:lumMod val="95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stCxn id="20" idx="2"/>
          </p:cNvCxnSpPr>
          <p:nvPr/>
        </p:nvCxnSpPr>
        <p:spPr>
          <a:xfrm flipH="1">
            <a:off x="3419872" y="3003797"/>
            <a:ext cx="732060" cy="422289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lg" len="lg"/>
          </a:ln>
          <a:effectLst>
            <a:glow rad="63500">
              <a:schemeClr val="bg1">
                <a:lumMod val="95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560575" y="3407872"/>
            <a:ext cx="3134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434"/>
                </a:solidFill>
                <a:effectLst>
                  <a:glow rad="127000">
                    <a:schemeClr val="bg1">
                      <a:lumMod val="95000"/>
                    </a:schemeClr>
                  </a:glow>
                </a:effectLst>
              </a:rPr>
              <a:t>народовластие</a:t>
            </a:r>
            <a:endParaRPr lang="ru-RU" sz="3200" b="1" dirty="0">
              <a:solidFill>
                <a:srgbClr val="007434"/>
              </a:solidFill>
              <a:effectLst>
                <a:glow rad="127000">
                  <a:schemeClr val="bg1">
                    <a:lumMod val="95000"/>
                  </a:schemeClr>
                </a:glow>
              </a:effectLst>
              <a:latin typeface="a_AlternaSw" pitchFamily="34" charset="-52"/>
              <a:ea typeface="Adobe Gothic Std B" pitchFamily="34" charset="-128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" r="6291"/>
          <a:stretch/>
        </p:blipFill>
        <p:spPr>
          <a:xfrm>
            <a:off x="342900" y="1472534"/>
            <a:ext cx="2628900" cy="3187447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sp>
        <p:nvSpPr>
          <p:cNvPr id="14" name="Скругленная прямоугольная выноска 13"/>
          <p:cNvSpPr/>
          <p:nvPr/>
        </p:nvSpPr>
        <p:spPr>
          <a:xfrm>
            <a:off x="2069658" y="684802"/>
            <a:ext cx="3252304" cy="1080119"/>
          </a:xfrm>
          <a:prstGeom prst="wedgeRoundRectCallout">
            <a:avLst>
              <a:gd name="adj1" fmla="val -48258"/>
              <a:gd name="adj2" fmla="val 92135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i="1" dirty="0" smtClean="0"/>
              <a:t>Власть народа,</a:t>
            </a:r>
          </a:p>
          <a:p>
            <a:r>
              <a:rPr lang="ru-RU" i="1" dirty="0"/>
              <a:t>в</a:t>
            </a:r>
            <a:r>
              <a:rPr lang="ru-RU" i="1" dirty="0" smtClean="0"/>
              <a:t>ласть для народа, </a:t>
            </a:r>
          </a:p>
          <a:p>
            <a:r>
              <a:rPr lang="ru-RU" i="1" dirty="0" smtClean="0"/>
              <a:t>власть посредством народа.</a:t>
            </a:r>
            <a:endParaRPr lang="ru-RU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2555776" y="3985379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Авраам Линкольн, 16 президент США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0882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5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  <p:bldP spid="9" grpId="0"/>
      <p:bldP spid="10" grpId="0"/>
      <p:bldP spid="15" grpId="0"/>
      <p:bldP spid="20" grpId="0"/>
      <p:bldP spid="28" grpId="0"/>
      <p:bldP spid="14" grpId="0" uiExpand="1" build="p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911568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1231082" y="1131590"/>
            <a:ext cx="76328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effectLst>
                  <a:glow rad="101600">
                    <a:schemeClr val="bg1">
                      <a:lumMod val="9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Все граждане участвуют в Народном собрании.</a:t>
            </a:r>
          </a:p>
          <a:p>
            <a:endParaRPr lang="ru-RU" sz="1000" dirty="0">
              <a:effectLst>
                <a:glow rad="101600">
                  <a:schemeClr val="bg1">
                    <a:lumMod val="9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effectLst>
                  <a:glow rad="101600">
                    <a:schemeClr val="bg1">
                      <a:lumMod val="9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Народное собрание принимает все важные для государства </a:t>
            </a:r>
          </a:p>
          <a:p>
            <a:r>
              <a:rPr lang="ru-RU" sz="2000" dirty="0" smtClean="0">
                <a:effectLst>
                  <a:glow rad="101600">
                    <a:schemeClr val="bg1">
                      <a:lumMod val="9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решения.</a:t>
            </a:r>
          </a:p>
          <a:p>
            <a:endParaRPr lang="ru-RU" sz="1000" dirty="0">
              <a:effectLst>
                <a:glow rad="101600">
                  <a:schemeClr val="bg1">
                    <a:lumMod val="9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effectLst>
                  <a:glow rad="101600">
                    <a:schemeClr val="bg1">
                      <a:lumMod val="9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Гражданин обязан участвовать в управлении государством .</a:t>
            </a:r>
            <a:endParaRPr lang="ru-RU" sz="2000" dirty="0">
              <a:effectLst>
                <a:glow rad="101600">
                  <a:schemeClr val="bg1">
                    <a:lumMod val="9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9592" y="339502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glow rad="101600">
                    <a:schemeClr val="bg1">
                      <a:lumMod val="9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Демократия в Древних Афинах</a:t>
            </a:r>
            <a:endParaRPr lang="ru-RU" sz="2400" b="1" dirty="0">
              <a:solidFill>
                <a:srgbClr val="002060"/>
              </a:solidFill>
              <a:effectLst>
                <a:glow rad="101600">
                  <a:schemeClr val="bg1">
                    <a:lumMod val="9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3" t="24919" r="20699" b="25388"/>
          <a:stretch/>
        </p:blipFill>
        <p:spPr>
          <a:xfrm>
            <a:off x="539552" y="858366"/>
            <a:ext cx="636663" cy="5464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3" t="24919" r="20699" b="25388"/>
          <a:stretch/>
        </p:blipFill>
        <p:spPr>
          <a:xfrm>
            <a:off x="539552" y="1400751"/>
            <a:ext cx="636663" cy="5464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3" t="24919" r="20699" b="25388"/>
          <a:stretch/>
        </p:blipFill>
        <p:spPr>
          <a:xfrm>
            <a:off x="539551" y="2139702"/>
            <a:ext cx="636663" cy="5464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078" y="894521"/>
            <a:ext cx="4874756" cy="37857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1" t="2035" r="2572" b="2104"/>
          <a:stretch/>
        </p:blipFill>
        <p:spPr>
          <a:xfrm>
            <a:off x="539552" y="894521"/>
            <a:ext cx="3266525" cy="3785716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3806077" y="894521"/>
            <a:ext cx="0" cy="3785716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39552" y="895300"/>
            <a:ext cx="32776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glow rad="190500">
                    <a:schemeClr val="bg1">
                      <a:lumMod val="9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Суд над Сократом</a:t>
            </a:r>
          </a:p>
          <a:p>
            <a:pPr algn="ctr"/>
            <a:r>
              <a:rPr lang="ru-RU" dirty="0" smtClean="0">
                <a:effectLst>
                  <a:glow rad="190500">
                    <a:schemeClr val="bg1">
                      <a:lumMod val="9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(судьи в Афинах избирались жребием)</a:t>
            </a:r>
            <a:endParaRPr lang="ru-RU" dirty="0">
              <a:effectLst>
                <a:glow rad="190500">
                  <a:schemeClr val="bg1">
                    <a:lumMod val="9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06075" y="4027067"/>
            <a:ext cx="4874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glow rad="190500">
                    <a:schemeClr val="bg1">
                      <a:lumMod val="9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Ареопаг</a:t>
            </a:r>
          </a:p>
          <a:p>
            <a:pPr algn="ctr"/>
            <a:r>
              <a:rPr lang="ru-RU" dirty="0" smtClean="0">
                <a:effectLst>
                  <a:glow rad="190500">
                    <a:schemeClr val="bg1">
                      <a:lumMod val="9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(высший судебный орган в Афинах)</a:t>
            </a:r>
            <a:endParaRPr lang="ru-RU" dirty="0">
              <a:effectLst>
                <a:glow rad="190500">
                  <a:schemeClr val="bg1">
                    <a:lumMod val="9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4507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1231082" y="1131590"/>
            <a:ext cx="76328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effectLst>
                  <a:glow rad="152400">
                    <a:schemeClr val="bg1">
                      <a:lumMod val="9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Все граждане участвуют в Народном собрании.</a:t>
            </a:r>
          </a:p>
          <a:p>
            <a:endParaRPr lang="ru-RU" sz="1000" dirty="0">
              <a:effectLst>
                <a:glow rad="152400">
                  <a:schemeClr val="bg1">
                    <a:lumMod val="9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effectLst>
                  <a:glow rad="152400">
                    <a:schemeClr val="bg1">
                      <a:lumMod val="9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Народное собрание принимает все важные для государства </a:t>
            </a:r>
          </a:p>
          <a:p>
            <a:r>
              <a:rPr lang="ru-RU" sz="2000" dirty="0" smtClean="0">
                <a:effectLst>
                  <a:glow rad="152400">
                    <a:schemeClr val="bg1">
                      <a:lumMod val="9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решения.</a:t>
            </a:r>
          </a:p>
          <a:p>
            <a:endParaRPr lang="ru-RU" sz="1000" dirty="0">
              <a:effectLst>
                <a:glow rad="152400">
                  <a:schemeClr val="bg1">
                    <a:lumMod val="9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effectLst>
                  <a:glow rad="152400">
                    <a:schemeClr val="bg1">
                      <a:lumMod val="9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Гражданин обязан участвовать в управлении государством.</a:t>
            </a:r>
            <a:endParaRPr lang="ru-RU" sz="2000" dirty="0">
              <a:effectLst>
                <a:glow rad="152400">
                  <a:schemeClr val="bg1">
                    <a:lumMod val="9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9592" y="339502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glow rad="101600">
                    <a:schemeClr val="bg1">
                      <a:lumMod val="9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Демократия в Древних Афинах</a:t>
            </a:r>
            <a:endParaRPr lang="ru-RU" sz="2400" b="1" dirty="0">
              <a:solidFill>
                <a:srgbClr val="002060"/>
              </a:solidFill>
              <a:effectLst>
                <a:glow rad="101600">
                  <a:schemeClr val="bg1">
                    <a:lumMod val="9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3" t="24919" r="20699" b="25388"/>
          <a:stretch/>
        </p:blipFill>
        <p:spPr>
          <a:xfrm>
            <a:off x="539552" y="858366"/>
            <a:ext cx="636663" cy="546447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3" t="24919" r="20699" b="25388"/>
          <a:stretch/>
        </p:blipFill>
        <p:spPr>
          <a:xfrm>
            <a:off x="539552" y="1400751"/>
            <a:ext cx="636663" cy="546447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3" t="24919" r="20699" b="25388"/>
          <a:stretch/>
        </p:blipFill>
        <p:spPr>
          <a:xfrm>
            <a:off x="539551" y="2139702"/>
            <a:ext cx="636663" cy="546447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sp>
        <p:nvSpPr>
          <p:cNvPr id="16" name="Правая фигурная скобка 15"/>
          <p:cNvSpPr/>
          <p:nvPr/>
        </p:nvSpPr>
        <p:spPr>
          <a:xfrm rot="5400000">
            <a:off x="4359010" y="-887668"/>
            <a:ext cx="497988" cy="7992888"/>
          </a:xfrm>
          <a:prstGeom prst="rightBrace">
            <a:avLst>
              <a:gd name="adj1" fmla="val 52425"/>
              <a:gd name="adj2" fmla="val 50000"/>
            </a:avLst>
          </a:prstGeom>
          <a:ln w="28575">
            <a:solidFill>
              <a:schemeClr val="tx1"/>
            </a:solidFill>
          </a:ln>
          <a:effectLst>
            <a:glow rad="88900">
              <a:schemeClr val="bg1">
                <a:lumMod val="95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127000">
                  <a:schemeClr val="bg1">
                    <a:lumMod val="95000"/>
                  </a:schemeClr>
                </a:glo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552" y="3467784"/>
            <a:ext cx="8136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effectLst>
                  <a:glow rad="152400">
                    <a:schemeClr val="bg1">
                      <a:lumMod val="9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Прямая (непосредственная) демократия </a:t>
            </a:r>
            <a:r>
              <a:rPr lang="ru-RU" sz="2000" dirty="0" smtClean="0">
                <a:effectLst>
                  <a:glow rad="152400">
                    <a:schemeClr val="bg1">
                      <a:lumMod val="9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– </a:t>
            </a:r>
            <a:endParaRPr lang="ru-RU" sz="2000" b="1" dirty="0" smtClean="0">
              <a:effectLst>
                <a:glow rad="152400">
                  <a:schemeClr val="bg1">
                    <a:lumMod val="9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dirty="0">
                <a:effectLst>
                  <a:glow rad="152400">
                    <a:schemeClr val="bg1">
                      <a:lumMod val="9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у</a:t>
            </a:r>
            <a:r>
              <a:rPr lang="ru-RU" sz="2000" dirty="0" smtClean="0">
                <a:effectLst>
                  <a:glow rad="152400">
                    <a:schemeClr val="bg1">
                      <a:lumMod val="9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частие всех граждан в обсуждении государственных вопросов </a:t>
            </a:r>
          </a:p>
          <a:p>
            <a:pPr algn="ctr"/>
            <a:r>
              <a:rPr lang="ru-RU" sz="2000" dirty="0" smtClean="0">
                <a:effectLst>
                  <a:glow rad="152400">
                    <a:schemeClr val="bg1">
                      <a:lumMod val="9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и принятии решений.</a:t>
            </a:r>
            <a:endParaRPr lang="ru-RU" sz="2000" dirty="0">
              <a:effectLst>
                <a:glow rad="152400">
                  <a:schemeClr val="bg1">
                    <a:lumMod val="9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5105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24" y="1089094"/>
            <a:ext cx="5688632" cy="3523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899592" y="339502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glow rad="101600">
                    <a:schemeClr val="bg1">
                      <a:lumMod val="9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Демократия в Древних Афинах</a:t>
            </a:r>
            <a:endParaRPr lang="ru-RU" sz="2400" b="1" dirty="0">
              <a:solidFill>
                <a:srgbClr val="002060"/>
              </a:solidFill>
              <a:effectLst>
                <a:glow rad="101600">
                  <a:schemeClr val="bg1">
                    <a:lumMod val="9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24" y="1089094"/>
            <a:ext cx="5704060" cy="354612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56176" y="1089094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effectLst>
                  <a:glow rad="152400">
                    <a:schemeClr val="bg1">
                      <a:lumMod val="9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В конце </a:t>
            </a:r>
            <a:r>
              <a:rPr lang="en-US" dirty="0" smtClean="0">
                <a:effectLst>
                  <a:glow rad="152400">
                    <a:schemeClr val="bg1">
                      <a:lumMod val="9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V </a:t>
            </a:r>
            <a:r>
              <a:rPr lang="ru-RU" dirty="0" smtClean="0">
                <a:effectLst>
                  <a:glow rad="152400">
                    <a:schemeClr val="bg1">
                      <a:lumMod val="9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века до н. э. в Афинах жило не более </a:t>
            </a:r>
            <a:r>
              <a:rPr lang="ru-RU" b="1" dirty="0" smtClean="0">
                <a:effectLst>
                  <a:glow rad="152400">
                    <a:schemeClr val="bg1">
                      <a:lumMod val="9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15 – 16 тысяч </a:t>
            </a:r>
            <a:r>
              <a:rPr lang="ru-RU" dirty="0" smtClean="0">
                <a:effectLst>
                  <a:glow rad="152400">
                    <a:schemeClr val="bg1">
                      <a:lumMod val="9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человек.</a:t>
            </a:r>
            <a:endParaRPr lang="ru-RU" dirty="0">
              <a:effectLst>
                <a:glow rad="152400">
                  <a:schemeClr val="bg1">
                    <a:lumMod val="9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28184" y="3135558"/>
            <a:ext cx="26642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effectLst>
                  <a:glow rad="152400">
                    <a:schemeClr val="bg1">
                      <a:lumMod val="9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Гражданских прав </a:t>
            </a:r>
          </a:p>
          <a:p>
            <a:pPr algn="ctr"/>
            <a:r>
              <a:rPr lang="ru-RU" b="1" dirty="0" smtClean="0">
                <a:effectLst>
                  <a:glow rad="152400">
                    <a:schemeClr val="bg1">
                      <a:lumMod val="9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не имели </a:t>
            </a:r>
            <a:r>
              <a:rPr lang="ru-RU" dirty="0" smtClean="0">
                <a:effectLst>
                  <a:glow rad="152400">
                    <a:schemeClr val="bg1">
                      <a:lumMod val="9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рабы, переселенцы, женщины, </a:t>
            </a:r>
          </a:p>
          <a:p>
            <a:pPr algn="ctr"/>
            <a:r>
              <a:rPr lang="ru-RU" dirty="0" smtClean="0">
                <a:effectLst>
                  <a:glow rad="152400">
                    <a:schemeClr val="bg1">
                      <a:lumMod val="9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мужчины до 20 лет.</a:t>
            </a:r>
            <a:endParaRPr lang="ru-RU" dirty="0">
              <a:effectLst>
                <a:glow rad="152400">
                  <a:schemeClr val="bg1">
                    <a:lumMod val="9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6752" y="4265883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glow rad="190500">
                    <a:schemeClr val="bg1">
                      <a:lumMod val="9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Афинская Агора </a:t>
            </a:r>
            <a:endParaRPr lang="ru-RU" dirty="0">
              <a:effectLst>
                <a:glow rad="190500">
                  <a:schemeClr val="bg1">
                    <a:lumMod val="9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507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1" grpId="0"/>
    </p:bldLst>
  </p:timing>
</p:sld>
</file>

<file path=ppt/theme/theme1.xml><?xml version="1.0" encoding="utf-8"?>
<a:theme xmlns:a="http://schemas.openxmlformats.org/drawingml/2006/main" name="Презентаци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</Template>
  <TotalTime>1134</TotalTime>
  <Words>504</Words>
  <Application>Microsoft Office PowerPoint</Application>
  <PresentationFormat>Экран (16:9)</PresentationFormat>
  <Paragraphs>188</Paragraphs>
  <Slides>21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Презентация</vt:lpstr>
      <vt:lpstr>Демократия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CompEdu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Демократия</dc:title>
  <dc:creator>User</dc:creator>
  <cp:lastModifiedBy>User</cp:lastModifiedBy>
  <cp:revision>66</cp:revision>
  <dcterms:created xsi:type="dcterms:W3CDTF">2014-12-01T13:43:52Z</dcterms:created>
  <dcterms:modified xsi:type="dcterms:W3CDTF">2015-05-15T08:02:43Z</dcterms:modified>
</cp:coreProperties>
</file>