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 autoAdjust="0"/>
    <p:restoredTop sz="94660"/>
  </p:normalViewPr>
  <p:slideViewPr>
    <p:cSldViewPr>
      <p:cViewPr>
        <p:scale>
          <a:sx n="100" d="100"/>
          <a:sy n="100" d="100"/>
        </p:scale>
        <p:origin x="-288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329356486595829E-2"/>
          <c:y val="0"/>
          <c:w val="0.96067066510212673"/>
          <c:h val="0.90629759272301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2003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201931441579861E-2"/>
                  <c:y val="-3.376957010582444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0,8</a:t>
                    </a:r>
                    <a:r>
                      <a:rPr lang="ru-RU" sz="2400" b="1" dirty="0" smtClean="0"/>
                      <a:t> Гб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объём информации на 1 жителя Земли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2006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347501221038333E-2"/>
                  <c:y val="-5.18743041247883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 Гб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объём информации на 1 жителя Земли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318824113882527E-2"/>
                  <c:y val="-4.7928066768139453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 dirty="0" smtClean="0"/>
                      <a:t>128</a:t>
                    </a:r>
                    <a:r>
                      <a:rPr lang="ru-RU" sz="2400" b="1" dirty="0" smtClean="0"/>
                      <a:t> Гб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объём информации на 1 жителя Земли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0770432"/>
        <c:axId val="138798208"/>
        <c:axId val="0"/>
      </c:bar3DChart>
      <c:catAx>
        <c:axId val="90770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798208"/>
        <c:crosses val="autoZero"/>
        <c:auto val="1"/>
        <c:lblAlgn val="ctr"/>
        <c:lblOffset val="100"/>
        <c:noMultiLvlLbl val="0"/>
      </c:catAx>
      <c:valAx>
        <c:axId val="13879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77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833415259939669"/>
          <c:y val="0.85864979041425538"/>
          <c:w val="0.50366534551214992"/>
          <c:h val="9.7255924333409266E-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6250639763779529"/>
          <c:w val="0.9916666666666667"/>
          <c:h val="0.644129183070866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Развитые страны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223006986565226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752343636120537"/>
                  <c:y val="2.499975393700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</c:v>
                </c:pt>
                <c:pt idx="1">
                  <c:v>Потребляемые ресурсы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0.15</c:v>
                </c:pt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Остальной мир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75117376749474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16427026585295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</c:v>
                </c:pt>
                <c:pt idx="1">
                  <c:v>Потребляемые ресурсы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0.85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9644416"/>
        <c:axId val="139203712"/>
        <c:axId val="0"/>
      </c:bar3DChart>
      <c:catAx>
        <c:axId val="8964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9203712"/>
        <c:crosses val="autoZero"/>
        <c:auto val="1"/>
        <c:lblAlgn val="ctr"/>
        <c:lblOffset val="100"/>
        <c:noMultiLvlLbl val="0"/>
      </c:catAx>
      <c:valAx>
        <c:axId val="139203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64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801598307537377E-2"/>
          <c:y val="8.4375000000000006E-2"/>
          <c:w val="0.92117755407627266"/>
          <c:h val="0.12240871062992127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3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906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08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767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636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295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451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516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284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872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472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BB44-8CA9-4B64-9633-A45ED19AAD5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9587-9D07-4974-A10A-14871579B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8.wdp"/><Relationship Id="rId4" Type="http://schemas.openxmlformats.org/officeDocument/2006/relationships/image" Target="../media/image17.jpe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3.wdp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4.wdp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47798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3366"/>
                </a:solidFill>
              </a:rPr>
              <a:t>Человечество в </a:t>
            </a:r>
            <a:r>
              <a:rPr lang="en-US" sz="4800" b="1" dirty="0" smtClean="0">
                <a:solidFill>
                  <a:srgbClr val="003366"/>
                </a:solidFill>
              </a:rPr>
              <a:t>XXI </a:t>
            </a:r>
            <a:r>
              <a:rPr lang="ru-RU" sz="4800" b="1" dirty="0" smtClean="0">
                <a:solidFill>
                  <a:srgbClr val="003366"/>
                </a:solidFill>
              </a:rPr>
              <a:t>в: основные вызовы и уроки </a:t>
            </a:r>
            <a:endParaRPr lang="ru-RU" sz="4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86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49163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ЭКОЛОГИЧЕСКИЕ ПРОБЛЕМЫ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903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ПРИРОДНЫЕ ФАКТОРЫ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95486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ДЕЯТЕЛЬНОСТЬ </a:t>
            </a:r>
            <a:r>
              <a:rPr lang="ru-RU" sz="2400" b="1" dirty="0" smtClean="0"/>
              <a:t>ЧЕЛОВЕКА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707904" y="426319"/>
            <a:ext cx="1296144" cy="1065311"/>
            <a:chOff x="3707904" y="426319"/>
            <a:chExt cx="1296144" cy="1336979"/>
          </a:xfrm>
        </p:grpSpPr>
        <p:cxnSp>
          <p:nvCxnSpPr>
            <p:cNvPr id="12" name="Скругленная соединительная линия 11"/>
            <p:cNvCxnSpPr>
              <a:stCxn id="4" idx="1"/>
            </p:cNvCxnSpPr>
            <p:nvPr/>
          </p:nvCxnSpPr>
          <p:spPr>
            <a:xfrm rot="10800000" flipV="1">
              <a:off x="4427984" y="426319"/>
              <a:ext cx="576064" cy="1336978"/>
            </a:xfrm>
            <a:prstGeom prst="curvedConnector2">
              <a:avLst/>
            </a:prstGeom>
            <a:ln w="38100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кругленная соединительная линия 13"/>
            <p:cNvCxnSpPr>
              <a:stCxn id="3" idx="3"/>
            </p:cNvCxnSpPr>
            <p:nvPr/>
          </p:nvCxnSpPr>
          <p:spPr>
            <a:xfrm>
              <a:off x="3707904" y="449867"/>
              <a:ext cx="720080" cy="1313431"/>
            </a:xfrm>
            <a:prstGeom prst="curvedConnector2">
              <a:avLst/>
            </a:prstGeom>
            <a:ln w="38100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3758"/>
            <a:ext cx="2592288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8333"/>
            <a:ext cx="2583692" cy="180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77" y="685660"/>
            <a:ext cx="2514787" cy="188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43758"/>
            <a:ext cx="2594343" cy="173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419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"/>
          <a:stretch/>
        </p:blipFill>
        <p:spPr>
          <a:xfrm>
            <a:off x="395536" y="591344"/>
            <a:ext cx="5899051" cy="403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72808" y="591344"/>
            <a:ext cx="25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ЭКОЛОГИЧЕСКИЕ КАТАСТРОФЫ ДРЕВНОСТИ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6039916" cy="453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675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77966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ЭКОЛОГИЧЕСКИЕ ПРОБЛЕМЫ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903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ПРИРОДНЫЕ ФАКТОРЫ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95486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ДЕЯТЕЛЬНОСТЬ </a:t>
            </a:r>
            <a:r>
              <a:rPr lang="ru-RU" sz="2400" b="1" dirty="0" smtClean="0"/>
              <a:t>ЧЕЛОВЕКА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474" y="222027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istral" pitchFamily="66" charset="0"/>
              </a:rPr>
              <a:t>ГЛОБАЛЬНОЕ ПОТЕПЛЕНИЕ КЛИМАТА</a:t>
            </a:r>
            <a:endParaRPr lang="ru-RU" sz="2400" b="1" dirty="0"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09961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istral" pitchFamily="66" charset="0"/>
              </a:rPr>
              <a:t>ИЗМЕНЕНИЕ СОСТАВА АТМОСФЕРЫ</a:t>
            </a:r>
            <a:endParaRPr lang="ru-RU" sz="2400" b="1" dirty="0"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211710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istral" pitchFamily="66" charset="0"/>
              </a:rPr>
              <a:t>СОКРАЩЕНИЕ БИОЛОГИЧЕСКОГО РАЗНООБРАЗИЯ</a:t>
            </a:r>
            <a:endParaRPr lang="ru-RU" sz="2400" b="1" dirty="0">
              <a:latin typeface="Mistral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09961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istral" pitchFamily="66" charset="0"/>
              </a:rPr>
              <a:t>ЗАГРЯЗНЕНИЕ ОКРУЖАЮЩЕЙ СРЕДЫ</a:t>
            </a:r>
            <a:endParaRPr lang="ru-RU" sz="2400" b="1" dirty="0">
              <a:latin typeface="Mistral" pitchFamily="66" charset="0"/>
            </a:endParaRPr>
          </a:p>
        </p:txBody>
      </p:sp>
      <p:cxnSp>
        <p:nvCxnSpPr>
          <p:cNvPr id="12" name="Скругленная соединительная линия 11"/>
          <p:cNvCxnSpPr>
            <a:stCxn id="4" idx="1"/>
          </p:cNvCxnSpPr>
          <p:nvPr/>
        </p:nvCxnSpPr>
        <p:spPr>
          <a:xfrm rot="10800000" flipV="1">
            <a:off x="4427984" y="426319"/>
            <a:ext cx="576064" cy="1336978"/>
          </a:xfrm>
          <a:prstGeom prst="curvedConnector2">
            <a:avLst/>
          </a:prstGeom>
          <a:ln w="381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3" idx="3"/>
          </p:cNvCxnSpPr>
          <p:nvPr/>
        </p:nvCxnSpPr>
        <p:spPr>
          <a:xfrm>
            <a:off x="3707904" y="449867"/>
            <a:ext cx="720080" cy="1313431"/>
          </a:xfrm>
          <a:prstGeom prst="curvedConnector2">
            <a:avLst/>
          </a:prstGeom>
          <a:ln w="381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1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190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66"/>
                </a:solidFill>
              </a:rPr>
              <a:t>Возможное будущее</a:t>
            </a:r>
            <a:endParaRPr lang="ru-RU" sz="2800" b="1" i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363">
            <a:off x="628648" y="2779343"/>
            <a:ext cx="8535813" cy="944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548668"/>
            <a:ext cx="313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2010 </a:t>
            </a:r>
            <a:r>
              <a:rPr lang="ru-RU" sz="2800" b="1" dirty="0" smtClean="0"/>
              <a:t>– </a:t>
            </a:r>
            <a:r>
              <a:rPr lang="ru-RU" sz="2800" b="1" dirty="0" smtClean="0"/>
              <a:t>2020 гг.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21717" y="3128650"/>
            <a:ext cx="313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2040 </a:t>
            </a:r>
            <a:r>
              <a:rPr lang="ru-RU" sz="2800" b="1" dirty="0" smtClean="0"/>
              <a:t>– </a:t>
            </a:r>
            <a:r>
              <a:rPr lang="ru-RU" sz="2800" b="1" dirty="0" smtClean="0"/>
              <a:t>2050 гг.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8218" y="3579862"/>
            <a:ext cx="313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2030 </a:t>
            </a:r>
            <a:r>
              <a:rPr lang="ru-RU" sz="2800" b="1" dirty="0" smtClean="0"/>
              <a:t>– </a:t>
            </a:r>
            <a:r>
              <a:rPr lang="ru-RU" sz="2800" b="1" dirty="0" smtClean="0"/>
              <a:t>2040 гг.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2816" y="4083918"/>
            <a:ext cx="313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2020 </a:t>
            </a:r>
            <a:r>
              <a:rPr lang="ru-RU" sz="2800" b="1" dirty="0" smtClean="0"/>
              <a:t>– </a:t>
            </a:r>
            <a:r>
              <a:rPr lang="ru-RU" sz="2800" b="1" dirty="0" smtClean="0"/>
              <a:t>2030 гг.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52" y="870017"/>
            <a:ext cx="2371065" cy="17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314"/>
          <a:stretch/>
        </p:blipFill>
        <p:spPr>
          <a:xfrm>
            <a:off x="6121717" y="844551"/>
            <a:ext cx="2727600" cy="1373349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44551"/>
            <a:ext cx="1704976" cy="1632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91" y="2571750"/>
            <a:ext cx="419001" cy="8532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39" y="2438591"/>
            <a:ext cx="419001" cy="8532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7" y="2275411"/>
            <a:ext cx="419001" cy="853239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6732241" y="221908"/>
            <a:ext cx="1656183" cy="1701770"/>
            <a:chOff x="6732241" y="221908"/>
            <a:chExt cx="1656183" cy="1701770"/>
          </a:xfrm>
        </p:grpSpPr>
        <p:sp>
          <p:nvSpPr>
            <p:cNvPr id="62" name="Овал 61"/>
            <p:cNvSpPr/>
            <p:nvPr/>
          </p:nvSpPr>
          <p:spPr>
            <a:xfrm>
              <a:off x="7216623" y="221908"/>
              <a:ext cx="709082" cy="52322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 стрелкой 63"/>
            <p:cNvCxnSpPr>
              <a:stCxn id="62" idx="2"/>
            </p:cNvCxnSpPr>
            <p:nvPr/>
          </p:nvCxnSpPr>
          <p:spPr>
            <a:xfrm flipH="1">
              <a:off x="6732241" y="483518"/>
              <a:ext cx="484382" cy="72008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7759307" y="566922"/>
              <a:ext cx="72190" cy="49266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H="1">
              <a:off x="7020272" y="555526"/>
              <a:ext cx="349827" cy="110537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7524062" y="555526"/>
              <a:ext cx="47102" cy="6474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62" idx="6"/>
            </p:cNvCxnSpPr>
            <p:nvPr/>
          </p:nvCxnSpPr>
          <p:spPr>
            <a:xfrm>
              <a:off x="7925705" y="483518"/>
              <a:ext cx="462719" cy="144016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7831497" y="555526"/>
              <a:ext cx="278463" cy="7920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H="1">
              <a:off x="7370099" y="555526"/>
              <a:ext cx="115418" cy="84130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H="1">
              <a:off x="6974432" y="555526"/>
              <a:ext cx="333872" cy="52684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>
              <a:off x="7651023" y="566922"/>
              <a:ext cx="36095" cy="78069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1" y="1660498"/>
            <a:ext cx="1233389" cy="191470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3112179"/>
            <a:ext cx="813567" cy="729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2211833"/>
            <a:ext cx="738608" cy="10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58121">
            <a:off x="2395752" y="394181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СТУПЕНИ РАЗВИТИЯ ОБЩЕСТВА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611560" y="3507854"/>
            <a:ext cx="5732257" cy="7200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6343817" y="2787774"/>
            <a:ext cx="2376264" cy="720080"/>
          </a:xfrm>
          <a:prstGeom prst="bentConnector3">
            <a:avLst>
              <a:gd name="adj1" fmla="val 5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98962"/>
            <a:ext cx="2448272" cy="1684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39" y="1704420"/>
            <a:ext cx="2437129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Группа 17"/>
          <p:cNvGrpSpPr/>
          <p:nvPr/>
        </p:nvGrpSpPr>
        <p:grpSpPr>
          <a:xfrm>
            <a:off x="6463964" y="843557"/>
            <a:ext cx="2179129" cy="1894581"/>
            <a:chOff x="5796136" y="1419622"/>
            <a:chExt cx="3297857" cy="2873249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6334972" y="2203666"/>
              <a:ext cx="0" cy="12321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8532248" y="2283718"/>
              <a:ext cx="192" cy="12321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587408" y="3795885"/>
              <a:ext cx="1701798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704470" y="1876958"/>
              <a:ext cx="424836" cy="2627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6602599" y="3230127"/>
              <a:ext cx="486334" cy="5332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704470" y="3230127"/>
              <a:ext cx="512372" cy="400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706993" y="1923678"/>
              <a:ext cx="504872" cy="2670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599" y="2067694"/>
              <a:ext cx="1585810" cy="146604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5" r="12331"/>
            <a:stretch/>
          </p:blipFill>
          <p:spPr>
            <a:xfrm>
              <a:off x="6948262" y="1995686"/>
              <a:ext cx="1008114" cy="1039976"/>
            </a:xfrm>
            <a:prstGeom prst="flowChartConnector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861" y="1419622"/>
              <a:ext cx="920775" cy="92903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06187" y="1419622"/>
              <a:ext cx="920775" cy="929033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218" y="3363838"/>
              <a:ext cx="920775" cy="92903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6136" y="3363838"/>
              <a:ext cx="920775" cy="929033"/>
            </a:xfrm>
            <a:prstGeom prst="rect">
              <a:avLst/>
            </a:prstGeom>
          </p:spPr>
        </p:pic>
        <p:cxnSp>
          <p:nvCxnSpPr>
            <p:cNvPr id="32" name="Прямая соединительная линия 31"/>
            <p:cNvCxnSpPr/>
            <p:nvPr/>
          </p:nvCxnSpPr>
          <p:spPr>
            <a:xfrm>
              <a:off x="6642252" y="1779662"/>
              <a:ext cx="15065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81570" y="1709395"/>
            <a:ext cx="24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ТРАДИЦИОННОЕ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ОБЩЕСТВО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18460" y="989315"/>
            <a:ext cx="24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ИНДУСТРИАЛЬНОЕ ОБЩЕСТВО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5795" y="269235"/>
            <a:ext cx="24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ИНФОРМАЦИОННОЕ ОБЩЕСТВО</a:t>
            </a:r>
            <a:endParaRPr lang="ru-RU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7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115616" y="1131590"/>
            <a:ext cx="6408711" cy="3441825"/>
            <a:chOff x="4522298" y="1928807"/>
            <a:chExt cx="3794119" cy="2696009"/>
          </a:xfrm>
        </p:grpSpPr>
        <p:grpSp>
          <p:nvGrpSpPr>
            <p:cNvPr id="3" name="Группа 43"/>
            <p:cNvGrpSpPr/>
            <p:nvPr/>
          </p:nvGrpSpPr>
          <p:grpSpPr>
            <a:xfrm>
              <a:off x="4857791" y="1928807"/>
              <a:ext cx="3458626" cy="2696009"/>
              <a:chOff x="5286419" y="3071809"/>
              <a:chExt cx="3458626" cy="2696009"/>
            </a:xfrm>
          </p:grpSpPr>
          <p:grpSp>
            <p:nvGrpSpPr>
              <p:cNvPr id="5" name="Группа 39"/>
              <p:cNvGrpSpPr/>
              <p:nvPr/>
            </p:nvGrpSpPr>
            <p:grpSpPr>
              <a:xfrm>
                <a:off x="5286419" y="3071809"/>
                <a:ext cx="3458626" cy="2390448"/>
                <a:chOff x="5500694" y="4000504"/>
                <a:chExt cx="2878058" cy="2246378"/>
              </a:xfrm>
            </p:grpSpPr>
            <p:grpSp>
              <p:nvGrpSpPr>
                <p:cNvPr id="9" name="Группа 18"/>
                <p:cNvGrpSpPr/>
                <p:nvPr/>
              </p:nvGrpSpPr>
              <p:grpSpPr>
                <a:xfrm>
                  <a:off x="5500694" y="4000504"/>
                  <a:ext cx="2878058" cy="2215372"/>
                  <a:chOff x="5500694" y="3571876"/>
                  <a:chExt cx="2878058" cy="2215372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5500694" y="3571876"/>
                    <a:ext cx="2878058" cy="2215372"/>
                    <a:chOff x="6285718" y="3786984"/>
                    <a:chExt cx="2878058" cy="2215372"/>
                  </a:xfrm>
                </p:grpSpPr>
                <p:cxnSp>
                  <p:nvCxnSpPr>
                    <p:cNvPr id="15" name="Прямая соединительная линия 4"/>
                    <p:cNvCxnSpPr/>
                    <p:nvPr/>
                  </p:nvCxnSpPr>
                  <p:spPr>
                    <a:xfrm rot="5400000">
                      <a:off x="5179223" y="4893479"/>
                      <a:ext cx="2214578" cy="158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headEnd type="arrow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единительная линия 15"/>
                    <p:cNvCxnSpPr/>
                    <p:nvPr/>
                  </p:nvCxnSpPr>
                  <p:spPr>
                    <a:xfrm flipH="1" flipV="1">
                      <a:off x="6286513" y="6000768"/>
                      <a:ext cx="2877263" cy="158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headEnd type="arrow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 rot="5400000">
                    <a:off x="5607851" y="4679165"/>
                    <a:ext cx="2214578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я соединительная линия 12"/>
                  <p:cNvCxnSpPr/>
                  <p:nvPr/>
                </p:nvCxnSpPr>
                <p:spPr>
                  <a:xfrm rot="5400000">
                    <a:off x="6180149" y="4678371"/>
                    <a:ext cx="2214578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 rot="5400000">
                    <a:off x="6823091" y="4678371"/>
                    <a:ext cx="2214578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Полилиния 9"/>
                <p:cNvSpPr/>
                <p:nvPr/>
              </p:nvSpPr>
              <p:spPr>
                <a:xfrm>
                  <a:off x="5544600" y="4131020"/>
                  <a:ext cx="2478986" cy="2115862"/>
                </a:xfrm>
                <a:custGeom>
                  <a:avLst/>
                  <a:gdLst>
                    <a:gd name="connsiteX0" fmla="*/ 0 w 2267712"/>
                    <a:gd name="connsiteY0" fmla="*/ 2048256 h 2048256"/>
                    <a:gd name="connsiteX1" fmla="*/ 2249424 w 2267712"/>
                    <a:gd name="connsiteY1" fmla="*/ 0 h 2048256"/>
                    <a:gd name="connsiteX2" fmla="*/ 2249424 w 2267712"/>
                    <a:gd name="connsiteY2" fmla="*/ 0 h 2048256"/>
                    <a:gd name="connsiteX3" fmla="*/ 2249424 w 2267712"/>
                    <a:gd name="connsiteY3" fmla="*/ 0 h 2048256"/>
                    <a:gd name="connsiteX4" fmla="*/ 2249424 w 2267712"/>
                    <a:gd name="connsiteY4" fmla="*/ 0 h 2048256"/>
                    <a:gd name="connsiteX5" fmla="*/ 2267712 w 2267712"/>
                    <a:gd name="connsiteY5" fmla="*/ 0 h 2048256"/>
                    <a:gd name="connsiteX0" fmla="*/ 0 w 2267712"/>
                    <a:gd name="connsiteY0" fmla="*/ 2048256 h 2048256"/>
                    <a:gd name="connsiteX1" fmla="*/ 2249424 w 2267712"/>
                    <a:gd name="connsiteY1" fmla="*/ 0 h 2048256"/>
                    <a:gd name="connsiteX2" fmla="*/ 2249424 w 2267712"/>
                    <a:gd name="connsiteY2" fmla="*/ 0 h 2048256"/>
                    <a:gd name="connsiteX3" fmla="*/ 2249424 w 2267712"/>
                    <a:gd name="connsiteY3" fmla="*/ 0 h 2048256"/>
                    <a:gd name="connsiteX4" fmla="*/ 2249424 w 2267712"/>
                    <a:gd name="connsiteY4" fmla="*/ 0 h 2048256"/>
                    <a:gd name="connsiteX5" fmla="*/ 2267712 w 2267712"/>
                    <a:gd name="connsiteY5" fmla="*/ 0 h 2048256"/>
                    <a:gd name="connsiteX0" fmla="*/ 0 w 2267712"/>
                    <a:gd name="connsiteY0" fmla="*/ 2048256 h 2048256"/>
                    <a:gd name="connsiteX1" fmla="*/ 2249424 w 2267712"/>
                    <a:gd name="connsiteY1" fmla="*/ 0 h 2048256"/>
                    <a:gd name="connsiteX2" fmla="*/ 2249424 w 2267712"/>
                    <a:gd name="connsiteY2" fmla="*/ 0 h 2048256"/>
                    <a:gd name="connsiteX3" fmla="*/ 2249424 w 2267712"/>
                    <a:gd name="connsiteY3" fmla="*/ 0 h 2048256"/>
                    <a:gd name="connsiteX4" fmla="*/ 2249424 w 2267712"/>
                    <a:gd name="connsiteY4" fmla="*/ 0 h 2048256"/>
                    <a:gd name="connsiteX5" fmla="*/ 2267712 w 2267712"/>
                    <a:gd name="connsiteY5" fmla="*/ 0 h 2048256"/>
                    <a:gd name="connsiteX0" fmla="*/ 0 w 2312260"/>
                    <a:gd name="connsiteY0" fmla="*/ 2048256 h 2115862"/>
                    <a:gd name="connsiteX1" fmla="*/ 1937356 w 2312260"/>
                    <a:gd name="connsiteY1" fmla="*/ 1774486 h 2115862"/>
                    <a:gd name="connsiteX2" fmla="*/ 2249424 w 2312260"/>
                    <a:gd name="connsiteY2" fmla="*/ 0 h 2115862"/>
                    <a:gd name="connsiteX3" fmla="*/ 2249424 w 2312260"/>
                    <a:gd name="connsiteY3" fmla="*/ 0 h 2115862"/>
                    <a:gd name="connsiteX4" fmla="*/ 2249424 w 2312260"/>
                    <a:gd name="connsiteY4" fmla="*/ 0 h 2115862"/>
                    <a:gd name="connsiteX5" fmla="*/ 2249424 w 2312260"/>
                    <a:gd name="connsiteY5" fmla="*/ 0 h 2115862"/>
                    <a:gd name="connsiteX6" fmla="*/ 2267712 w 2312260"/>
                    <a:gd name="connsiteY6" fmla="*/ 0 h 2115862"/>
                    <a:gd name="connsiteX0" fmla="*/ 0 w 2312260"/>
                    <a:gd name="connsiteY0" fmla="*/ 2048256 h 2115862"/>
                    <a:gd name="connsiteX1" fmla="*/ 1937356 w 2312260"/>
                    <a:gd name="connsiteY1" fmla="*/ 1774486 h 2115862"/>
                    <a:gd name="connsiteX2" fmla="*/ 2249424 w 2312260"/>
                    <a:gd name="connsiteY2" fmla="*/ 0 h 2115862"/>
                    <a:gd name="connsiteX3" fmla="*/ 2249424 w 2312260"/>
                    <a:gd name="connsiteY3" fmla="*/ 0 h 2115862"/>
                    <a:gd name="connsiteX4" fmla="*/ 2249424 w 2312260"/>
                    <a:gd name="connsiteY4" fmla="*/ 0 h 2115862"/>
                    <a:gd name="connsiteX5" fmla="*/ 2249424 w 2312260"/>
                    <a:gd name="connsiteY5" fmla="*/ 0 h 2115862"/>
                    <a:gd name="connsiteX6" fmla="*/ 2267712 w 2312260"/>
                    <a:gd name="connsiteY6" fmla="*/ 0 h 2115862"/>
                    <a:gd name="connsiteX0" fmla="*/ 0 w 2312260"/>
                    <a:gd name="connsiteY0" fmla="*/ 2048256 h 2115862"/>
                    <a:gd name="connsiteX1" fmla="*/ 1937356 w 2312260"/>
                    <a:gd name="connsiteY1" fmla="*/ 1774486 h 2115862"/>
                    <a:gd name="connsiteX2" fmla="*/ 2249424 w 2312260"/>
                    <a:gd name="connsiteY2" fmla="*/ 0 h 2115862"/>
                    <a:gd name="connsiteX3" fmla="*/ 2249424 w 2312260"/>
                    <a:gd name="connsiteY3" fmla="*/ 0 h 2115862"/>
                    <a:gd name="connsiteX4" fmla="*/ 2249424 w 2312260"/>
                    <a:gd name="connsiteY4" fmla="*/ 0 h 2115862"/>
                    <a:gd name="connsiteX5" fmla="*/ 2249424 w 2312260"/>
                    <a:gd name="connsiteY5" fmla="*/ 0 h 2115862"/>
                    <a:gd name="connsiteX6" fmla="*/ 2267712 w 2312260"/>
                    <a:gd name="connsiteY6" fmla="*/ 0 h 2115862"/>
                    <a:gd name="connsiteX0" fmla="*/ 0 w 2312260"/>
                    <a:gd name="connsiteY0" fmla="*/ 2048256 h 2115862"/>
                    <a:gd name="connsiteX1" fmla="*/ 1937356 w 2312260"/>
                    <a:gd name="connsiteY1" fmla="*/ 1774486 h 2115862"/>
                    <a:gd name="connsiteX2" fmla="*/ 2249424 w 2312260"/>
                    <a:gd name="connsiteY2" fmla="*/ 0 h 2115862"/>
                    <a:gd name="connsiteX3" fmla="*/ 2249424 w 2312260"/>
                    <a:gd name="connsiteY3" fmla="*/ 0 h 2115862"/>
                    <a:gd name="connsiteX4" fmla="*/ 2249424 w 2312260"/>
                    <a:gd name="connsiteY4" fmla="*/ 0 h 2115862"/>
                    <a:gd name="connsiteX5" fmla="*/ 2249424 w 2312260"/>
                    <a:gd name="connsiteY5" fmla="*/ 0 h 2115862"/>
                    <a:gd name="connsiteX6" fmla="*/ 2267712 w 2312260"/>
                    <a:gd name="connsiteY6" fmla="*/ 0 h 2115862"/>
                    <a:gd name="connsiteX0" fmla="*/ 0 w 2478986"/>
                    <a:gd name="connsiteY0" fmla="*/ 2048256 h 2115862"/>
                    <a:gd name="connsiteX1" fmla="*/ 2080264 w 2478986"/>
                    <a:gd name="connsiteY1" fmla="*/ 1774486 h 2115862"/>
                    <a:gd name="connsiteX2" fmla="*/ 2392332 w 2478986"/>
                    <a:gd name="connsiteY2" fmla="*/ 0 h 2115862"/>
                    <a:gd name="connsiteX3" fmla="*/ 2392332 w 2478986"/>
                    <a:gd name="connsiteY3" fmla="*/ 0 h 2115862"/>
                    <a:gd name="connsiteX4" fmla="*/ 2392332 w 2478986"/>
                    <a:gd name="connsiteY4" fmla="*/ 0 h 2115862"/>
                    <a:gd name="connsiteX5" fmla="*/ 2392332 w 2478986"/>
                    <a:gd name="connsiteY5" fmla="*/ 0 h 2115862"/>
                    <a:gd name="connsiteX6" fmla="*/ 2410620 w 2478986"/>
                    <a:gd name="connsiteY6" fmla="*/ 0 h 211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8986" h="2115862">
                      <a:moveTo>
                        <a:pt x="0" y="2048256"/>
                      </a:moveTo>
                      <a:cubicBezTo>
                        <a:pt x="251460" y="1943100"/>
                        <a:pt x="1681542" y="2115862"/>
                        <a:pt x="2080264" y="1774486"/>
                      </a:cubicBezTo>
                      <a:cubicBezTo>
                        <a:pt x="2478986" y="1433110"/>
                        <a:pt x="2268888" y="236220"/>
                        <a:pt x="2392332" y="0"/>
                      </a:cubicBezTo>
                      <a:lnTo>
                        <a:pt x="2392332" y="0"/>
                      </a:lnTo>
                      <a:lnTo>
                        <a:pt x="2392332" y="0"/>
                      </a:lnTo>
                      <a:lnTo>
                        <a:pt x="2392332" y="0"/>
                      </a:lnTo>
                      <a:lnTo>
                        <a:pt x="2410620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6296772" y="5429264"/>
                <a:ext cx="85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1000 г.</a:t>
                </a:r>
                <a:endParaRPr lang="ru-RU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16209" y="5429264"/>
                <a:ext cx="8419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1500 г.</a:t>
                </a:r>
                <a:endParaRPr lang="ru-RU" sz="1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736932" y="5429264"/>
                <a:ext cx="8868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2000 г.</a:t>
                </a:r>
                <a:endParaRPr lang="ru-RU" sz="16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522298" y="2571750"/>
              <a:ext cx="327981" cy="88916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2400" b="1" i="1" dirty="0" smtClean="0"/>
                <a:t>знания</a:t>
              </a:r>
              <a:endParaRPr lang="ru-RU" sz="2400" b="1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544" y="33950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Информационная революция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9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48" y="294932"/>
            <a:ext cx="580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3366"/>
                </a:solidFill>
              </a:rPr>
              <a:t>Объём информации </a:t>
            </a:r>
            <a:endParaRPr lang="ru-RU" sz="3200" b="1" i="1" dirty="0" smtClean="0">
              <a:solidFill>
                <a:srgbClr val="003366"/>
              </a:solidFill>
            </a:endParaRPr>
          </a:p>
          <a:p>
            <a:r>
              <a:rPr lang="ru-RU" sz="3200" b="1" i="1" dirty="0" smtClean="0">
                <a:solidFill>
                  <a:srgbClr val="003366"/>
                </a:solidFill>
              </a:rPr>
              <a:t>на </a:t>
            </a:r>
            <a:r>
              <a:rPr lang="ru-RU" sz="3200" b="1" i="1" dirty="0">
                <a:solidFill>
                  <a:srgbClr val="003366"/>
                </a:solidFill>
              </a:rPr>
              <a:t>1 жителя Земли</a:t>
            </a:r>
            <a:endParaRPr lang="ru-RU" sz="3200" b="1" i="1" dirty="0">
              <a:solidFill>
                <a:srgbClr val="003366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5813988"/>
              </p:ext>
            </p:extLst>
          </p:nvPr>
        </p:nvGraphicFramePr>
        <p:xfrm>
          <a:off x="-24386" y="614988"/>
          <a:ext cx="8563722" cy="4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267744" y="3219822"/>
            <a:ext cx="864096" cy="728643"/>
            <a:chOff x="2843808" y="2680873"/>
            <a:chExt cx="864096" cy="728643"/>
          </a:xfrm>
        </p:grpSpPr>
        <p:sp>
          <p:nvSpPr>
            <p:cNvPr id="4" name="Овал 3"/>
            <p:cNvSpPr/>
            <p:nvPr/>
          </p:nvSpPr>
          <p:spPr>
            <a:xfrm>
              <a:off x="2843808" y="2715765"/>
              <a:ext cx="864096" cy="693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 rot="8395120">
              <a:off x="2918705" y="2680873"/>
              <a:ext cx="684076" cy="576064"/>
            </a:xfrm>
            <a:prstGeom prst="arc">
              <a:avLst>
                <a:gd name="adj1" fmla="val 15666833"/>
                <a:gd name="adj2" fmla="val 1130640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059832" y="296890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75856" y="3003798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42130" y="411510"/>
            <a:ext cx="918102" cy="1152128"/>
            <a:chOff x="2789802" y="2715765"/>
            <a:chExt cx="918102" cy="1121627"/>
          </a:xfrm>
        </p:grpSpPr>
        <p:sp>
          <p:nvSpPr>
            <p:cNvPr id="16" name="Овал 15"/>
            <p:cNvSpPr/>
            <p:nvPr/>
          </p:nvSpPr>
          <p:spPr>
            <a:xfrm>
              <a:off x="2843808" y="2715765"/>
              <a:ext cx="864096" cy="693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19625124">
              <a:off x="2789802" y="3261328"/>
              <a:ext cx="684076" cy="576064"/>
            </a:xfrm>
            <a:prstGeom prst="arc">
              <a:avLst>
                <a:gd name="adj1" fmla="val 16570609"/>
                <a:gd name="adj2" fmla="val 21197003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59832" y="296890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275856" y="3003798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95936" y="2715766"/>
            <a:ext cx="864096" cy="693751"/>
            <a:chOff x="4103948" y="2278607"/>
            <a:chExt cx="864096" cy="69375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103948" y="2278607"/>
              <a:ext cx="864096" cy="693751"/>
              <a:chOff x="2843808" y="2715765"/>
              <a:chExt cx="864096" cy="693751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2843808" y="2715765"/>
                <a:ext cx="864096" cy="6937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059832" y="2968905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275856" y="3003798"/>
                <a:ext cx="7200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355976" y="2812955"/>
              <a:ext cx="252028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71600" y="555526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52 %   </a:t>
            </a:r>
            <a:r>
              <a:rPr lang="ru-RU" sz="2800" b="1" dirty="0" smtClean="0"/>
              <a:t>не ориентируются в информации </a:t>
            </a:r>
          </a:p>
          <a:p>
            <a:endParaRPr lang="ru-RU" sz="10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59 % </a:t>
            </a:r>
            <a:r>
              <a:rPr lang="ru-RU" sz="2800" b="1" dirty="0" smtClean="0"/>
              <a:t>пропускают  нужную информацию</a:t>
            </a:r>
          </a:p>
          <a:p>
            <a:endParaRPr lang="ru-RU" sz="10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42 % </a:t>
            </a:r>
            <a:r>
              <a:rPr lang="ru-RU" sz="2800" b="1" dirty="0" smtClean="0"/>
              <a:t>используют неправильную информацию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2028" y="242773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Информационная культура </a:t>
            </a:r>
            <a:r>
              <a:rPr lang="ru-RU" sz="2800" i="1" dirty="0" smtClean="0">
                <a:solidFill>
                  <a:srgbClr val="003366"/>
                </a:solidFill>
              </a:rPr>
              <a:t>– умение целенаправленно </a:t>
            </a:r>
            <a:r>
              <a:rPr lang="ru-RU" sz="2800" i="1" dirty="0">
                <a:solidFill>
                  <a:srgbClr val="003366"/>
                </a:solidFill>
              </a:rPr>
              <a:t>работать с информацией и использовать для ее получения, обработки и передачи компьютерную информационную технологию, современные технические средства и методы</a:t>
            </a:r>
            <a:r>
              <a:rPr lang="ru-RU" sz="2800" i="1" dirty="0" smtClean="0">
                <a:solidFill>
                  <a:srgbClr val="003366"/>
                </a:solidFill>
              </a:rPr>
              <a:t>.</a:t>
            </a:r>
            <a:endParaRPr lang="ru-RU" sz="28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93" y="26749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Глобализация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3366"/>
                </a:solidFill>
              </a:rPr>
              <a:t>–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3366"/>
                </a:solidFill>
              </a:rPr>
              <a:t>процесс </a:t>
            </a:r>
            <a:r>
              <a:rPr lang="ru-RU" sz="2800" i="1" dirty="0">
                <a:solidFill>
                  <a:srgbClr val="003366"/>
                </a:solidFill>
              </a:rPr>
              <a:t>усиления взаимосвязи и взаимозависимости людей, народов, государств.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856" y="3462553"/>
            <a:ext cx="308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Mistral" pitchFamily="66" charset="0"/>
              </a:rPr>
              <a:t>МИР БЕЗ ГРАНИЦ!</a:t>
            </a:r>
            <a:endParaRPr lang="ru-RU" sz="2800" b="1" dirty="0">
              <a:solidFill>
                <a:srgbClr val="006600"/>
              </a:solidFill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90" y="1221601"/>
            <a:ext cx="333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единое экономическое и информационное пространство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960" y="2492423"/>
            <a:ext cx="333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взаимопонимание между народами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6" y="1259828"/>
            <a:ext cx="359634" cy="304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" y="2605190"/>
            <a:ext cx="359634" cy="3047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347864" y="3563196"/>
            <a:ext cx="1296144" cy="1198036"/>
            <a:chOff x="2843808" y="2680873"/>
            <a:chExt cx="864096" cy="728643"/>
          </a:xfrm>
        </p:grpSpPr>
        <p:sp>
          <p:nvSpPr>
            <p:cNvPr id="10" name="Овал 9"/>
            <p:cNvSpPr/>
            <p:nvPr/>
          </p:nvSpPr>
          <p:spPr>
            <a:xfrm>
              <a:off x="2843808" y="2715765"/>
              <a:ext cx="864096" cy="693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8395120">
              <a:off x="2918705" y="2680873"/>
              <a:ext cx="684076" cy="576064"/>
            </a:xfrm>
            <a:prstGeom prst="arc">
              <a:avLst>
                <a:gd name="adj1" fmla="val 15666833"/>
                <a:gd name="adj2" fmla="val 1130640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059832" y="296890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75856" y="3003798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81602" y="3544263"/>
            <a:ext cx="1536679" cy="1986418"/>
            <a:chOff x="2789802" y="2715765"/>
            <a:chExt cx="918102" cy="1121627"/>
          </a:xfrm>
        </p:grpSpPr>
        <p:sp>
          <p:nvSpPr>
            <p:cNvPr id="15" name="Овал 14"/>
            <p:cNvSpPr/>
            <p:nvPr/>
          </p:nvSpPr>
          <p:spPr>
            <a:xfrm>
              <a:off x="2843808" y="2715765"/>
              <a:ext cx="864096" cy="693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9625124">
              <a:off x="2789802" y="3261328"/>
              <a:ext cx="684076" cy="576064"/>
            </a:xfrm>
            <a:prstGeom prst="arc">
              <a:avLst>
                <a:gd name="adj1" fmla="val 16570609"/>
                <a:gd name="adj2" fmla="val 21197003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59832" y="2968905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275856" y="3003798"/>
              <a:ext cx="7200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72857" y="1259828"/>
            <a:ext cx="333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проблема </a:t>
            </a:r>
            <a:r>
              <a:rPr lang="ru-RU" sz="2400" b="1" dirty="0" smtClean="0"/>
              <a:t>«Севера» и «Юга»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82355347"/>
              </p:ext>
            </p:extLst>
          </p:nvPr>
        </p:nvGraphicFramePr>
        <p:xfrm>
          <a:off x="4395174" y="765194"/>
          <a:ext cx="4748826" cy="402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4670751" y="1528787"/>
            <a:ext cx="3826021" cy="2629797"/>
            <a:chOff x="5138467" y="1821765"/>
            <a:chExt cx="3826021" cy="262979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9296">
              <a:off x="5138467" y="2243384"/>
              <a:ext cx="2743206" cy="94488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510070" y="1821765"/>
              <a:ext cx="2454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УРОВЕНЬ ПОТРЕБЛЕНИЯ</a:t>
              </a:r>
              <a:endParaRPr lang="ru-RU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64088" y="3620565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1970-е – 31 страна</a:t>
              </a:r>
            </a:p>
            <a:p>
              <a:r>
                <a:rPr lang="ru-RU" sz="2400" b="1" dirty="0" smtClean="0"/>
                <a:t>1990-е – 48 стран</a:t>
              </a:r>
              <a:endParaRPr lang="ru-RU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76056" y="2067694"/>
            <a:ext cx="333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массовая </a:t>
            </a:r>
            <a:r>
              <a:rPr lang="ru-RU" sz="2400" b="1" dirty="0" smtClean="0"/>
              <a:t>миграция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6055" y="2643758"/>
            <a:ext cx="368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угроза </a:t>
            </a:r>
            <a:r>
              <a:rPr lang="ru-RU" sz="2400" b="1" dirty="0" smtClean="0"/>
              <a:t>для самобытности национальных культур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colorTemperature colorTemp="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70551"/>
            <a:ext cx="359634" cy="3047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colorTemperature colorTemp="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36" y="2129863"/>
            <a:ext cx="359634" cy="3047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colorTemperature colorTemp="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68" y="2771031"/>
            <a:ext cx="359634" cy="3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9" grpId="0"/>
      <p:bldGraphic spid="21" grpId="0">
        <p:bldAsOne/>
      </p:bldGraphic>
      <p:bldGraphic spid="21" grpId="1">
        <p:bldAsOne/>
      </p:bldGraphic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249"/>
            <a:ext cx="1467803" cy="192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317" y="2267637"/>
            <a:ext cx="15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КУТЫРЕВ В.А.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>
          <a:xfrm>
            <a:off x="4902520" y="259658"/>
            <a:ext cx="3777589" cy="278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8" y="259658"/>
            <a:ext cx="2800863" cy="183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4" y="2269433"/>
            <a:ext cx="2050134" cy="219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1" y="2348154"/>
            <a:ext cx="2829858" cy="212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07904" y="87907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НЬЮ-ЙОРК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0915" y="45066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СИНГАПУР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02716" y="4579002"/>
            <a:ext cx="13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ДУБАИ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58388" y="3086184"/>
            <a:ext cx="170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МОСКВА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615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2059432"/>
            <a:ext cx="4155503" cy="288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21639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Антиглобализм</a:t>
            </a:r>
            <a:r>
              <a:rPr lang="ru-RU" sz="3200" i="1" dirty="0" smtClean="0">
                <a:solidFill>
                  <a:srgbClr val="003366"/>
                </a:solidFill>
              </a:rPr>
              <a:t> – движение против негативных последствий глобализма.</a:t>
            </a:r>
            <a:endParaRPr lang="ru-RU" sz="3200" i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45" y="1331286"/>
            <a:ext cx="4153327" cy="260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5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950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Глобальные проблемы </a:t>
            </a:r>
            <a:r>
              <a:rPr lang="ru-RU" sz="2800" i="1" dirty="0" smtClean="0">
                <a:solidFill>
                  <a:srgbClr val="003366"/>
                </a:solidFill>
              </a:rPr>
              <a:t>– проблемы, общие для всего человечества, которые можно решить совместными усилиями разных стран.</a:t>
            </a:r>
            <a:endParaRPr lang="ru-RU" sz="2800" i="1" dirty="0">
              <a:solidFill>
                <a:srgbClr val="003366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flipV="1">
            <a:off x="3635896" y="1935591"/>
            <a:ext cx="2096582" cy="1068207"/>
          </a:xfrm>
          <a:prstGeom prst="leftRightUpArrow">
            <a:avLst>
              <a:gd name="adj1" fmla="val 36058"/>
              <a:gd name="adj2" fmla="val 23157"/>
              <a:gd name="adj3" fmla="val 26843"/>
            </a:avLst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817" y="1916127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ВЗАИМООТНОШЕНИЯ МЕЖДУ </a:t>
            </a:r>
            <a:r>
              <a:rPr lang="ru-RU" sz="2000" b="1" dirty="0" smtClean="0"/>
              <a:t>СОЦИАЛЬНЫМИ </a:t>
            </a:r>
            <a:r>
              <a:rPr lang="ru-RU" sz="2000" b="1" dirty="0" smtClean="0"/>
              <a:t>ГРУППАМИ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83147" y="323201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ВЗАИМООТНОШЕНИЯ ЧЕЛОВЕКА И ОЩЕСТВА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916127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ВЗАИМОДЕЙСТВИЕ МЕЖДУ ЧЕЛОВЕКОМ И ОКРУЖАЮЩЕЙ СРЕДОЙ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57390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239</Words>
  <Application>Microsoft Office PowerPoint</Application>
  <PresentationFormat>Экран (16:9)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Человечество в XXI в: основные вызовы и уроки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Человечество в XXI в: основные вызовы и уроки </dc:title>
  <dc:creator>PC-01</dc:creator>
  <cp:lastModifiedBy>PC-01</cp:lastModifiedBy>
  <cp:revision>35</cp:revision>
  <dcterms:created xsi:type="dcterms:W3CDTF">2013-09-06T14:45:14Z</dcterms:created>
  <dcterms:modified xsi:type="dcterms:W3CDTF">2013-09-11T14:27:30Z</dcterms:modified>
</cp:coreProperties>
</file>