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4" r:id="rId17"/>
    <p:sldId id="275" r:id="rId18"/>
    <p:sldId id="273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</p:sldIdLst>
  <p:sldSz cx="9144000" cy="6858000" type="screen4x3"/>
  <p:notesSz cx="6858000" cy="9144000"/>
  <p:custDataLst>
    <p:tags r:id="rId52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8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39A3F-B9E9-43B9-8944-B760D3F7AEDF}" type="datetimeFigureOut">
              <a:rPr lang="ru-RU"/>
              <a:pPr>
                <a:defRPr/>
              </a:pPr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640D3-385C-4862-B522-EAE18D2C71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E1237-60A1-48C2-8106-6BDBF7AE87C9}" type="datetimeFigureOut">
              <a:rPr lang="ru-RU"/>
              <a:pPr>
                <a:defRPr/>
              </a:pPr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C767F-8DF9-4789-AF2F-A54B7917E0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EAA7F-6111-4A1B-A2C8-5F7C5EB3AA01}" type="datetimeFigureOut">
              <a:rPr lang="ru-RU"/>
              <a:pPr>
                <a:defRPr/>
              </a:pPr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50363-0B90-429E-9DB9-62F09C883B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D459A-C817-4A28-BB77-2CE809277D48}" type="datetimeFigureOut">
              <a:rPr lang="ru-RU"/>
              <a:pPr>
                <a:defRPr/>
              </a:pPr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5E264-0C34-448D-A1AC-DCA4E9883F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70C11-433E-427B-844F-70827A51B40B}" type="datetimeFigureOut">
              <a:rPr lang="ru-RU"/>
              <a:pPr>
                <a:defRPr/>
              </a:pPr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BD725-C969-4E34-969D-7C33BD89DD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F6F7D-90BF-499C-9A4A-844644B53F1B}" type="datetimeFigureOut">
              <a:rPr lang="ru-RU"/>
              <a:pPr>
                <a:defRPr/>
              </a:pPr>
              <a:t>26.10.2015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30E60-B973-4A9D-8090-D44532D55F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36643-AC33-4B0C-97C2-C11610392F11}" type="datetimeFigureOut">
              <a:rPr lang="ru-RU"/>
              <a:pPr>
                <a:defRPr/>
              </a:pPr>
              <a:t>26.10.2015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FF31B-1B71-473C-B66B-D2D1FB7B36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A5C19-4A6B-4EF0-B957-2129E93918A0}" type="datetimeFigureOut">
              <a:rPr lang="ru-RU"/>
              <a:pPr>
                <a:defRPr/>
              </a:pPr>
              <a:t>26.10.2015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84952-0A0C-4BC3-A629-3744C44755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9AAB2-A87E-4CA1-8557-922EFB2BA758}" type="datetimeFigureOut">
              <a:rPr lang="ru-RU"/>
              <a:pPr>
                <a:defRPr/>
              </a:pPr>
              <a:t>26.10.2015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B22D5-C79F-46DF-86C2-B0E6D84CFF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75ECA-6C1C-4D25-A2B0-E026574B1204}" type="datetimeFigureOut">
              <a:rPr lang="ru-RU"/>
              <a:pPr>
                <a:defRPr/>
              </a:pPr>
              <a:t>26.10.2015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48B18-509C-4FFD-874C-544E6D1140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740A0-8203-4A28-8060-9FC7672B146D}" type="datetimeFigureOut">
              <a:rPr lang="ru-RU"/>
              <a:pPr>
                <a:defRPr/>
              </a:pPr>
              <a:t>26.10.2015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5ED94-AA3D-4A04-ABA8-64752792CC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78BB36-8F46-4A64-B7D4-0C3F05EA8882}" type="datetimeFigureOut">
              <a:rPr lang="ru-RU"/>
              <a:pPr>
                <a:defRPr/>
              </a:pPr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54B218-9F9D-4DAE-9ACC-ABA05AB36D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8%D0%B3%D0%BD%D0%B0%D1%82%D0%B8%D0%B9_(%D0%9C%D0%B0%D0%BB%D1%8B%D1%88%D0%B5%D0%B2)" TargetMode="External"/><Relationship Id="rId2" Type="http://schemas.openxmlformats.org/officeDocument/2006/relationships/hyperlink" Target="http://ru.wikipedia.org/wiki/%D0%9F%D0%B0%D1%80%D0%BB%D0%B0%D0%BD%D0%B4,_%D0%90%D0%BB%D1%8C%D1%84%D1%80%D0%B5%D0%B4_%D0%90%D0%BB%D0%B5%D0%BA%D1%81%D0%B0%D0%BD%D0%B4%D1%80%D0%BE%D0%B2%D0%B8%D1%8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ru.wikipedia.org/wiki/%D0%9F%D1%80%D0%B5%D0%BE%D0%B1%D1%80%D0%B0%D0%B6%D0%B5%D0%BD%D1%81%D0%BA%D0%B0%D1%8F_%D1%86%D0%B5%D1%80%D0%BA%D0%BE%D0%B2%D1%8C_%D0%BD%D0%B0_%D0%BE%D1%81%D1%82%D1%80%D0%BE%D0%B2%D0%B5_%D0%9A%D0%B8%D0%B6%D0%B8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1%D0%BE%D0%BB%D0%B0%D1%80%D0%B8,_%D0%9F%D1%8C%D0%B5%D1%82%D1%80%D0%BE_%D0%90%D0%BD%D1%82%D0%BE%D0%BD%D0%B8%D0%BE" TargetMode="External"/><Relationship Id="rId2" Type="http://schemas.openxmlformats.org/officeDocument/2006/relationships/hyperlink" Target="https://ru.wikipedia.org/wiki/%D0%A0%D1%83%D1%84%D1%84%D0%BE,_%D0%9C%D0%B0%D1%80%D0%BA%D0%B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z="8800" smtClean="0"/>
              <a:t>Архитектура Руси и России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smtClean="0"/>
              <a:t>Церковь Спаса на Нередице в Новгороде(1198г.)</a:t>
            </a:r>
            <a:r>
              <a:rPr lang="ru-RU" sz="2400" smtClean="0">
                <a:latin typeface="Arial" charset="0"/>
              </a:rPr>
              <a:t>, </a:t>
            </a:r>
            <a:br>
              <a:rPr lang="ru-RU" sz="2400" smtClean="0">
                <a:latin typeface="Arial" charset="0"/>
              </a:rPr>
            </a:br>
            <a:r>
              <a:rPr lang="ru-RU" sz="2400" smtClean="0">
                <a:latin typeface="Arial" charset="0"/>
              </a:rPr>
              <a:t>Золотые ворота во Владимире (1164г.)</a:t>
            </a:r>
          </a:p>
        </p:txBody>
      </p:sp>
      <p:pic>
        <p:nvPicPr>
          <p:cNvPr id="22530" name="Содержимое 3" descr="церковь спаса на нередиц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700213"/>
            <a:ext cx="4202112" cy="4608512"/>
          </a:xfrm>
        </p:spPr>
      </p:pic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916113"/>
            <a:ext cx="4291012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16832"/>
            <a:ext cx="4291012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Текст 2"/>
          <p:cNvSpPr>
            <a:spLocks noGrp="1"/>
          </p:cNvSpPr>
          <p:nvPr>
            <p:ph type="body" idx="1"/>
          </p:nvPr>
        </p:nvSpPr>
        <p:spPr>
          <a:xfrm>
            <a:off x="395288" y="260350"/>
            <a:ext cx="4102100" cy="1296988"/>
          </a:xfrm>
        </p:spPr>
        <p:txBody>
          <a:bodyPr/>
          <a:lstStyle/>
          <a:p>
            <a:pPr algn="ctr" eaLnBrk="1" hangingPunct="1"/>
            <a:r>
              <a:rPr lang="ru-RU" smtClean="0"/>
              <a:t>Церковь </a:t>
            </a:r>
          </a:p>
          <a:p>
            <a:pPr algn="ctr" eaLnBrk="1" hangingPunct="1"/>
            <a:r>
              <a:rPr lang="ru-RU" smtClean="0"/>
              <a:t>Федора Стратилата на Ручью (1360г.)</a:t>
            </a:r>
            <a:r>
              <a:rPr lang="ru-RU" smtClean="0">
                <a:latin typeface="Arial" charset="0"/>
              </a:rPr>
              <a:t>(Новгород)</a:t>
            </a:r>
          </a:p>
        </p:txBody>
      </p:sp>
      <p:pic>
        <p:nvPicPr>
          <p:cNvPr id="23554" name="Содержимое 6" descr="церковь федора стратилата на ручью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557338"/>
            <a:ext cx="4467225" cy="4895850"/>
          </a:xfrm>
        </p:spPr>
      </p:pic>
      <p:sp>
        <p:nvSpPr>
          <p:cNvPr id="2355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549275"/>
            <a:ext cx="4041775" cy="1295400"/>
          </a:xfrm>
        </p:spPr>
        <p:txBody>
          <a:bodyPr/>
          <a:lstStyle/>
          <a:p>
            <a:pPr algn="ctr" eaLnBrk="1" hangingPunct="1"/>
            <a:r>
              <a:rPr lang="ru-RU" smtClean="0"/>
              <a:t>Церковь </a:t>
            </a:r>
          </a:p>
          <a:p>
            <a:pPr algn="ctr" eaLnBrk="1" hangingPunct="1"/>
            <a:r>
              <a:rPr lang="ru-RU" smtClean="0"/>
              <a:t>        Спаса –Преображения на Ильине улице</a:t>
            </a:r>
          </a:p>
          <a:p>
            <a:pPr algn="ctr" eaLnBrk="1" hangingPunct="1"/>
            <a:r>
              <a:rPr lang="ru-RU" smtClean="0"/>
              <a:t>(1374г.)</a:t>
            </a:r>
            <a:r>
              <a:rPr lang="ru-RU" smtClean="0">
                <a:latin typeface="Arial" charset="0"/>
              </a:rPr>
              <a:t>(Новгород)</a:t>
            </a:r>
          </a:p>
        </p:txBody>
      </p:sp>
      <p:pic>
        <p:nvPicPr>
          <p:cNvPr id="23556" name="Содержимое 7" descr="церковь спаса преображения на ильиной улице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19700" y="1844675"/>
            <a:ext cx="3529013" cy="4941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Храм святых Бориса и Глеба в </a:t>
            </a:r>
            <a:r>
              <a:rPr lang="ru-RU" dirty="0" err="1" smtClean="0"/>
              <a:t>Кидекше</a:t>
            </a:r>
            <a:r>
              <a:rPr lang="ru-RU" dirty="0" smtClean="0"/>
              <a:t>(1152г.)</a:t>
            </a:r>
            <a:endParaRPr lang="ru-RU" dirty="0"/>
          </a:p>
        </p:txBody>
      </p:sp>
      <p:pic>
        <p:nvPicPr>
          <p:cNvPr id="24578" name="Содержимое 3" descr="250px-Kideksha_sob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00338" y="1700213"/>
            <a:ext cx="3311525" cy="4752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Текст 2"/>
          <p:cNvSpPr>
            <a:spLocks noGrp="1"/>
          </p:cNvSpPr>
          <p:nvPr>
            <p:ph type="body" idx="1"/>
          </p:nvPr>
        </p:nvSpPr>
        <p:spPr>
          <a:xfrm>
            <a:off x="468313" y="981075"/>
            <a:ext cx="4029075" cy="431800"/>
          </a:xfrm>
        </p:spPr>
        <p:txBody>
          <a:bodyPr/>
          <a:lstStyle/>
          <a:p>
            <a:pPr algn="ctr" eaLnBrk="1" hangingPunct="1"/>
            <a:r>
              <a:rPr lang="ru-RU" smtClean="0"/>
              <a:t>Спаса-Преображенский собор в Переяславе-Залесском(1152-1157г.г.г)</a:t>
            </a:r>
          </a:p>
        </p:txBody>
      </p:sp>
      <p:pic>
        <p:nvPicPr>
          <p:cNvPr id="25602" name="Содержимое 6" descr="спасо=преображенский собор в переяславе залесском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412875"/>
            <a:ext cx="4176713" cy="5111750"/>
          </a:xfrm>
        </p:spPr>
      </p:pic>
      <p:sp>
        <p:nvSpPr>
          <p:cNvPr id="25603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765175"/>
            <a:ext cx="4041775" cy="719138"/>
          </a:xfrm>
        </p:spPr>
        <p:txBody>
          <a:bodyPr/>
          <a:lstStyle/>
          <a:p>
            <a:pPr algn="ctr" eaLnBrk="1" hangingPunct="1"/>
            <a:r>
              <a:rPr lang="ru-RU" smtClean="0"/>
              <a:t>Успенский собор </a:t>
            </a:r>
          </a:p>
          <a:p>
            <a:pPr algn="ctr" eaLnBrk="1" hangingPunct="1"/>
            <a:r>
              <a:rPr lang="ru-RU" smtClean="0"/>
              <a:t>во Владимире</a:t>
            </a:r>
          </a:p>
          <a:p>
            <a:pPr algn="ctr" eaLnBrk="1" hangingPunct="1"/>
            <a:r>
              <a:rPr lang="ru-RU" smtClean="0"/>
              <a:t> (1158-1160г.г.)</a:t>
            </a:r>
          </a:p>
        </p:txBody>
      </p:sp>
      <p:pic>
        <p:nvPicPr>
          <p:cNvPr id="25604" name="Содержимое 7" descr="350px-Успенский_собор_Владимир_201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3800" y="1484313"/>
            <a:ext cx="3960813" cy="4824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Текст 2"/>
          <p:cNvSpPr>
            <a:spLocks noGrp="1"/>
          </p:cNvSpPr>
          <p:nvPr>
            <p:ph type="body" idx="1"/>
          </p:nvPr>
        </p:nvSpPr>
        <p:spPr>
          <a:xfrm>
            <a:off x="457200" y="476250"/>
            <a:ext cx="4040188" cy="936625"/>
          </a:xfrm>
        </p:spPr>
        <p:txBody>
          <a:bodyPr/>
          <a:lstStyle/>
          <a:p>
            <a:pPr algn="ctr" eaLnBrk="1" hangingPunct="1"/>
            <a:r>
              <a:rPr lang="ru-RU" smtClean="0"/>
              <a:t>Церковь Покрова на Нерли (1165г.)</a:t>
            </a:r>
            <a:r>
              <a:rPr lang="ru-RU" smtClean="0">
                <a:latin typeface="Arial" charset="0"/>
              </a:rPr>
              <a:t>(Владимир)</a:t>
            </a:r>
          </a:p>
        </p:txBody>
      </p:sp>
      <p:pic>
        <p:nvPicPr>
          <p:cNvPr id="26626" name="Содержимое 6" descr="церковь покрова на нерли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412875"/>
            <a:ext cx="4351338" cy="4537075"/>
          </a:xfrm>
        </p:spPr>
      </p:pic>
      <p:sp>
        <p:nvSpPr>
          <p:cNvPr id="26627" name="Текст 4"/>
          <p:cNvSpPr>
            <a:spLocks noGrp="1"/>
          </p:cNvSpPr>
          <p:nvPr>
            <p:ph type="body" sz="quarter" idx="3"/>
          </p:nvPr>
        </p:nvSpPr>
        <p:spPr>
          <a:xfrm>
            <a:off x="4932363" y="333375"/>
            <a:ext cx="3754437" cy="1366838"/>
          </a:xfrm>
        </p:spPr>
        <p:txBody>
          <a:bodyPr/>
          <a:lstStyle/>
          <a:p>
            <a:pPr algn="ctr" eaLnBrk="1" hangingPunct="1"/>
            <a:r>
              <a:rPr lang="ru-RU" smtClean="0"/>
              <a:t>Георгиевский собор</a:t>
            </a:r>
          </a:p>
          <a:p>
            <a:pPr algn="ctr" eaLnBrk="1" hangingPunct="1"/>
            <a:r>
              <a:rPr lang="ru-RU" smtClean="0"/>
              <a:t> в Юрьеве-Польском</a:t>
            </a:r>
          </a:p>
          <a:p>
            <a:pPr algn="ctr" eaLnBrk="1" hangingPunct="1"/>
            <a:r>
              <a:rPr lang="ru-RU" smtClean="0"/>
              <a:t>(1230-1234г.г.)</a:t>
            </a:r>
          </a:p>
        </p:txBody>
      </p:sp>
      <p:pic>
        <p:nvPicPr>
          <p:cNvPr id="26628" name="Содержимое 7" descr="георгиевский собор в юрьеве-польском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76825" y="1773238"/>
            <a:ext cx="3800475" cy="4854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smtClean="0"/>
              <a:t>Успенский собор в Москве</a:t>
            </a:r>
            <a:br>
              <a:rPr lang="ru-RU" sz="2800" smtClean="0"/>
            </a:br>
            <a:r>
              <a:rPr lang="ru-RU" sz="2400" smtClean="0"/>
              <a:t>(1475-1479г.г.)</a:t>
            </a:r>
            <a:r>
              <a:rPr lang="ru-RU" sz="2400" smtClean="0">
                <a:latin typeface="Arial" charset="0"/>
              </a:rPr>
              <a:t>, архитектор Аристотель Фиораванти</a:t>
            </a:r>
          </a:p>
        </p:txBody>
      </p:sp>
      <p:pic>
        <p:nvPicPr>
          <p:cNvPr id="27650" name="Содержимое 5" descr="москва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39975" y="1628775"/>
            <a:ext cx="6035675" cy="4924425"/>
          </a:xfrm>
        </p:spPr>
      </p:pic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484313"/>
            <a:ext cx="14906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Благовещенский собор</a:t>
            </a:r>
            <a:br>
              <a:rPr lang="ru-RU" dirty="0" smtClean="0"/>
            </a:br>
            <a:r>
              <a:rPr lang="ru-RU" dirty="0" smtClean="0"/>
              <a:t> Московского Кремля(1485-1489г.г.)</a:t>
            </a:r>
            <a:endParaRPr lang="ru-RU" dirty="0"/>
          </a:p>
        </p:txBody>
      </p:sp>
      <p:pic>
        <p:nvPicPr>
          <p:cNvPr id="28674" name="Содержимое 3" descr="благовещенский собо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76300" y="1484313"/>
            <a:ext cx="7224713" cy="51482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smtClean="0"/>
              <a:t>Архангельский собор </a:t>
            </a:r>
            <a:br>
              <a:rPr lang="ru-RU" sz="2800" smtClean="0"/>
            </a:br>
            <a:r>
              <a:rPr lang="ru-RU" sz="2800" smtClean="0"/>
              <a:t>Московского Кремля (1505-1509г.г.)</a:t>
            </a:r>
            <a:r>
              <a:rPr lang="ru-RU" sz="2800" smtClean="0">
                <a:latin typeface="Arial" charset="0"/>
              </a:rPr>
              <a:t>, </a:t>
            </a:r>
            <a:br>
              <a:rPr lang="ru-RU" sz="2800" smtClean="0">
                <a:latin typeface="Arial" charset="0"/>
              </a:rPr>
            </a:br>
            <a:r>
              <a:rPr lang="ru-RU" sz="2400" smtClean="0">
                <a:latin typeface="Arial" charset="0"/>
              </a:rPr>
              <a:t>архитектор Алевиз Фрязин</a:t>
            </a:r>
          </a:p>
        </p:txBody>
      </p:sp>
      <p:pic>
        <p:nvPicPr>
          <p:cNvPr id="29698" name="Содержимое 3" descr="архангельски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648" y="1556792"/>
            <a:ext cx="6048375" cy="5040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dirty="0" smtClean="0"/>
              <a:t>Покровский собор в Москве</a:t>
            </a:r>
            <a:br>
              <a:rPr lang="ru-RU" sz="2400" dirty="0" smtClean="0"/>
            </a:br>
            <a:r>
              <a:rPr lang="ru-RU" sz="2400" dirty="0" smtClean="0"/>
              <a:t>(храм Василия Блаженного)(1555-1556г.г.), шатровый стиль</a:t>
            </a:r>
          </a:p>
        </p:txBody>
      </p:sp>
      <p:pic>
        <p:nvPicPr>
          <p:cNvPr id="30722" name="Содержимое 3" descr="0_2e631_82371e88_-1-L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14546" y="1514200"/>
            <a:ext cx="4878404" cy="5154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3492500" cy="1196975"/>
          </a:xfrm>
        </p:spPr>
        <p:txBody>
          <a:bodyPr/>
          <a:lstStyle/>
          <a:p>
            <a:pPr algn="ctr" eaLnBrk="1" hangingPunct="1"/>
            <a:r>
              <a:rPr lang="ru-RU" sz="2000" dirty="0" smtClean="0"/>
              <a:t>Церковь Вознесения</a:t>
            </a:r>
          </a:p>
          <a:p>
            <a:pPr algn="ctr" eaLnBrk="1" hangingPunct="1"/>
            <a:r>
              <a:rPr lang="ru-RU" sz="2000" dirty="0" smtClean="0"/>
              <a:t> в Коломенском </a:t>
            </a:r>
          </a:p>
          <a:p>
            <a:pPr algn="ctr" eaLnBrk="1" hangingPunct="1"/>
            <a:r>
              <a:rPr lang="ru-RU" sz="2000" dirty="0" smtClean="0"/>
              <a:t>(1532г.), шатровый стиль</a:t>
            </a:r>
          </a:p>
        </p:txBody>
      </p:sp>
      <p:pic>
        <p:nvPicPr>
          <p:cNvPr id="31746" name="Содержимое 6" descr="церковь вознесения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268413"/>
            <a:ext cx="3454400" cy="5113337"/>
          </a:xfrm>
        </p:spPr>
      </p:pic>
      <p:sp>
        <p:nvSpPr>
          <p:cNvPr id="31747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0"/>
            <a:ext cx="4041775" cy="1125538"/>
          </a:xfrm>
        </p:spPr>
        <p:txBody>
          <a:bodyPr/>
          <a:lstStyle/>
          <a:p>
            <a:pPr algn="ctr" eaLnBrk="1" hangingPunct="1"/>
            <a:r>
              <a:rPr lang="ru-RU" sz="2000" smtClean="0"/>
              <a:t>Теремной дворец</a:t>
            </a:r>
          </a:p>
          <a:p>
            <a:pPr algn="ctr" eaLnBrk="1" hangingPunct="1"/>
            <a:r>
              <a:rPr lang="ru-RU" sz="2000" smtClean="0"/>
              <a:t> Московского Кремля</a:t>
            </a:r>
          </a:p>
          <a:p>
            <a:pPr algn="ctr" eaLnBrk="1" hangingPunct="1"/>
            <a:r>
              <a:rPr lang="ru-RU" sz="2000" smtClean="0"/>
              <a:t>(1635-1636г.г.)</a:t>
            </a:r>
          </a:p>
        </p:txBody>
      </p:sp>
      <p:pic>
        <p:nvPicPr>
          <p:cNvPr id="31748" name="Содержимое 7" descr="теремный дворец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838" y="1268413"/>
            <a:ext cx="5165725" cy="5356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smtClean="0"/>
              <a:t>Церковь Успения Богоматери (991-996г.г.)</a:t>
            </a:r>
            <a:br>
              <a:rPr lang="ru-RU" sz="2800" smtClean="0"/>
            </a:br>
            <a:r>
              <a:rPr lang="ru-RU" sz="2800" smtClean="0"/>
              <a:t>(Десятинная церковь) в Киеве, разрушенная в 1240г.</a:t>
            </a:r>
          </a:p>
        </p:txBody>
      </p:sp>
      <p:pic>
        <p:nvPicPr>
          <p:cNvPr id="14338" name="Содержимое 3" descr="250px-Church_of_Tithes,_Kiev,_ruins_in_18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150" y="1773238"/>
            <a:ext cx="5227638" cy="45354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Текст 2"/>
          <p:cNvSpPr>
            <a:spLocks noGrp="1"/>
          </p:cNvSpPr>
          <p:nvPr>
            <p:ph type="body" idx="1"/>
          </p:nvPr>
        </p:nvSpPr>
        <p:spPr>
          <a:xfrm>
            <a:off x="457200" y="188913"/>
            <a:ext cx="4040188" cy="1295400"/>
          </a:xfrm>
        </p:spPr>
        <p:txBody>
          <a:bodyPr/>
          <a:lstStyle/>
          <a:p>
            <a:pPr algn="ctr" eaLnBrk="1" hangingPunct="1"/>
            <a:endParaRPr lang="ru-RU" smtClean="0"/>
          </a:p>
          <a:p>
            <a:pPr algn="ctr" eaLnBrk="1" hangingPunct="1"/>
            <a:r>
              <a:rPr lang="ru-RU" smtClean="0"/>
              <a:t>Церковь Рождества в Путинках (Москва)</a:t>
            </a:r>
          </a:p>
          <a:p>
            <a:pPr algn="ctr" eaLnBrk="1" hangingPunct="1"/>
            <a:r>
              <a:rPr lang="ru-RU" smtClean="0"/>
              <a:t>(1649-1652г.г.)</a:t>
            </a:r>
          </a:p>
        </p:txBody>
      </p:sp>
      <p:pic>
        <p:nvPicPr>
          <p:cNvPr id="32770" name="Содержимое 6" descr="церковь рождества в путинках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484313"/>
            <a:ext cx="3833812" cy="5214937"/>
          </a:xfrm>
        </p:spPr>
      </p:pic>
      <p:sp>
        <p:nvSpPr>
          <p:cNvPr id="32771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0"/>
            <a:ext cx="4041775" cy="836613"/>
          </a:xfrm>
        </p:spPr>
        <p:txBody>
          <a:bodyPr/>
          <a:lstStyle/>
          <a:p>
            <a:pPr algn="ctr" eaLnBrk="1" hangingPunct="1"/>
            <a:r>
              <a:rPr lang="ru-RU" smtClean="0"/>
              <a:t>Церковь Троицы в Никитниках (Москва)(1678г.)</a:t>
            </a:r>
          </a:p>
        </p:txBody>
      </p:sp>
      <p:pic>
        <p:nvPicPr>
          <p:cNvPr id="32772" name="Содержимое 7" descr="церковь троицы в никитниках.jpe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32300" y="836613"/>
            <a:ext cx="4679950" cy="57610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8913"/>
            <a:ext cx="4040188" cy="792162"/>
          </a:xfrm>
        </p:spPr>
        <p:txBody>
          <a:bodyPr rtlCol="0">
            <a:normAutofit fontScale="77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Церковь Знамения в </a:t>
            </a:r>
            <a:r>
              <a:rPr lang="ru-RU" dirty="0" err="1" smtClean="0"/>
              <a:t>Дубровицах</a:t>
            </a:r>
            <a:r>
              <a:rPr lang="ru-RU" dirty="0" smtClean="0"/>
              <a:t> (под Москвой)(1690-1704г.г.), </a:t>
            </a:r>
            <a:r>
              <a:rPr lang="ru-RU" dirty="0" err="1" smtClean="0"/>
              <a:t>нарышкинское</a:t>
            </a:r>
            <a:r>
              <a:rPr lang="ru-RU" dirty="0" smtClean="0"/>
              <a:t> барокко</a:t>
            </a:r>
            <a:endParaRPr lang="ru-RU" dirty="0"/>
          </a:p>
        </p:txBody>
      </p:sp>
      <p:pic>
        <p:nvPicPr>
          <p:cNvPr id="33794" name="Содержимое 6" descr="знамения.jpe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268413"/>
            <a:ext cx="4332288" cy="496887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88913"/>
            <a:ext cx="4041775" cy="647700"/>
          </a:xfrm>
        </p:spPr>
        <p:txBody>
          <a:bodyPr rtlCol="0"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Церковь Покрова в Филях(</a:t>
            </a:r>
            <a:r>
              <a:rPr lang="en-US" dirty="0" smtClean="0"/>
              <a:t>XVII</a:t>
            </a:r>
            <a:r>
              <a:rPr lang="ru-RU" dirty="0" smtClean="0"/>
              <a:t>в.)</a:t>
            </a:r>
            <a:endParaRPr lang="ru-RU" dirty="0"/>
          </a:p>
        </p:txBody>
      </p:sp>
      <p:pic>
        <p:nvPicPr>
          <p:cNvPr id="33796" name="Содержимое 7" descr="фили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06963" y="836613"/>
            <a:ext cx="4073525" cy="5832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Собор Двенадцати Апостолов </a:t>
            </a:r>
            <a:br>
              <a:rPr lang="ru-RU" dirty="0" smtClean="0"/>
            </a:br>
            <a:r>
              <a:rPr lang="ru-RU" dirty="0" smtClean="0"/>
              <a:t>в Кремле (середина </a:t>
            </a:r>
            <a:r>
              <a:rPr lang="en-US" dirty="0" smtClean="0"/>
              <a:t>XVII</a:t>
            </a:r>
            <a:r>
              <a:rPr lang="ru-RU" dirty="0" smtClean="0"/>
              <a:t>в.)</a:t>
            </a:r>
            <a:endParaRPr lang="ru-RU" dirty="0"/>
          </a:p>
        </p:txBody>
      </p:sp>
      <p:pic>
        <p:nvPicPr>
          <p:cNvPr id="34818" name="Содержимое 3" descr="ПАТРИАРШДВО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1557338"/>
            <a:ext cx="6408737" cy="49672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Текст 2"/>
          <p:cNvSpPr>
            <a:spLocks noGrp="1"/>
          </p:cNvSpPr>
          <p:nvPr>
            <p:ph type="body" idx="1"/>
          </p:nvPr>
        </p:nvSpPr>
        <p:spPr>
          <a:xfrm>
            <a:off x="323850" y="188912"/>
            <a:ext cx="4040188" cy="719137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sz="2200" dirty="0" smtClean="0"/>
              <a:t>Зимний дворец(1735-1739г.г.)</a:t>
            </a:r>
            <a:r>
              <a:rPr lang="ru-RU" sz="2200" dirty="0" smtClean="0">
                <a:latin typeface="Arial" charset="0"/>
              </a:rPr>
              <a:t>, </a:t>
            </a:r>
            <a:r>
              <a:rPr lang="ru-RU" sz="1800" dirty="0" smtClean="0">
                <a:latin typeface="Arial" charset="0"/>
              </a:rPr>
              <a:t>архитектор </a:t>
            </a:r>
            <a:r>
              <a:rPr lang="ru-RU" sz="1800" dirty="0" err="1" smtClean="0">
                <a:latin typeface="Arial" charset="0"/>
              </a:rPr>
              <a:t>Б.Растрелли</a:t>
            </a:r>
            <a:r>
              <a:rPr lang="ru-RU" sz="2000" dirty="0" smtClean="0">
                <a:latin typeface="Arial" charset="0"/>
              </a:rPr>
              <a:t>, барокко</a:t>
            </a:r>
          </a:p>
        </p:txBody>
      </p:sp>
      <p:pic>
        <p:nvPicPr>
          <p:cNvPr id="35842" name="Содержимое 6" descr="зимний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105025"/>
            <a:ext cx="4302125" cy="4752975"/>
          </a:xfrm>
        </p:spPr>
      </p:pic>
      <p:sp>
        <p:nvSpPr>
          <p:cNvPr id="35843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88913"/>
            <a:ext cx="4041775" cy="719137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sz="2000" smtClean="0"/>
              <a:t>Смольный монастырь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2000" smtClean="0"/>
              <a:t>(1735-1739г.г.)</a:t>
            </a:r>
            <a:r>
              <a:rPr lang="ru-RU" sz="2000" smtClean="0">
                <a:latin typeface="Arial" charset="0"/>
              </a:rPr>
              <a:t>,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2000" smtClean="0">
                <a:latin typeface="Arial" charset="0"/>
              </a:rPr>
              <a:t> </a:t>
            </a:r>
            <a:r>
              <a:rPr lang="ru-RU" sz="1800" smtClean="0">
                <a:latin typeface="Arial" charset="0"/>
              </a:rPr>
              <a:t>архитектор Б.Растрелли</a:t>
            </a:r>
          </a:p>
        </p:txBody>
      </p:sp>
      <p:pic>
        <p:nvPicPr>
          <p:cNvPr id="35844" name="Содержимое 7" descr="смольный монастырь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623" y="836712"/>
            <a:ext cx="4689389" cy="5472012"/>
          </a:xfrm>
        </p:spPr>
      </p:pic>
      <p:pic>
        <p:nvPicPr>
          <p:cNvPr id="3584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908050"/>
            <a:ext cx="1511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smtClean="0"/>
              <a:t>Дворец в Петергофе(1735-1739г.г.)</a:t>
            </a:r>
            <a:r>
              <a:rPr lang="ru-RU" sz="2800" smtClean="0">
                <a:latin typeface="Arial" charset="0"/>
              </a:rPr>
              <a:t>,</a:t>
            </a:r>
            <a:r>
              <a:rPr lang="ru-RU" sz="2400" smtClean="0">
                <a:latin typeface="Arial" charset="0"/>
              </a:rPr>
              <a:t/>
            </a:r>
            <a:br>
              <a:rPr lang="ru-RU" sz="2400" smtClean="0">
                <a:latin typeface="Arial" charset="0"/>
              </a:rPr>
            </a:br>
            <a:r>
              <a:rPr lang="ru-RU" sz="2400" smtClean="0">
                <a:latin typeface="Arial" charset="0"/>
              </a:rPr>
              <a:t> архитектор Б.Растрелли</a:t>
            </a:r>
          </a:p>
        </p:txBody>
      </p:sp>
      <p:pic>
        <p:nvPicPr>
          <p:cNvPr id="36866" name="Содержимое 3" descr="петергоф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358900"/>
            <a:ext cx="7345363" cy="5165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smtClean="0"/>
              <a:t>Екатерининский дворец </a:t>
            </a:r>
            <a:br>
              <a:rPr lang="ru-RU" sz="2800" smtClean="0"/>
            </a:br>
            <a:r>
              <a:rPr lang="ru-RU" sz="2400" smtClean="0"/>
              <a:t>(1735-1739г.г.)</a:t>
            </a:r>
            <a:r>
              <a:rPr lang="ru-RU" sz="2400" smtClean="0">
                <a:latin typeface="Arial" charset="0"/>
              </a:rPr>
              <a:t>, архитектор Б.Растрелли</a:t>
            </a:r>
          </a:p>
        </p:txBody>
      </p:sp>
      <p:pic>
        <p:nvPicPr>
          <p:cNvPr id="37890" name="Содержимое 3" descr="пушки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412875"/>
            <a:ext cx="7129463" cy="52562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Текст 2"/>
          <p:cNvSpPr>
            <a:spLocks noGrp="1"/>
          </p:cNvSpPr>
          <p:nvPr>
            <p:ph type="body" idx="1"/>
          </p:nvPr>
        </p:nvSpPr>
        <p:spPr>
          <a:xfrm>
            <a:off x="179388" y="765175"/>
            <a:ext cx="4040187" cy="647700"/>
          </a:xfrm>
        </p:spPr>
        <p:txBody>
          <a:bodyPr/>
          <a:lstStyle/>
          <a:p>
            <a:pPr algn="ctr" eaLnBrk="1" hangingPunct="1"/>
            <a:r>
              <a:rPr lang="ru-RU" dirty="0" smtClean="0"/>
              <a:t>Летний Дворец Петра </a:t>
            </a:r>
            <a:r>
              <a:rPr lang="en-US" dirty="0" smtClean="0"/>
              <a:t>I</a:t>
            </a:r>
            <a:endParaRPr lang="ru-RU" dirty="0" smtClean="0"/>
          </a:p>
          <a:p>
            <a:pPr algn="ctr" eaLnBrk="1" hangingPunct="1"/>
            <a:r>
              <a:rPr lang="ru-RU" sz="2000" dirty="0" smtClean="0"/>
              <a:t>(</a:t>
            </a:r>
            <a:r>
              <a:rPr lang="en-US" sz="2000" dirty="0" smtClean="0"/>
              <a:t>XVIII</a:t>
            </a:r>
            <a:r>
              <a:rPr lang="ru-RU" sz="2000" dirty="0" smtClean="0"/>
              <a:t>в.)</a:t>
            </a:r>
            <a:r>
              <a:rPr lang="ru-RU" sz="2000" dirty="0" smtClean="0">
                <a:latin typeface="Arial" charset="0"/>
              </a:rPr>
              <a:t>, архитектор </a:t>
            </a:r>
            <a:r>
              <a:rPr lang="ru-RU" sz="2000" dirty="0" err="1" smtClean="0">
                <a:latin typeface="Arial" charset="0"/>
              </a:rPr>
              <a:t>Д.Трезини</a:t>
            </a:r>
            <a:r>
              <a:rPr lang="ru-RU" sz="2000" dirty="0" smtClean="0">
                <a:latin typeface="Arial" charset="0"/>
              </a:rPr>
              <a:t>, петровское барокко</a:t>
            </a:r>
          </a:p>
        </p:txBody>
      </p:sp>
      <p:pic>
        <p:nvPicPr>
          <p:cNvPr id="38914" name="Содержимое 6" descr="летний дворец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628775"/>
            <a:ext cx="4176712" cy="4692650"/>
          </a:xfrm>
        </p:spPr>
      </p:pic>
      <p:sp>
        <p:nvSpPr>
          <p:cNvPr id="3891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404813"/>
            <a:ext cx="4041775" cy="1152525"/>
          </a:xfrm>
        </p:spPr>
        <p:txBody>
          <a:bodyPr/>
          <a:lstStyle/>
          <a:p>
            <a:pPr algn="ctr" eaLnBrk="1" hangingPunct="1"/>
            <a:r>
              <a:rPr lang="ru-RU" smtClean="0"/>
              <a:t>Здание Двенадцати коллегий (</a:t>
            </a:r>
            <a:r>
              <a:rPr lang="en-US" smtClean="0"/>
              <a:t>XVIII</a:t>
            </a:r>
            <a:r>
              <a:rPr lang="ru-RU" smtClean="0"/>
              <a:t>в.)</a:t>
            </a:r>
            <a:r>
              <a:rPr lang="ru-RU" smtClean="0">
                <a:latin typeface="Arial" charset="0"/>
              </a:rPr>
              <a:t>, </a:t>
            </a:r>
            <a:r>
              <a:rPr lang="ru-RU" sz="2000" smtClean="0">
                <a:latin typeface="Arial" charset="0"/>
              </a:rPr>
              <a:t>архитектор Д.Трезини</a:t>
            </a:r>
            <a:endParaRPr lang="ru-RU" smtClean="0">
              <a:latin typeface="Arial" charset="0"/>
            </a:endParaRPr>
          </a:p>
          <a:p>
            <a:pPr eaLnBrk="1" hangingPunct="1"/>
            <a:endParaRPr lang="ru-RU" smtClean="0"/>
          </a:p>
        </p:txBody>
      </p:sp>
      <p:pic>
        <p:nvPicPr>
          <p:cNvPr id="38916" name="Содержимое 7" descr="12kollegii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00563" y="2133600"/>
            <a:ext cx="4338637" cy="4537075"/>
          </a:xfrm>
        </p:spPr>
      </p:pic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96975"/>
            <a:ext cx="1468438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Текст 2"/>
          <p:cNvSpPr>
            <a:spLocks noGrp="1"/>
          </p:cNvSpPr>
          <p:nvPr>
            <p:ph type="body" idx="1"/>
          </p:nvPr>
        </p:nvSpPr>
        <p:spPr>
          <a:xfrm>
            <a:off x="457200" y="333375"/>
            <a:ext cx="4040188" cy="71913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sz="2000" smtClean="0"/>
              <a:t>Петропавловский собор(</a:t>
            </a:r>
            <a:r>
              <a:rPr lang="en-US" sz="2000" smtClean="0"/>
              <a:t>XVIII</a:t>
            </a:r>
            <a:r>
              <a:rPr lang="ru-RU" sz="2000" smtClean="0"/>
              <a:t>в.)</a:t>
            </a:r>
            <a:r>
              <a:rPr lang="ru-RU" sz="2000" smtClean="0">
                <a:latin typeface="Arial" charset="0"/>
              </a:rPr>
              <a:t>,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800" smtClean="0">
                <a:latin typeface="Arial" charset="0"/>
              </a:rPr>
              <a:t>архитектор Д.Трезини</a:t>
            </a:r>
          </a:p>
        </p:txBody>
      </p:sp>
      <p:pic>
        <p:nvPicPr>
          <p:cNvPr id="39938" name="Содержимое 6" descr="sobor00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0838" y="1125538"/>
            <a:ext cx="3694112" cy="5256212"/>
          </a:xfrm>
        </p:spPr>
      </p:pic>
      <p:sp>
        <p:nvSpPr>
          <p:cNvPr id="39939" name="Текст 4"/>
          <p:cNvSpPr>
            <a:spLocks noGrp="1"/>
          </p:cNvSpPr>
          <p:nvPr>
            <p:ph type="body" sz="quarter" idx="3"/>
          </p:nvPr>
        </p:nvSpPr>
        <p:spPr>
          <a:xfrm>
            <a:off x="5435600" y="260350"/>
            <a:ext cx="3322638" cy="90011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endParaRPr lang="ru-RU" dirty="0" smtClean="0">
              <a:latin typeface="Arial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dirty="0" smtClean="0">
              <a:latin typeface="Arial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dirty="0" smtClean="0">
              <a:latin typeface="Arial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dirty="0" smtClean="0">
              <a:latin typeface="Arial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sz="2000" dirty="0" smtClean="0"/>
              <a:t>Таврический дворец (</a:t>
            </a:r>
            <a:r>
              <a:rPr lang="en-US" sz="2000" dirty="0" smtClean="0"/>
              <a:t>XVIII</a:t>
            </a:r>
            <a:r>
              <a:rPr lang="ru-RU" sz="2000" dirty="0" smtClean="0"/>
              <a:t>в.)</a:t>
            </a:r>
            <a:r>
              <a:rPr lang="ru-RU" sz="2000" dirty="0" smtClean="0">
                <a:latin typeface="Arial" charset="0"/>
              </a:rPr>
              <a:t>,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600" dirty="0" smtClean="0">
                <a:latin typeface="Arial" charset="0"/>
              </a:rPr>
              <a:t>архитектор </a:t>
            </a:r>
            <a:r>
              <a:rPr lang="ru-RU" sz="1600" dirty="0" err="1" smtClean="0">
                <a:latin typeface="Arial" charset="0"/>
              </a:rPr>
              <a:t>И.Старов</a:t>
            </a:r>
            <a:r>
              <a:rPr lang="ru-RU" sz="1600" dirty="0" smtClean="0">
                <a:latin typeface="Arial" charset="0"/>
              </a:rPr>
              <a:t>, классицизм</a:t>
            </a:r>
          </a:p>
        </p:txBody>
      </p:sp>
      <p:pic>
        <p:nvPicPr>
          <p:cNvPr id="39940" name="Содержимое 7" descr="Таврический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6100" y="1341438"/>
            <a:ext cx="4624388" cy="5362575"/>
          </a:xfrm>
        </p:spPr>
      </p:pic>
      <p:pic>
        <p:nvPicPr>
          <p:cNvPr id="3994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260350"/>
            <a:ext cx="15367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Текст 2"/>
          <p:cNvSpPr>
            <a:spLocks noGrp="1"/>
          </p:cNvSpPr>
          <p:nvPr>
            <p:ph type="body" idx="1"/>
          </p:nvPr>
        </p:nvSpPr>
        <p:spPr>
          <a:xfrm>
            <a:off x="4500563" y="5373688"/>
            <a:ext cx="4040187" cy="122396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sz="2000" smtClean="0"/>
              <a:t>Здание Биржи(начало </a:t>
            </a:r>
            <a:r>
              <a:rPr lang="en-US" sz="2000" smtClean="0"/>
              <a:t>XIX</a:t>
            </a:r>
            <a:r>
              <a:rPr lang="ru-RU" sz="2000" smtClean="0"/>
              <a:t>в.)</a:t>
            </a:r>
            <a:r>
              <a:rPr lang="ru-RU" sz="2000" smtClean="0">
                <a:latin typeface="Arial" charset="0"/>
              </a:rPr>
              <a:t>,</a:t>
            </a:r>
            <a:r>
              <a:rPr lang="ru-RU" sz="800" smtClean="0">
                <a:latin typeface="Arial" charset="0"/>
              </a:rPr>
              <a:t>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800" smtClean="0">
                <a:latin typeface="Arial" charset="0"/>
              </a:rPr>
              <a:t>архитекторы Том де Томон и А.Захаров</a:t>
            </a:r>
          </a:p>
        </p:txBody>
      </p:sp>
      <p:pic>
        <p:nvPicPr>
          <p:cNvPr id="40962" name="Содержимое 6" descr="В.О._Бирж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924175"/>
            <a:ext cx="4111625" cy="3744913"/>
          </a:xfrm>
        </p:spPr>
      </p:pic>
      <p:sp>
        <p:nvSpPr>
          <p:cNvPr id="40963" name="Текст 4"/>
          <p:cNvSpPr>
            <a:spLocks noGrp="1"/>
          </p:cNvSpPr>
          <p:nvPr>
            <p:ph type="body" sz="quarter" idx="3"/>
          </p:nvPr>
        </p:nvSpPr>
        <p:spPr>
          <a:xfrm>
            <a:off x="0" y="836613"/>
            <a:ext cx="2951163" cy="1368425"/>
          </a:xfrm>
        </p:spPr>
        <p:txBody>
          <a:bodyPr/>
          <a:lstStyle/>
          <a:p>
            <a:pPr algn="ctr" eaLnBrk="1" hangingPunct="1"/>
            <a:r>
              <a:rPr lang="ru-RU" dirty="0" smtClean="0"/>
              <a:t>Здание Казанского собора </a:t>
            </a:r>
            <a:endParaRPr lang="ru-RU" dirty="0" smtClean="0">
              <a:latin typeface="Arial" charset="0"/>
            </a:endParaRPr>
          </a:p>
          <a:p>
            <a:pPr algn="ctr" eaLnBrk="1" hangingPunct="1"/>
            <a:r>
              <a:rPr lang="ru-RU" dirty="0" smtClean="0"/>
              <a:t>(1801-1811г.г.)</a:t>
            </a:r>
            <a:r>
              <a:rPr lang="ru-RU" dirty="0" smtClean="0">
                <a:latin typeface="Arial" charset="0"/>
              </a:rPr>
              <a:t>, </a:t>
            </a:r>
          </a:p>
          <a:p>
            <a:pPr algn="ctr" eaLnBrk="1" hangingPunct="1"/>
            <a:r>
              <a:rPr lang="ru-RU" sz="2000" dirty="0" smtClean="0">
                <a:latin typeface="Arial" charset="0"/>
              </a:rPr>
              <a:t>архитектор </a:t>
            </a:r>
            <a:r>
              <a:rPr lang="ru-RU" sz="2000" dirty="0" err="1" smtClean="0">
                <a:latin typeface="Arial" charset="0"/>
              </a:rPr>
              <a:t>А.Воронихин</a:t>
            </a:r>
            <a:r>
              <a:rPr lang="ru-RU" sz="2000" dirty="0" smtClean="0">
                <a:latin typeface="Arial" charset="0"/>
              </a:rPr>
              <a:t>, классицизм</a:t>
            </a:r>
          </a:p>
        </p:txBody>
      </p:sp>
      <p:pic>
        <p:nvPicPr>
          <p:cNvPr id="40964" name="Содержимое 7" descr="spb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4663" y="188913"/>
            <a:ext cx="4678362" cy="3671887"/>
          </a:xfrm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620713"/>
            <a:ext cx="144780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4005263"/>
            <a:ext cx="1346200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288" y="4005263"/>
            <a:ext cx="1382712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288" y="4005263"/>
            <a:ext cx="1382712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Текст 2"/>
          <p:cNvSpPr>
            <a:spLocks noGrp="1"/>
          </p:cNvSpPr>
          <p:nvPr>
            <p:ph type="body" idx="1"/>
          </p:nvPr>
        </p:nvSpPr>
        <p:spPr>
          <a:xfrm>
            <a:off x="0" y="188913"/>
            <a:ext cx="2411413" cy="1316037"/>
          </a:xfrm>
        </p:spPr>
        <p:txBody>
          <a:bodyPr/>
          <a:lstStyle/>
          <a:p>
            <a:pPr algn="ctr" eaLnBrk="1" hangingPunct="1"/>
            <a:r>
              <a:rPr lang="ru-RU" smtClean="0"/>
              <a:t>Адмиралтейство </a:t>
            </a:r>
          </a:p>
          <a:p>
            <a:pPr algn="ctr" eaLnBrk="1" hangingPunct="1"/>
            <a:r>
              <a:rPr lang="ru-RU" smtClean="0"/>
              <a:t>(1806-1823г.г.)</a:t>
            </a:r>
            <a:r>
              <a:rPr lang="ru-RU" smtClean="0">
                <a:latin typeface="Arial" charset="0"/>
              </a:rPr>
              <a:t>, </a:t>
            </a:r>
          </a:p>
          <a:p>
            <a:pPr algn="ctr" eaLnBrk="1" hangingPunct="1"/>
            <a:r>
              <a:rPr lang="ru-RU" sz="1800" smtClean="0">
                <a:latin typeface="Arial" charset="0"/>
              </a:rPr>
              <a:t>архитектор А.Захаров</a:t>
            </a:r>
          </a:p>
        </p:txBody>
      </p:sp>
      <p:pic>
        <p:nvPicPr>
          <p:cNvPr id="41986" name="Содержимое 6" descr="admirally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530350"/>
            <a:ext cx="3228975" cy="5327650"/>
          </a:xfrm>
        </p:spPr>
      </p:pic>
      <p:sp>
        <p:nvSpPr>
          <p:cNvPr id="41987" name="Текст 4"/>
          <p:cNvSpPr>
            <a:spLocks noGrp="1"/>
          </p:cNvSpPr>
          <p:nvPr>
            <p:ph type="body" sz="quarter" idx="3"/>
          </p:nvPr>
        </p:nvSpPr>
        <p:spPr>
          <a:xfrm>
            <a:off x="3779838" y="620713"/>
            <a:ext cx="3168650" cy="639762"/>
          </a:xfrm>
        </p:spPr>
        <p:txBody>
          <a:bodyPr/>
          <a:lstStyle/>
          <a:p>
            <a:pPr algn="ctr" eaLnBrk="1" hangingPunct="1"/>
            <a:r>
              <a:rPr lang="ru-RU" smtClean="0"/>
              <a:t>Исаакиевский собор</a:t>
            </a:r>
          </a:p>
          <a:p>
            <a:pPr algn="ctr" eaLnBrk="1" hangingPunct="1"/>
            <a:r>
              <a:rPr lang="ru-RU" smtClean="0"/>
              <a:t>(1818-1858г.г.)</a:t>
            </a:r>
            <a:r>
              <a:rPr lang="ru-RU" smtClean="0">
                <a:latin typeface="Arial" charset="0"/>
              </a:rPr>
              <a:t>, </a:t>
            </a:r>
          </a:p>
          <a:p>
            <a:pPr algn="ctr" eaLnBrk="1" hangingPunct="1"/>
            <a:r>
              <a:rPr lang="ru-RU" sz="1800" smtClean="0">
                <a:latin typeface="Arial" charset="0"/>
              </a:rPr>
              <a:t>архитектор О.Монферран</a:t>
            </a:r>
          </a:p>
        </p:txBody>
      </p:sp>
      <p:pic>
        <p:nvPicPr>
          <p:cNvPr id="41988" name="Содержимое 7" descr="2f092fdf1db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63938" y="1557338"/>
            <a:ext cx="5386387" cy="5111750"/>
          </a:xfrm>
        </p:spPr>
      </p:pic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260350"/>
            <a:ext cx="19050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975" y="260350"/>
            <a:ext cx="12255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 smtClean="0"/>
              <a:t>Спасо-Преображенский</a:t>
            </a:r>
            <a:r>
              <a:rPr lang="ru-RU" dirty="0" smtClean="0"/>
              <a:t> собор в Чернигове (1036г.)</a:t>
            </a:r>
            <a:endParaRPr lang="ru-RU" dirty="0"/>
          </a:p>
        </p:txBody>
      </p:sp>
      <p:pic>
        <p:nvPicPr>
          <p:cNvPr id="15362" name="Содержимое 3" descr="250px-Спасо-Преображенский_собор_Чернигова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1773238"/>
            <a:ext cx="6048375" cy="45926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Текст 2"/>
          <p:cNvSpPr>
            <a:spLocks noGrp="1"/>
          </p:cNvSpPr>
          <p:nvPr>
            <p:ph type="body" idx="1"/>
          </p:nvPr>
        </p:nvSpPr>
        <p:spPr>
          <a:xfrm>
            <a:off x="250825" y="333375"/>
            <a:ext cx="4040188" cy="1439863"/>
          </a:xfrm>
        </p:spPr>
        <p:txBody>
          <a:bodyPr/>
          <a:lstStyle/>
          <a:p>
            <a:pPr algn="ctr" eaLnBrk="1" hangingPunct="1"/>
            <a:r>
              <a:rPr lang="ru-RU" smtClean="0"/>
              <a:t>Колонна Александра </a:t>
            </a:r>
            <a:r>
              <a:rPr lang="en-US" smtClean="0"/>
              <a:t>I</a:t>
            </a:r>
            <a:endParaRPr lang="ru-RU" smtClean="0"/>
          </a:p>
          <a:p>
            <a:pPr algn="ctr" eaLnBrk="1" hangingPunct="1"/>
            <a:r>
              <a:rPr lang="ru-RU" smtClean="0"/>
              <a:t>(1829-1834г.г.), архитектор О.Монферран</a:t>
            </a:r>
          </a:p>
        </p:txBody>
      </p:sp>
      <p:pic>
        <p:nvPicPr>
          <p:cNvPr id="43010" name="Содержимое 6" descr="0_24425_4d7511_L.jpe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060575"/>
            <a:ext cx="3943350" cy="4464050"/>
          </a:xfrm>
        </p:spPr>
      </p:pic>
      <p:sp>
        <p:nvSpPr>
          <p:cNvPr id="43011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476250"/>
            <a:ext cx="2808287" cy="1223963"/>
          </a:xfrm>
        </p:spPr>
        <p:txBody>
          <a:bodyPr/>
          <a:lstStyle/>
          <a:p>
            <a:pPr algn="ctr" eaLnBrk="1" hangingPunct="1"/>
            <a:r>
              <a:rPr lang="ru-RU" smtClean="0"/>
              <a:t>Новый Эрмитаж</a:t>
            </a:r>
          </a:p>
          <a:p>
            <a:pPr algn="ctr" eaLnBrk="1" hangingPunct="1"/>
            <a:r>
              <a:rPr lang="ru-RU" smtClean="0"/>
              <a:t>(1839-1852г.), проект Лео Кленце</a:t>
            </a:r>
          </a:p>
        </p:txBody>
      </p:sp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7" y="1089025"/>
            <a:ext cx="139223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ile:Hermitage Atlant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990" y="3717032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0.gstatic.com/images?q=tbn:ANd9GcQNIBgX3A9JhSfyoJBai2hte_lTyifA8BpFAodG_MtUOMGMVEi2R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72816"/>
            <a:ext cx="2286000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Текст 2"/>
          <p:cNvSpPr>
            <a:spLocks noGrp="1"/>
          </p:cNvSpPr>
          <p:nvPr>
            <p:ph type="body" idx="1"/>
          </p:nvPr>
        </p:nvSpPr>
        <p:spPr>
          <a:xfrm>
            <a:off x="7019925" y="1557338"/>
            <a:ext cx="1835150" cy="1079500"/>
          </a:xfrm>
        </p:spPr>
        <p:txBody>
          <a:bodyPr/>
          <a:lstStyle/>
          <a:p>
            <a:pPr eaLnBrk="1" hangingPunct="1"/>
            <a:r>
              <a:rPr lang="ru-RU" dirty="0" smtClean="0"/>
              <a:t>Балтийский вокзал</a:t>
            </a:r>
            <a:endParaRPr lang="ru-RU" dirty="0" smtClean="0">
              <a:latin typeface="Arial" charset="0"/>
            </a:endParaRPr>
          </a:p>
          <a:p>
            <a:pPr eaLnBrk="1" hangingPunct="1"/>
            <a:r>
              <a:rPr lang="ru-RU" dirty="0" smtClean="0"/>
              <a:t>(1857г.)</a:t>
            </a:r>
          </a:p>
          <a:p>
            <a:pPr eaLnBrk="1" hangingPunct="1"/>
            <a:r>
              <a:rPr lang="ru-RU" dirty="0" smtClean="0"/>
              <a:t>Архитектор </a:t>
            </a:r>
            <a:r>
              <a:rPr lang="ru-RU" dirty="0" err="1" smtClean="0"/>
              <a:t>А.И.Кракау</a:t>
            </a:r>
            <a:r>
              <a:rPr lang="ru-RU" dirty="0" smtClean="0"/>
              <a:t>, эклектика</a:t>
            </a:r>
          </a:p>
        </p:txBody>
      </p:sp>
      <p:pic>
        <p:nvPicPr>
          <p:cNvPr id="44034" name="Содержимое 6" descr="68380_1265092022_39497x732268_s800x60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484688" cy="3789363"/>
          </a:xfrm>
        </p:spPr>
      </p:pic>
      <p:sp>
        <p:nvSpPr>
          <p:cNvPr id="44035" name="Текст 4"/>
          <p:cNvSpPr>
            <a:spLocks noGrp="1"/>
          </p:cNvSpPr>
          <p:nvPr>
            <p:ph type="body" sz="quarter" idx="3"/>
          </p:nvPr>
        </p:nvSpPr>
        <p:spPr>
          <a:xfrm>
            <a:off x="179388" y="4221163"/>
            <a:ext cx="2232025" cy="2008187"/>
          </a:xfrm>
        </p:spPr>
        <p:txBody>
          <a:bodyPr/>
          <a:lstStyle/>
          <a:p>
            <a:pPr algn="ctr" eaLnBrk="1" hangingPunct="1"/>
            <a:r>
              <a:rPr lang="ru-RU" dirty="0" smtClean="0"/>
              <a:t>Здание Генерального штаба(</a:t>
            </a:r>
            <a:r>
              <a:rPr lang="en-US" dirty="0" smtClean="0"/>
              <a:t>XIX</a:t>
            </a:r>
            <a:r>
              <a:rPr lang="ru-RU" dirty="0" smtClean="0"/>
              <a:t>в.)</a:t>
            </a:r>
          </a:p>
          <a:p>
            <a:pPr algn="ctr" eaLnBrk="1" hangingPunct="1"/>
            <a:r>
              <a:rPr lang="ru-RU" dirty="0" smtClean="0"/>
              <a:t>Архитектор </a:t>
            </a:r>
            <a:r>
              <a:rPr lang="ru-RU" dirty="0" err="1" smtClean="0"/>
              <a:t>К.И.Росси</a:t>
            </a:r>
            <a:r>
              <a:rPr lang="ru-RU" dirty="0" smtClean="0"/>
              <a:t>, классицизм</a:t>
            </a:r>
          </a:p>
        </p:txBody>
      </p:sp>
      <p:pic>
        <p:nvPicPr>
          <p:cNvPr id="44036" name="Содержимое 7" descr="107.jpe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538" y="3213100"/>
            <a:ext cx="4510087" cy="3348038"/>
          </a:xfrm>
        </p:spPr>
      </p:pic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4005263"/>
            <a:ext cx="19050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188913"/>
            <a:ext cx="23622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Текст 2"/>
          <p:cNvSpPr>
            <a:spLocks noGrp="1"/>
          </p:cNvSpPr>
          <p:nvPr>
            <p:ph type="body" idx="1"/>
          </p:nvPr>
        </p:nvSpPr>
        <p:spPr>
          <a:xfrm>
            <a:off x="4787900" y="620713"/>
            <a:ext cx="4030663" cy="1008062"/>
          </a:xfrm>
        </p:spPr>
        <p:txBody>
          <a:bodyPr/>
          <a:lstStyle/>
          <a:p>
            <a:pPr algn="ctr" eaLnBrk="1" hangingPunct="1"/>
            <a:r>
              <a:rPr lang="ru-RU" smtClean="0"/>
              <a:t>Александринский театр(</a:t>
            </a:r>
            <a:r>
              <a:rPr lang="en-US" smtClean="0"/>
              <a:t>XIX</a:t>
            </a:r>
            <a:r>
              <a:rPr lang="ru-RU" smtClean="0"/>
              <a:t>в.)</a:t>
            </a:r>
          </a:p>
          <a:p>
            <a:pPr algn="ctr" eaLnBrk="1" hangingPunct="1"/>
            <a:r>
              <a:rPr lang="ru-RU" smtClean="0"/>
              <a:t>Архитектор К.И.Росси</a:t>
            </a:r>
          </a:p>
        </p:txBody>
      </p:sp>
      <p:pic>
        <p:nvPicPr>
          <p:cNvPr id="45058" name="Содержимое 6" descr="александринк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8913"/>
            <a:ext cx="4321175" cy="3311525"/>
          </a:xfrm>
        </p:spPr>
      </p:pic>
      <p:sp>
        <p:nvSpPr>
          <p:cNvPr id="45059" name="Текст 4"/>
          <p:cNvSpPr>
            <a:spLocks noGrp="1"/>
          </p:cNvSpPr>
          <p:nvPr>
            <p:ph type="body" sz="quarter" idx="3"/>
          </p:nvPr>
        </p:nvSpPr>
        <p:spPr>
          <a:xfrm>
            <a:off x="468313" y="4652963"/>
            <a:ext cx="4041775" cy="1655762"/>
          </a:xfrm>
        </p:spPr>
        <p:txBody>
          <a:bodyPr/>
          <a:lstStyle/>
          <a:p>
            <a:pPr algn="ctr" eaLnBrk="1" hangingPunct="1"/>
            <a:r>
              <a:rPr lang="ru-RU" dirty="0" smtClean="0"/>
              <a:t>Михайловский дворец</a:t>
            </a:r>
          </a:p>
          <a:p>
            <a:pPr algn="ctr" eaLnBrk="1" hangingPunct="1"/>
            <a:r>
              <a:rPr lang="ru-RU" dirty="0" smtClean="0"/>
              <a:t>(Русский музей)(</a:t>
            </a:r>
            <a:r>
              <a:rPr lang="en-US" dirty="0" smtClean="0"/>
              <a:t>XIX</a:t>
            </a:r>
            <a:r>
              <a:rPr lang="ru-RU" dirty="0" smtClean="0"/>
              <a:t>в.)</a:t>
            </a:r>
          </a:p>
          <a:p>
            <a:pPr algn="ctr" eaLnBrk="1" hangingPunct="1"/>
            <a:r>
              <a:rPr lang="ru-RU" dirty="0" smtClean="0"/>
              <a:t>Архитектор </a:t>
            </a:r>
            <a:r>
              <a:rPr lang="ru-RU" dirty="0" err="1" smtClean="0"/>
              <a:t>К.И.Росси,классицизм</a:t>
            </a:r>
            <a:endParaRPr lang="ru-RU" dirty="0" smtClean="0"/>
          </a:p>
          <a:p>
            <a:pPr algn="ctr" eaLnBrk="1" hangingPunct="1"/>
            <a:endParaRPr lang="ru-RU" dirty="0" smtClean="0"/>
          </a:p>
        </p:txBody>
      </p:sp>
      <p:pic>
        <p:nvPicPr>
          <p:cNvPr id="45060" name="Содержимое 7" descr="михайловский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141663"/>
            <a:ext cx="4403725" cy="3498850"/>
          </a:xfrm>
        </p:spPr>
      </p:pic>
      <p:pic>
        <p:nvPicPr>
          <p:cNvPr id="4506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1773238"/>
            <a:ext cx="2471738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dirty="0" smtClean="0">
                <a:latin typeface="Arial" charset="0"/>
              </a:rPr>
              <a:t>Дом </a:t>
            </a:r>
            <a:r>
              <a:rPr lang="ru-RU" sz="2800" dirty="0" err="1" smtClean="0">
                <a:latin typeface="Arial" charset="0"/>
              </a:rPr>
              <a:t>П.Е.Пашкова</a:t>
            </a:r>
            <a:r>
              <a:rPr lang="ru-RU" sz="2800" dirty="0" smtClean="0">
                <a:latin typeface="Arial" charset="0"/>
              </a:rPr>
              <a:t>,</a:t>
            </a:r>
            <a:br>
              <a:rPr lang="ru-RU" sz="2800" dirty="0" smtClean="0">
                <a:latin typeface="Arial" charset="0"/>
              </a:rPr>
            </a:br>
            <a:r>
              <a:rPr lang="ru-RU" sz="2800" dirty="0" smtClean="0">
                <a:latin typeface="Arial" charset="0"/>
              </a:rPr>
              <a:t> архитектор </a:t>
            </a:r>
            <a:r>
              <a:rPr lang="ru-RU" sz="2800" dirty="0" err="1" smtClean="0">
                <a:latin typeface="Arial" charset="0"/>
              </a:rPr>
              <a:t>В.И.Баженов</a:t>
            </a:r>
            <a:r>
              <a:rPr lang="ru-RU" sz="2800" dirty="0" smtClean="0">
                <a:latin typeface="Arial" charset="0"/>
              </a:rPr>
              <a:t>,</a:t>
            </a:r>
            <a:r>
              <a:rPr lang="en-US" sz="2800" dirty="0" smtClean="0">
                <a:latin typeface="Arial" charset="0"/>
              </a:rPr>
              <a:t>XVIII</a:t>
            </a:r>
            <a:r>
              <a:rPr lang="ru-RU" sz="2800" dirty="0" smtClean="0">
                <a:latin typeface="Arial" charset="0"/>
              </a:rPr>
              <a:t>в., барокко</a:t>
            </a:r>
          </a:p>
        </p:txBody>
      </p:sp>
      <p:pic>
        <p:nvPicPr>
          <p:cNvPr id="4608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3175" y="1773238"/>
            <a:ext cx="21653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916113"/>
            <a:ext cx="4897438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" charset="0"/>
              </a:rPr>
              <a:t>Здание Сената в Кремле, </a:t>
            </a:r>
            <a:br>
              <a:rPr lang="ru-RU" sz="2800" dirty="0" smtClean="0">
                <a:latin typeface="Arial" charset="0"/>
              </a:rPr>
            </a:br>
            <a:r>
              <a:rPr lang="ru-RU" sz="2400" dirty="0" smtClean="0">
                <a:latin typeface="Arial" charset="0"/>
              </a:rPr>
              <a:t>архитектор </a:t>
            </a:r>
            <a:r>
              <a:rPr lang="ru-RU" sz="2400" dirty="0" err="1" smtClean="0">
                <a:latin typeface="Arial" charset="0"/>
              </a:rPr>
              <a:t>М.Ф.Казаков</a:t>
            </a:r>
            <a:r>
              <a:rPr lang="ru-RU" sz="2400" dirty="0" smtClean="0">
                <a:latin typeface="Arial" charset="0"/>
              </a:rPr>
              <a:t>, Х</a:t>
            </a:r>
            <a:r>
              <a:rPr lang="en-US" sz="2400" dirty="0" smtClean="0">
                <a:latin typeface="Arial" charset="0"/>
              </a:rPr>
              <a:t>I</a:t>
            </a:r>
            <a:r>
              <a:rPr lang="ru-RU" sz="2400" dirty="0" smtClean="0">
                <a:latin typeface="Arial" charset="0"/>
              </a:rPr>
              <a:t>Х в., классицизм</a:t>
            </a:r>
          </a:p>
        </p:txBody>
      </p:sp>
      <p:pic>
        <p:nvPicPr>
          <p:cNvPr id="4710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484313"/>
            <a:ext cx="6769100" cy="4968875"/>
          </a:xfrm>
        </p:spPr>
      </p:pic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5800" y="1557338"/>
            <a:ext cx="19399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288" cy="1143000"/>
          </a:xfrm>
        </p:spPr>
        <p:txBody>
          <a:bodyPr/>
          <a:lstStyle/>
          <a:p>
            <a:r>
              <a:rPr lang="ru-RU" sz="2800" dirty="0" smtClean="0">
                <a:latin typeface="Arial" charset="0"/>
              </a:rPr>
              <a:t>Большой Кремлевский дворец, </a:t>
            </a:r>
            <a:br>
              <a:rPr lang="ru-RU" sz="2800" dirty="0" smtClean="0">
                <a:latin typeface="Arial" charset="0"/>
              </a:rPr>
            </a:br>
            <a:r>
              <a:rPr lang="ru-RU" sz="2400" dirty="0" smtClean="0">
                <a:latin typeface="Arial" charset="0"/>
              </a:rPr>
              <a:t>архитектор </a:t>
            </a:r>
            <a:r>
              <a:rPr lang="ru-RU" sz="2400" dirty="0" err="1" smtClean="0">
                <a:latin typeface="Arial" charset="0"/>
              </a:rPr>
              <a:t>К.А.Тон</a:t>
            </a:r>
            <a:r>
              <a:rPr lang="ru-RU" sz="2400" dirty="0" smtClean="0">
                <a:latin typeface="Arial" charset="0"/>
              </a:rPr>
              <a:t>, Х</a:t>
            </a:r>
            <a:r>
              <a:rPr lang="en-US" sz="2400" dirty="0" smtClean="0">
                <a:latin typeface="Arial" charset="0"/>
              </a:rPr>
              <a:t>I</a:t>
            </a:r>
            <a:r>
              <a:rPr lang="ru-RU" sz="2400" dirty="0" smtClean="0">
                <a:latin typeface="Arial" charset="0"/>
              </a:rPr>
              <a:t>Х в., эклектика</a:t>
            </a:r>
          </a:p>
        </p:txBody>
      </p:sp>
      <p:pic>
        <p:nvPicPr>
          <p:cNvPr id="4813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060575"/>
            <a:ext cx="8229600" cy="4525963"/>
          </a:xfrm>
        </p:spPr>
      </p:pic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4513" y="188913"/>
            <a:ext cx="207486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Arial" charset="0"/>
              </a:rPr>
              <a:t>Храм Христа Спасителя на берегу </a:t>
            </a:r>
            <a:br>
              <a:rPr lang="ru-RU" sz="2400" dirty="0" smtClean="0">
                <a:latin typeface="Arial" charset="0"/>
              </a:rPr>
            </a:br>
            <a:r>
              <a:rPr lang="ru-RU" sz="2400" dirty="0" smtClean="0">
                <a:latin typeface="Arial" charset="0"/>
              </a:rPr>
              <a:t>Москвы-реки, Х</a:t>
            </a:r>
            <a:r>
              <a:rPr lang="en-US" sz="2400" dirty="0" smtClean="0">
                <a:latin typeface="Arial" charset="0"/>
              </a:rPr>
              <a:t>I</a:t>
            </a:r>
            <a:r>
              <a:rPr lang="ru-RU" sz="2400" dirty="0" smtClean="0">
                <a:latin typeface="Arial" charset="0"/>
              </a:rPr>
              <a:t>Х в.,</a:t>
            </a:r>
            <a:br>
              <a:rPr lang="ru-RU" sz="2400" dirty="0" smtClean="0">
                <a:latin typeface="Arial" charset="0"/>
              </a:rPr>
            </a:br>
            <a:r>
              <a:rPr lang="ru-RU" sz="2800" dirty="0" smtClean="0">
                <a:latin typeface="Arial" charset="0"/>
              </a:rPr>
              <a:t> </a:t>
            </a:r>
            <a:r>
              <a:rPr lang="ru-RU" sz="2000" dirty="0" smtClean="0">
                <a:latin typeface="Arial" charset="0"/>
              </a:rPr>
              <a:t>взорван в 1931г.,восстановлен, эклектика, русско-византийский стиль</a:t>
            </a:r>
          </a:p>
        </p:txBody>
      </p:sp>
      <p:pic>
        <p:nvPicPr>
          <p:cNvPr id="4915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700213"/>
            <a:ext cx="4824413" cy="4525962"/>
          </a:xfrm>
        </p:spPr>
      </p:pic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2133600"/>
            <a:ext cx="323215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Arial" charset="0"/>
              </a:rPr>
              <a:t>Исторический музей на Красной площади, </a:t>
            </a:r>
            <a:br>
              <a:rPr lang="ru-RU" sz="2400" dirty="0" smtClean="0">
                <a:latin typeface="Arial" charset="0"/>
              </a:rPr>
            </a:br>
            <a:r>
              <a:rPr lang="ru-RU" sz="2400" dirty="0" smtClean="0">
                <a:latin typeface="Arial" charset="0"/>
              </a:rPr>
              <a:t>архитектор </a:t>
            </a:r>
            <a:r>
              <a:rPr lang="ru-RU" sz="2400" dirty="0" err="1" smtClean="0">
                <a:latin typeface="Arial" charset="0"/>
              </a:rPr>
              <a:t>В.О.Шервуд</a:t>
            </a:r>
            <a:r>
              <a:rPr lang="ru-RU" sz="2400" dirty="0" smtClean="0">
                <a:latin typeface="Arial" charset="0"/>
              </a:rPr>
              <a:t>, Х</a:t>
            </a:r>
            <a:r>
              <a:rPr lang="en-US" sz="2400" dirty="0" smtClean="0">
                <a:latin typeface="Arial" charset="0"/>
              </a:rPr>
              <a:t>I</a:t>
            </a:r>
            <a:r>
              <a:rPr lang="ru-RU" sz="2400" dirty="0" smtClean="0">
                <a:latin typeface="Arial" charset="0"/>
              </a:rPr>
              <a:t>Х в., эклектика, </a:t>
            </a:r>
            <a:br>
              <a:rPr lang="ru-RU" sz="2400" dirty="0" smtClean="0">
                <a:latin typeface="Arial" charset="0"/>
              </a:rPr>
            </a:br>
            <a:r>
              <a:rPr lang="ru-RU" sz="2400" dirty="0" err="1" smtClean="0">
                <a:latin typeface="Arial" charset="0"/>
              </a:rPr>
              <a:t>неорусский</a:t>
            </a:r>
            <a:r>
              <a:rPr lang="ru-RU" sz="2400" dirty="0" smtClean="0">
                <a:latin typeface="Arial" charset="0"/>
              </a:rPr>
              <a:t> стиль</a:t>
            </a:r>
          </a:p>
        </p:txBody>
      </p:sp>
      <p:pic>
        <p:nvPicPr>
          <p:cNvPr id="5017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600200"/>
            <a:ext cx="72009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" charset="0"/>
              </a:rPr>
              <a:t>Здание Политехнического музея, </a:t>
            </a:r>
            <a:br>
              <a:rPr lang="ru-RU" sz="2800" dirty="0" smtClean="0">
                <a:latin typeface="Arial" charset="0"/>
              </a:rPr>
            </a:br>
            <a:r>
              <a:rPr lang="ru-RU" sz="2000" dirty="0" smtClean="0">
                <a:latin typeface="Arial" charset="0"/>
              </a:rPr>
              <a:t>архитектор </a:t>
            </a:r>
            <a:r>
              <a:rPr lang="ru-RU" sz="2000" dirty="0" err="1" smtClean="0">
                <a:latin typeface="Arial" charset="0"/>
              </a:rPr>
              <a:t>И.А.Монигетти</a:t>
            </a:r>
            <a:r>
              <a:rPr lang="ru-RU" sz="2000" dirty="0" smtClean="0">
                <a:latin typeface="Arial" charset="0"/>
              </a:rPr>
              <a:t>, </a:t>
            </a:r>
            <a:r>
              <a:rPr lang="ru-RU" sz="2000" dirty="0" err="1" smtClean="0">
                <a:latin typeface="Arial" charset="0"/>
              </a:rPr>
              <a:t>Н.А.Шохин</a:t>
            </a:r>
            <a:r>
              <a:rPr lang="ru-RU" sz="2000" dirty="0" smtClean="0">
                <a:latin typeface="Arial" charset="0"/>
              </a:rPr>
              <a:t>, Х</a:t>
            </a:r>
            <a:r>
              <a:rPr lang="en-US" sz="2000" dirty="0" smtClean="0">
                <a:latin typeface="Arial" charset="0"/>
              </a:rPr>
              <a:t>I</a:t>
            </a:r>
            <a:r>
              <a:rPr lang="ru-RU" sz="2000" dirty="0" smtClean="0">
                <a:latin typeface="Arial" charset="0"/>
              </a:rPr>
              <a:t>Х в., эклектика</a:t>
            </a:r>
          </a:p>
        </p:txBody>
      </p:sp>
      <p:pic>
        <p:nvPicPr>
          <p:cNvPr id="51202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628775"/>
            <a:ext cx="77755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Arial" charset="0"/>
              </a:rPr>
              <a:t>Здание </a:t>
            </a:r>
            <a:r>
              <a:rPr lang="ru-RU" sz="2800" dirty="0" err="1" smtClean="0">
                <a:latin typeface="Arial" charset="0"/>
              </a:rPr>
              <a:t>ГУМа</a:t>
            </a:r>
            <a:r>
              <a:rPr lang="ru-RU" sz="2800" dirty="0" smtClean="0">
                <a:latin typeface="Arial" charset="0"/>
              </a:rPr>
              <a:t> в Москве, </a:t>
            </a:r>
            <a:br>
              <a:rPr lang="ru-RU" sz="2800" dirty="0" smtClean="0">
                <a:latin typeface="Arial" charset="0"/>
              </a:rPr>
            </a:br>
            <a:r>
              <a:rPr lang="ru-RU" sz="2400" dirty="0" smtClean="0">
                <a:latin typeface="Arial" charset="0"/>
              </a:rPr>
              <a:t>архитектор </a:t>
            </a:r>
            <a:r>
              <a:rPr lang="ru-RU" sz="2400" dirty="0" err="1" smtClean="0">
                <a:latin typeface="Arial" charset="0"/>
              </a:rPr>
              <a:t>А.Н.Померанцев</a:t>
            </a:r>
            <a:r>
              <a:rPr lang="ru-RU" sz="2400" dirty="0" smtClean="0">
                <a:latin typeface="Arial" charset="0"/>
              </a:rPr>
              <a:t>,</a:t>
            </a:r>
            <a:br>
              <a:rPr lang="ru-RU" sz="2400" dirty="0" smtClean="0">
                <a:latin typeface="Arial" charset="0"/>
              </a:rPr>
            </a:br>
            <a:r>
              <a:rPr lang="ru-RU" sz="2400" dirty="0" smtClean="0">
                <a:latin typeface="Arial" charset="0"/>
              </a:rPr>
              <a:t> Х</a:t>
            </a:r>
            <a:r>
              <a:rPr lang="en-US" sz="2400" dirty="0" smtClean="0">
                <a:latin typeface="Arial" charset="0"/>
              </a:rPr>
              <a:t>I</a:t>
            </a:r>
            <a:r>
              <a:rPr lang="ru-RU" sz="2400" dirty="0" smtClean="0">
                <a:latin typeface="Arial" charset="0"/>
              </a:rPr>
              <a:t>Х в., модерн</a:t>
            </a:r>
          </a:p>
        </p:txBody>
      </p:sp>
      <p:pic>
        <p:nvPicPr>
          <p:cNvPr id="5222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628775"/>
            <a:ext cx="4103687" cy="4525963"/>
          </a:xfrm>
        </p:spPr>
      </p:pic>
      <p:pic>
        <p:nvPicPr>
          <p:cNvPr id="522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141663"/>
            <a:ext cx="4176712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188913"/>
            <a:ext cx="1905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b="1" dirty="0" smtClean="0"/>
              <a:t>Софийский собор в Киеве</a:t>
            </a:r>
            <a:r>
              <a:rPr lang="ru-RU" sz="2000" dirty="0" smtClean="0"/>
              <a:t>(1037г.)</a:t>
            </a:r>
            <a:r>
              <a:rPr lang="ru-RU" sz="2000" dirty="0" smtClean="0">
                <a:latin typeface="Arial" charset="0"/>
              </a:rPr>
              <a:t>, </a:t>
            </a:r>
            <a:r>
              <a:rPr lang="ru-RU" sz="1600" dirty="0" smtClean="0">
                <a:latin typeface="Arial" charset="0"/>
              </a:rPr>
              <a:t>современный вид-</a:t>
            </a:r>
            <a:br>
              <a:rPr lang="ru-RU" sz="1600" dirty="0" smtClean="0">
                <a:latin typeface="Arial" charset="0"/>
              </a:rPr>
            </a:br>
            <a:r>
              <a:rPr lang="ru-RU" sz="1600" dirty="0" err="1" smtClean="0">
                <a:latin typeface="Arial" charset="0"/>
              </a:rPr>
              <a:t>нарышкинское</a:t>
            </a:r>
            <a:r>
              <a:rPr lang="ru-RU" sz="1600" dirty="0" smtClean="0">
                <a:latin typeface="Arial" charset="0"/>
              </a:rPr>
              <a:t> барокко</a:t>
            </a:r>
            <a:r>
              <a:rPr lang="ru-RU" sz="2000" dirty="0" smtClean="0">
                <a:latin typeface="Arial" charset="0"/>
              </a:rPr>
              <a:t/>
            </a:r>
            <a:br>
              <a:rPr lang="ru-RU" sz="2000" dirty="0" smtClean="0">
                <a:latin typeface="Arial" charset="0"/>
              </a:rPr>
            </a:br>
            <a:r>
              <a:rPr lang="ru-RU" sz="2400" dirty="0" smtClean="0">
                <a:latin typeface="Arial" charset="0"/>
              </a:rPr>
              <a:t> Золотые ворота в Киеве.</a:t>
            </a:r>
          </a:p>
        </p:txBody>
      </p:sp>
      <p:pic>
        <p:nvPicPr>
          <p:cNvPr id="16386" name="Содержимое 5" descr="софийский собор в Киев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87787" y="2143116"/>
            <a:ext cx="5256213" cy="4540250"/>
          </a:xfrm>
        </p:spPr>
      </p:pic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25538"/>
            <a:ext cx="3529012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8763" cy="1143000"/>
          </a:xfrm>
        </p:spPr>
        <p:txBody>
          <a:bodyPr/>
          <a:lstStyle/>
          <a:p>
            <a:r>
              <a:rPr lang="ru-RU" sz="2800" dirty="0" smtClean="0">
                <a:latin typeface="Arial" charset="0"/>
              </a:rPr>
              <a:t>Казанский вокзал, </a:t>
            </a:r>
            <a:br>
              <a:rPr lang="ru-RU" sz="2800" dirty="0" smtClean="0">
                <a:latin typeface="Arial" charset="0"/>
              </a:rPr>
            </a:br>
            <a:r>
              <a:rPr lang="ru-RU" sz="2400" dirty="0" smtClean="0">
                <a:latin typeface="Arial" charset="0"/>
              </a:rPr>
              <a:t>архитектор </a:t>
            </a:r>
            <a:r>
              <a:rPr lang="ru-RU" sz="2400" dirty="0" err="1" smtClean="0">
                <a:latin typeface="Arial" charset="0"/>
              </a:rPr>
              <a:t>А.В.Щусев</a:t>
            </a:r>
            <a:r>
              <a:rPr lang="ru-RU" sz="2400" dirty="0" smtClean="0">
                <a:latin typeface="Arial" charset="0"/>
              </a:rPr>
              <a:t>, Х</a:t>
            </a:r>
            <a:r>
              <a:rPr lang="en-US" sz="2400" dirty="0" smtClean="0">
                <a:latin typeface="Arial" charset="0"/>
              </a:rPr>
              <a:t>I</a:t>
            </a:r>
            <a:r>
              <a:rPr lang="ru-RU" sz="2400" dirty="0" smtClean="0">
                <a:latin typeface="Arial" charset="0"/>
              </a:rPr>
              <a:t>Х в., модерн</a:t>
            </a:r>
          </a:p>
        </p:txBody>
      </p:sp>
      <p:pic>
        <p:nvPicPr>
          <p:cNvPr id="5325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700213"/>
            <a:ext cx="5040313" cy="4525962"/>
          </a:xfrm>
        </p:spPr>
      </p:pic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2492375"/>
            <a:ext cx="3313113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333375"/>
            <a:ext cx="2592388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333375"/>
            <a:ext cx="2592388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9488" cy="1143000"/>
          </a:xfrm>
        </p:spPr>
        <p:txBody>
          <a:bodyPr/>
          <a:lstStyle/>
          <a:p>
            <a:r>
              <a:rPr lang="ru-RU" sz="3200" dirty="0" smtClean="0">
                <a:latin typeface="Arial" charset="0"/>
              </a:rPr>
              <a:t>Ярославский вокзал, </a:t>
            </a:r>
            <a:br>
              <a:rPr lang="ru-RU" sz="3200" dirty="0" smtClean="0">
                <a:latin typeface="Arial" charset="0"/>
              </a:rPr>
            </a:br>
            <a:r>
              <a:rPr lang="ru-RU" sz="2400" dirty="0" smtClean="0">
                <a:latin typeface="Arial" charset="0"/>
              </a:rPr>
              <a:t>архитектор </a:t>
            </a:r>
            <a:r>
              <a:rPr lang="ru-RU" sz="2400" dirty="0" err="1" smtClean="0">
                <a:latin typeface="Arial" charset="0"/>
              </a:rPr>
              <a:t>Ф.О.Шехтель</a:t>
            </a:r>
            <a:r>
              <a:rPr lang="ru-RU" sz="2400" dirty="0" smtClean="0">
                <a:latin typeface="Arial" charset="0"/>
              </a:rPr>
              <a:t>,</a:t>
            </a:r>
            <a:br>
              <a:rPr lang="ru-RU" sz="2400" dirty="0" smtClean="0">
                <a:latin typeface="Arial" charset="0"/>
              </a:rPr>
            </a:br>
            <a:r>
              <a:rPr lang="ru-RU" sz="2400" dirty="0" smtClean="0">
                <a:latin typeface="Arial" charset="0"/>
              </a:rPr>
              <a:t> </a:t>
            </a:r>
            <a:r>
              <a:rPr lang="en-US" sz="2400" dirty="0" smtClean="0">
                <a:latin typeface="Arial" charset="0"/>
              </a:rPr>
              <a:t>XIX</a:t>
            </a:r>
            <a:r>
              <a:rPr lang="ru-RU" sz="2400" dirty="0" smtClean="0">
                <a:latin typeface="Arial" charset="0"/>
              </a:rPr>
              <a:t> в., модерн</a:t>
            </a:r>
          </a:p>
        </p:txBody>
      </p:sp>
      <p:pic>
        <p:nvPicPr>
          <p:cNvPr id="5427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00200"/>
            <a:ext cx="4259263" cy="4525963"/>
          </a:xfrm>
        </p:spPr>
      </p:pic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3429000"/>
            <a:ext cx="39878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333375"/>
            <a:ext cx="18446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sz="3200" dirty="0" smtClean="0">
                <a:latin typeface="Arial" charset="0"/>
              </a:rPr>
              <a:t>МГУ им. </a:t>
            </a:r>
            <a:r>
              <a:rPr lang="ru-RU" sz="3200" dirty="0" err="1" smtClean="0">
                <a:latin typeface="Arial" charset="0"/>
              </a:rPr>
              <a:t>М.В.Ломоносова</a:t>
            </a:r>
            <a:r>
              <a:rPr lang="ru-RU" sz="3200" dirty="0" smtClean="0">
                <a:latin typeface="Arial" charset="0"/>
              </a:rPr>
              <a:t>, </a:t>
            </a:r>
            <a:br>
              <a:rPr lang="ru-RU" sz="3200" dirty="0" smtClean="0">
                <a:latin typeface="Arial" charset="0"/>
              </a:rPr>
            </a:br>
            <a:r>
              <a:rPr lang="en-US" sz="2800" dirty="0" smtClean="0">
                <a:latin typeface="Arial" charset="0"/>
              </a:rPr>
              <a:t>XX</a:t>
            </a:r>
            <a:r>
              <a:rPr lang="ru-RU" sz="2800" dirty="0" smtClean="0">
                <a:latin typeface="Arial" charset="0"/>
              </a:rPr>
              <a:t>в., неоклассика</a:t>
            </a:r>
          </a:p>
        </p:txBody>
      </p:sp>
      <p:pic>
        <p:nvPicPr>
          <p:cNvPr id="5529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6264275" cy="1143000"/>
          </a:xfrm>
        </p:spPr>
        <p:txBody>
          <a:bodyPr/>
          <a:lstStyle/>
          <a:p>
            <a:r>
              <a:rPr lang="ru-RU" sz="2800" dirty="0" smtClean="0">
                <a:latin typeface="Arial" charset="0"/>
              </a:rPr>
              <a:t>МГУ им. </a:t>
            </a:r>
            <a:r>
              <a:rPr lang="ru-RU" sz="2800" dirty="0" err="1" smtClean="0">
                <a:latin typeface="Arial" charset="0"/>
              </a:rPr>
              <a:t>М.В.Ломоносова</a:t>
            </a:r>
            <a:r>
              <a:rPr lang="ru-RU" sz="3200" dirty="0" smtClean="0">
                <a:latin typeface="Arial" charset="0"/>
              </a:rPr>
              <a:t>,</a:t>
            </a:r>
            <a:br>
              <a:rPr lang="ru-RU" sz="3200" dirty="0" smtClean="0">
                <a:latin typeface="Arial" charset="0"/>
              </a:rPr>
            </a:br>
            <a:r>
              <a:rPr lang="ru-RU" sz="3200" dirty="0" smtClean="0">
                <a:latin typeface="Arial" charset="0"/>
              </a:rPr>
              <a:t> </a:t>
            </a:r>
            <a:r>
              <a:rPr lang="en-US" sz="2400" dirty="0" smtClean="0">
                <a:latin typeface="Arial" charset="0"/>
              </a:rPr>
              <a:t>XVIII</a:t>
            </a:r>
            <a:r>
              <a:rPr lang="ru-RU" sz="2400" dirty="0" smtClean="0">
                <a:latin typeface="Arial" charset="0"/>
              </a:rPr>
              <a:t>в., архитектор </a:t>
            </a:r>
            <a:r>
              <a:rPr lang="ru-RU" sz="2400" dirty="0" err="1" smtClean="0">
                <a:latin typeface="Arial" charset="0"/>
              </a:rPr>
              <a:t>М.Казаков</a:t>
            </a:r>
            <a:r>
              <a:rPr lang="ru-RU" sz="2400" dirty="0" smtClean="0">
                <a:latin typeface="Arial" charset="0"/>
              </a:rPr>
              <a:t>, классицизм</a:t>
            </a:r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2420938"/>
            <a:ext cx="7058025" cy="4232275"/>
          </a:xfrm>
        </p:spPr>
      </p:pic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188913"/>
            <a:ext cx="19399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2133600"/>
            <a:ext cx="4038600" cy="4525963"/>
          </a:xfrm>
        </p:spPr>
      </p:pic>
      <p:sp>
        <p:nvSpPr>
          <p:cNvPr id="57346" name="Rectangle 6"/>
          <p:cNvSpPr>
            <a:spLocks noGrp="1"/>
          </p:cNvSpPr>
          <p:nvPr>
            <p:ph sz="half" idx="2"/>
          </p:nvPr>
        </p:nvSpPr>
        <p:spPr>
          <a:xfrm>
            <a:off x="4643438" y="188913"/>
            <a:ext cx="4038600" cy="1871662"/>
          </a:xfrm>
        </p:spPr>
        <p:txBody>
          <a:bodyPr/>
          <a:lstStyle/>
          <a:p>
            <a:r>
              <a:rPr lang="ru-RU" sz="2000" dirty="0" smtClean="0">
                <a:latin typeface="Arial" charset="0"/>
              </a:rPr>
              <a:t>Здание Большого театра в Москве, архитектор </a:t>
            </a:r>
            <a:r>
              <a:rPr lang="ru-RU" sz="2000" dirty="0" err="1" smtClean="0">
                <a:latin typeface="Arial" charset="0"/>
              </a:rPr>
              <a:t>О.И.Бове</a:t>
            </a:r>
            <a:endParaRPr lang="ru-RU" sz="2000" dirty="0" smtClean="0">
              <a:latin typeface="Arial" charset="0"/>
            </a:endParaRPr>
          </a:p>
          <a:p>
            <a:r>
              <a:rPr lang="ru-RU" sz="2000" dirty="0" smtClean="0">
                <a:latin typeface="Arial" charset="0"/>
              </a:rPr>
              <a:t>Здание Манежа, </a:t>
            </a:r>
          </a:p>
          <a:p>
            <a:pPr>
              <a:buFont typeface="Arial" charset="0"/>
              <a:buNone/>
            </a:pPr>
            <a:r>
              <a:rPr lang="ru-RU" sz="2000" dirty="0" smtClean="0">
                <a:latin typeface="Arial" charset="0"/>
              </a:rPr>
              <a:t>архитектор </a:t>
            </a:r>
            <a:r>
              <a:rPr lang="ru-RU" sz="2000" dirty="0" err="1" smtClean="0">
                <a:latin typeface="Arial" charset="0"/>
              </a:rPr>
              <a:t>О.И.Бове</a:t>
            </a:r>
            <a:r>
              <a:rPr lang="ru-RU" sz="2000" dirty="0" smtClean="0">
                <a:latin typeface="Arial" charset="0"/>
              </a:rPr>
              <a:t>, классицизм</a:t>
            </a:r>
          </a:p>
        </p:txBody>
      </p:sp>
      <p:pic>
        <p:nvPicPr>
          <p:cNvPr id="5734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844675"/>
            <a:ext cx="3959225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5157788"/>
            <a:ext cx="3311525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188913"/>
            <a:ext cx="169545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300" cy="1143000"/>
          </a:xfrm>
        </p:spPr>
        <p:txBody>
          <a:bodyPr/>
          <a:lstStyle/>
          <a:p>
            <a:r>
              <a:rPr lang="ru-RU" sz="2400" dirty="0" smtClean="0">
                <a:latin typeface="Arial" charset="0"/>
              </a:rPr>
              <a:t>Мавзолей </a:t>
            </a:r>
            <a:r>
              <a:rPr lang="ru-RU" sz="2400" dirty="0" err="1" smtClean="0">
                <a:latin typeface="Arial" charset="0"/>
              </a:rPr>
              <a:t>В.И.Ленина</a:t>
            </a:r>
            <a:r>
              <a:rPr lang="ru-RU" sz="2800" dirty="0" smtClean="0">
                <a:latin typeface="Arial" charset="0"/>
              </a:rPr>
              <a:t>,</a:t>
            </a:r>
            <a:br>
              <a:rPr lang="ru-RU" sz="2800" dirty="0" smtClean="0">
                <a:latin typeface="Arial" charset="0"/>
              </a:rPr>
            </a:br>
            <a:r>
              <a:rPr lang="ru-RU" sz="2800" dirty="0" smtClean="0">
                <a:latin typeface="Arial" charset="0"/>
              </a:rPr>
              <a:t> </a:t>
            </a:r>
            <a:r>
              <a:rPr lang="ru-RU" sz="1800" dirty="0" smtClean="0">
                <a:latin typeface="Arial" charset="0"/>
              </a:rPr>
              <a:t>автор проекта А. В. Щусев</a:t>
            </a:r>
            <a:br>
              <a:rPr lang="ru-RU" sz="1800" dirty="0" smtClean="0">
                <a:latin typeface="Arial" charset="0"/>
              </a:rPr>
            </a:br>
            <a:r>
              <a:rPr lang="ru-RU" sz="1800" dirty="0" smtClean="0">
                <a:latin typeface="Arial" charset="0"/>
              </a:rPr>
              <a:t>	1924—1930 годы, классицизм</a:t>
            </a:r>
            <a:br>
              <a:rPr lang="ru-RU" sz="1800" dirty="0" smtClean="0">
                <a:latin typeface="Arial" charset="0"/>
              </a:rPr>
            </a:br>
            <a:r>
              <a:rPr lang="ru-RU" sz="1800" dirty="0" smtClean="0">
                <a:latin typeface="Arial" charset="0"/>
              </a:rPr>
              <a:t> с элементами модерна</a:t>
            </a:r>
          </a:p>
        </p:txBody>
      </p:sp>
      <p:pic>
        <p:nvPicPr>
          <p:cNvPr id="5837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2133600"/>
            <a:ext cx="8229600" cy="4525963"/>
          </a:xfrm>
        </p:spPr>
      </p:pic>
      <p:pic>
        <p:nvPicPr>
          <p:cNvPr id="5837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188913"/>
            <a:ext cx="2592388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Храм Спаса  на крови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архитекторы </a:t>
            </a:r>
            <a:r>
              <a:rPr lang="ru-RU" sz="2000" dirty="0" smtClean="0">
                <a:hlinkClick r:id="rId2" tooltip="Парланд, Альфред Александрович"/>
              </a:rPr>
              <a:t>Альфред </a:t>
            </a:r>
            <a:r>
              <a:rPr lang="ru-RU" sz="2000" dirty="0" err="1" smtClean="0">
                <a:hlinkClick r:id="rId2" tooltip="Парланд, Альфред Александрович"/>
              </a:rPr>
              <a:t>Парланд</a:t>
            </a:r>
            <a:r>
              <a:rPr lang="ru-RU" sz="2000" dirty="0" smtClean="0"/>
              <a:t> и архимандрит </a:t>
            </a:r>
            <a:r>
              <a:rPr lang="ru-RU" sz="2000" dirty="0" smtClean="0">
                <a:hlinkClick r:id="rId3" tooltip="Игнатий (Малышев)"/>
              </a:rPr>
              <a:t>Игнатий (Малышев)</a:t>
            </a:r>
            <a:r>
              <a:rPr lang="ru-RU" sz="2000" dirty="0" smtClean="0"/>
              <a:t>,</a:t>
            </a:r>
            <a:br>
              <a:rPr lang="ru-RU" sz="2000" dirty="0" smtClean="0"/>
            </a:br>
            <a:r>
              <a:rPr lang="ru-RU" sz="2000" dirty="0" smtClean="0"/>
              <a:t>1883-1907г.г.</a:t>
            </a:r>
            <a:endParaRPr lang="ru-RU" sz="2000" dirty="0"/>
          </a:p>
        </p:txBody>
      </p:sp>
      <p:pic>
        <p:nvPicPr>
          <p:cNvPr id="1026" name="Picture 2" descr="C:\Users\Пользователь\Desktop\330px-St._Petersburg_church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643050"/>
            <a:ext cx="3857652" cy="4762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Церковь Казанской  иконы  Богоматери на Торгу в Вологде, 1560г.</a:t>
            </a:r>
            <a:endParaRPr lang="ru-RU" sz="3600" dirty="0"/>
          </a:p>
        </p:txBody>
      </p:sp>
      <p:pic>
        <p:nvPicPr>
          <p:cNvPr id="1026" name="Picture 2" descr="C:\Users\Пользователь\Desktop\Малый собор Донского мона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0003" y="1600200"/>
            <a:ext cx="530399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Третьяковская галерея</a:t>
            </a:r>
            <a:br>
              <a:rPr lang="ru-RU" dirty="0" smtClean="0"/>
            </a:br>
            <a:r>
              <a:rPr lang="ru-RU" dirty="0" smtClean="0"/>
              <a:t>1856г. Москва</a:t>
            </a:r>
            <a:endParaRPr lang="ru-RU" dirty="0"/>
          </a:p>
        </p:txBody>
      </p:sp>
      <p:pic>
        <p:nvPicPr>
          <p:cNvPr id="1026" name="Picture 2" descr="C:\Users\Пользователь\Desktop\третьяков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643050"/>
            <a:ext cx="7140746" cy="47537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Кижи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u="sng" dirty="0" smtClean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sz="2800" u="sng" dirty="0" smtClean="0">
                <a:solidFill>
                  <a:schemeClr val="accent1">
                    <a:lumMod val="50000"/>
                  </a:schemeClr>
                </a:solidFill>
                <a:hlinkClick r:id="rId2" tooltip="Преображенская церковь на острове Кижи"/>
              </a:rPr>
              <a:t>церковь Преображения Господня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XVIII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 век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8" name="Picture 4" descr="C:\Users\Пользователь\Desktop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643050"/>
            <a:ext cx="6143668" cy="46018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/>
              <a:t>Собор Михаила </a:t>
            </a:r>
            <a:r>
              <a:rPr lang="ru-RU" sz="3600" dirty="0" err="1" smtClean="0"/>
              <a:t>Златоверхова</a:t>
            </a:r>
            <a:r>
              <a:rPr lang="ru-RU" sz="3600" dirty="0" smtClean="0"/>
              <a:t> посвящен Архангелу Михаилу в Киеве</a:t>
            </a:r>
            <a:br>
              <a:rPr lang="ru-RU" sz="3600" dirty="0" smtClean="0"/>
            </a:br>
            <a:r>
              <a:rPr lang="ru-RU" sz="3600" dirty="0" smtClean="0"/>
              <a:t> (</a:t>
            </a:r>
            <a:r>
              <a:rPr lang="en-US" sz="3600" dirty="0" smtClean="0"/>
              <a:t>XI-</a:t>
            </a:r>
            <a:r>
              <a:rPr lang="ru-RU" sz="3600" dirty="0" smtClean="0"/>
              <a:t>начало </a:t>
            </a:r>
            <a:r>
              <a:rPr lang="en-US" sz="3600" dirty="0" smtClean="0"/>
              <a:t>XII</a:t>
            </a:r>
            <a:r>
              <a:rPr lang="ru-RU" sz="3600" dirty="0" smtClean="0"/>
              <a:t> в.в.</a:t>
            </a:r>
            <a:r>
              <a:rPr lang="en-US" sz="3600" dirty="0" smtClean="0"/>
              <a:t> 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7410" name="Содержимое 7" descr="Kyjiw_stmichae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205038"/>
            <a:ext cx="4040188" cy="4248150"/>
          </a:xfrm>
        </p:spPr>
      </p:pic>
      <p:pic>
        <p:nvPicPr>
          <p:cNvPr id="17411" name="Содержимое 6" descr="800px-Mihailovsky_sobor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1700213"/>
            <a:ext cx="4041775" cy="42497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err="1" smtClean="0">
                <a:latin typeface="+mn-lt"/>
              </a:rPr>
              <a:t>Грановитая</a:t>
            </a:r>
            <a:r>
              <a:rPr lang="ru-RU" sz="3200" dirty="0" smtClean="0">
                <a:latin typeface="+mn-lt"/>
              </a:rPr>
              <a:t> палата</a:t>
            </a:r>
            <a:br>
              <a:rPr lang="ru-RU" sz="3200" dirty="0" smtClean="0">
                <a:latin typeface="+mn-lt"/>
              </a:rPr>
            </a:b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hlinkClick r:id="rId2" tooltip="Руффо, Марко"/>
              </a:rPr>
              <a:t>М.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hlinkClick r:id="rId2" tooltip="Руффо, Марко"/>
              </a:rPr>
              <a:t>Руффо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, </a:t>
            </a:r>
            <a:r>
              <a:rPr lang="ru-RU" sz="24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hlinkClick r:id="rId3" tooltip="Солари, Пьетро Антонио"/>
              </a:rPr>
              <a:t>П. </a:t>
            </a:r>
            <a:r>
              <a:rPr lang="ru-RU" sz="24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hlinkClick r:id="rId3" tooltip="Солари, Пьетро Антонио"/>
              </a:rPr>
              <a:t>Солари</a:t>
            </a:r>
            <a:r>
              <a:rPr lang="ru-RU" sz="2400" u="sng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/>
            </a:r>
            <a:br>
              <a:rPr lang="ru-RU" sz="2400" u="sng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ru-RU" sz="2400" u="sng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1487-1491г.г.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1026" name="Picture 2" descr="C:\Users\Пользователь\Desktop\1280px-Granovitaya_palata_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1027" y="1600200"/>
            <a:ext cx="6501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Пятницкая церковь в Чернигове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en-US" dirty="0" smtClean="0"/>
              <a:t>XI</a:t>
            </a:r>
            <a:r>
              <a:rPr lang="ru-RU" dirty="0" smtClean="0"/>
              <a:t>- начало </a:t>
            </a:r>
            <a:r>
              <a:rPr lang="en-US" dirty="0" smtClean="0"/>
              <a:t>XII</a:t>
            </a:r>
            <a:r>
              <a:rPr lang="ru-RU" dirty="0" smtClean="0"/>
              <a:t> в.в.)</a:t>
            </a:r>
            <a:endParaRPr lang="ru-RU" dirty="0"/>
          </a:p>
        </p:txBody>
      </p:sp>
      <p:pic>
        <p:nvPicPr>
          <p:cNvPr id="18434" name="Содержимое 3" descr="пятницкая церковь в чернигов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39975" y="1557338"/>
            <a:ext cx="4608513" cy="4940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b="1" smtClean="0">
                <a:latin typeface="Arial" charset="0"/>
              </a:rPr>
              <a:t>Дмитровский собор во Владимире (1194-1197г.г),</a:t>
            </a:r>
            <a:br>
              <a:rPr lang="ru-RU" sz="2000" b="1" smtClean="0">
                <a:latin typeface="Arial" charset="0"/>
              </a:rPr>
            </a:br>
            <a:r>
              <a:rPr lang="ru-RU" sz="2000" b="1" smtClean="0"/>
              <a:t>Георгиевский собор Юрьева Монастыря в Новгороде (1119г.)</a:t>
            </a:r>
          </a:p>
        </p:txBody>
      </p:sp>
      <p:pic>
        <p:nvPicPr>
          <p:cNvPr id="19458" name="Содержимое 3" descr="250px-Георгиевский_собо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1484313"/>
            <a:ext cx="4340225" cy="5113337"/>
          </a:xfrm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628775"/>
            <a:ext cx="388778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Софийский собор в </a:t>
            </a:r>
            <a:br>
              <a:rPr lang="ru-RU" dirty="0" smtClean="0"/>
            </a:br>
            <a:r>
              <a:rPr lang="ru-RU" dirty="0" smtClean="0"/>
              <a:t>Новгороде Великом (1045-1052г.г.)</a:t>
            </a:r>
            <a:endParaRPr lang="ru-RU" dirty="0"/>
          </a:p>
        </p:txBody>
      </p:sp>
      <p:pic>
        <p:nvPicPr>
          <p:cNvPr id="20482" name="Содержимое 3" descr="800px-Saint_Sophia_Cathedral_in_Novgoro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600200"/>
            <a:ext cx="6781800" cy="5068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Софийский собор в Константинополе</a:t>
            </a:r>
            <a:endParaRPr lang="ru-RU" dirty="0"/>
          </a:p>
        </p:txBody>
      </p:sp>
      <p:pic>
        <p:nvPicPr>
          <p:cNvPr id="21506" name="Содержимое 5" descr="стамбул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557338"/>
            <a:ext cx="6985000" cy="5040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d949bd24f23fe0a48cc6efba7d5fbe221bc93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422</Words>
  <Application>Microsoft Office PowerPoint</Application>
  <PresentationFormat>Экран (4:3)</PresentationFormat>
  <Paragraphs>103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Архитектура Руси и России</vt:lpstr>
      <vt:lpstr>Церковь Успения Богоматери (991-996г.г.) (Десятинная церковь) в Киеве, разрушенная в 1240г.</vt:lpstr>
      <vt:lpstr>Спасо-Преображенский собор в Чернигове (1036г.)</vt:lpstr>
      <vt:lpstr>Софийский собор в Киеве(1037г.), современный вид- нарышкинское барокко  Золотые ворота в Киеве.</vt:lpstr>
      <vt:lpstr>Собор Михаила Златоверхова посвящен Архангелу Михаилу в Киеве  (XI-начало XII в.в. )</vt:lpstr>
      <vt:lpstr>Пятницкая церковь в Чернигове (XI- начало XII в.в.)</vt:lpstr>
      <vt:lpstr>Дмитровский собор во Владимире (1194-1197г.г), Георгиевский собор Юрьева Монастыря в Новгороде (1119г.)</vt:lpstr>
      <vt:lpstr>Софийский собор в  Новгороде Великом (1045-1052г.г.)</vt:lpstr>
      <vt:lpstr>Софийский собор в Константинополе</vt:lpstr>
      <vt:lpstr>Церковь Спаса на Нередице в Новгороде(1198г.),  Золотые ворота во Владимире (1164г.)</vt:lpstr>
      <vt:lpstr>Слайд 11</vt:lpstr>
      <vt:lpstr>Храм святых Бориса и Глеба в Кидекше(1152г.)</vt:lpstr>
      <vt:lpstr>Слайд 13</vt:lpstr>
      <vt:lpstr>Слайд 14</vt:lpstr>
      <vt:lpstr>Успенский собор в Москве (1475-1479г.г.), архитектор Аристотель Фиораванти</vt:lpstr>
      <vt:lpstr>Благовещенский собор  Московского Кремля(1485-1489г.г.)</vt:lpstr>
      <vt:lpstr>Архангельский собор  Московского Кремля (1505-1509г.г.),  архитектор Алевиз Фрязин</vt:lpstr>
      <vt:lpstr>Покровский собор в Москве (храм Василия Блаженного)(1555-1556г.г.), шатровый стиль</vt:lpstr>
      <vt:lpstr>Слайд 19</vt:lpstr>
      <vt:lpstr>Слайд 20</vt:lpstr>
      <vt:lpstr>Слайд 21</vt:lpstr>
      <vt:lpstr>Собор Двенадцати Апостолов  в Кремле (середина XVIIв.)</vt:lpstr>
      <vt:lpstr>Слайд 23</vt:lpstr>
      <vt:lpstr>Дворец в Петергофе(1735-1739г.г.),  архитектор Б.Растрелли</vt:lpstr>
      <vt:lpstr>Екатерининский дворец  (1735-1739г.г.), архитектор Б.Растрелли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Дом П.Е.Пашкова,  архитектор В.И.Баженов,XVIIIв., барокко</vt:lpstr>
      <vt:lpstr>Здание Сената в Кремле,  архитектор М.Ф.Казаков, ХIХ в., классицизм</vt:lpstr>
      <vt:lpstr>Большой Кремлевский дворец,  архитектор К.А.Тон, ХIХ в., эклектика</vt:lpstr>
      <vt:lpstr>Храм Христа Спасителя на берегу  Москвы-реки, ХIХ в.,  взорван в 1931г.,восстановлен, эклектика, русско-византийский стиль</vt:lpstr>
      <vt:lpstr>Исторический музей на Красной площади,  архитектор В.О.Шервуд, ХIХ в., эклектика,  неорусский стиль</vt:lpstr>
      <vt:lpstr>Здание Политехнического музея,  архитектор И.А.Монигетти, Н.А.Шохин, ХIХ в., эклектика</vt:lpstr>
      <vt:lpstr>Здание ГУМа в Москве,  архитектор А.Н.Померанцев,  ХIХ в., модерн</vt:lpstr>
      <vt:lpstr>Казанский вокзал,  архитектор А.В.Щусев, ХIХ в., модерн</vt:lpstr>
      <vt:lpstr>Ярославский вокзал,  архитектор Ф.О.Шехтель,  XIX в., модерн</vt:lpstr>
      <vt:lpstr>МГУ им. М.В.Ломоносова,  XXв., неоклассика</vt:lpstr>
      <vt:lpstr>МГУ им. М.В.Ломоносова,  XVIIIв., архитектор М.Казаков, классицизм</vt:lpstr>
      <vt:lpstr>Слайд 44</vt:lpstr>
      <vt:lpstr>Мавзолей В.И.Ленина,  автор проекта А. В. Щусев  1924—1930 годы, классицизм  с элементами модерна</vt:lpstr>
      <vt:lpstr>Храм Спаса  на крови архитекторы Альфред Парланд и архимандрит Игнатий (Малышев), 1883-1907г.г.</vt:lpstr>
      <vt:lpstr>Церковь Казанской  иконы  Богоматери на Торгу в Вологде, 1560г.</vt:lpstr>
      <vt:lpstr>Третьяковская галерея 1856г. Москва</vt:lpstr>
      <vt:lpstr>Кижи  церковь Преображения Господня, XVIII век</vt:lpstr>
      <vt:lpstr>Грановитая палата М. Руффо, П. Солари 1487-1491г.г.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Архитектура Руси и России</dc:title>
  <dc:creator>Галя</dc:creator>
  <cp:lastModifiedBy>Пользователь</cp:lastModifiedBy>
  <cp:revision>118</cp:revision>
  <dcterms:created xsi:type="dcterms:W3CDTF">2012-07-24T12:59:45Z</dcterms:created>
  <dcterms:modified xsi:type="dcterms:W3CDTF">2015-10-26T06:32:46Z</dcterms:modified>
</cp:coreProperties>
</file>