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91" r:id="rId5"/>
    <p:sldId id="261" r:id="rId6"/>
    <p:sldId id="267" r:id="rId7"/>
    <p:sldId id="275" r:id="rId8"/>
    <p:sldId id="266" r:id="rId9"/>
    <p:sldId id="292" r:id="rId10"/>
    <p:sldId id="270" r:id="rId11"/>
    <p:sldId id="273" r:id="rId12"/>
    <p:sldId id="285" r:id="rId13"/>
    <p:sldId id="269" r:id="rId14"/>
    <p:sldId id="293" r:id="rId15"/>
    <p:sldId id="281" r:id="rId16"/>
    <p:sldId id="265" r:id="rId17"/>
    <p:sldId id="294" r:id="rId18"/>
    <p:sldId id="295" r:id="rId19"/>
    <p:sldId id="276" r:id="rId20"/>
    <p:sldId id="28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66"/>
    <a:srgbClr val="2F6ACB"/>
    <a:srgbClr val="3376C7"/>
    <a:srgbClr val="B6E7F6"/>
    <a:srgbClr val="E56D09"/>
    <a:srgbClr val="FF66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4660"/>
  </p:normalViewPr>
  <p:slideViewPr>
    <p:cSldViewPr>
      <p:cViewPr varScale="1">
        <p:scale>
          <a:sx n="66" d="100"/>
          <a:sy n="66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D0CE66-BC8C-4B8D-9E5F-2F4BE7362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0253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FF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Freeform 39"/>
          <p:cNvSpPr>
            <a:spLocks/>
          </p:cNvSpPr>
          <p:nvPr/>
        </p:nvSpPr>
        <p:spPr bwMode="gray">
          <a:xfrm>
            <a:off x="3175" y="6346825"/>
            <a:ext cx="9131300" cy="511175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1" name="Freeform 29"/>
          <p:cNvSpPr>
            <a:spLocks/>
          </p:cNvSpPr>
          <p:nvPr/>
        </p:nvSpPr>
        <p:spPr bwMode="gray">
          <a:xfrm>
            <a:off x="-1588" y="-1588"/>
            <a:ext cx="9155113" cy="4940301"/>
          </a:xfrm>
          <a:custGeom>
            <a:avLst/>
            <a:gdLst>
              <a:gd name="T0" fmla="*/ 8 w 5767"/>
              <a:gd name="T1" fmla="*/ 3103 h 3128"/>
              <a:gd name="T2" fmla="*/ 2913 w 5767"/>
              <a:gd name="T3" fmla="*/ 3102 h 3128"/>
              <a:gd name="T4" fmla="*/ 3143 w 5767"/>
              <a:gd name="T5" fmla="*/ 3022 h 3128"/>
              <a:gd name="T6" fmla="*/ 3668 w 5767"/>
              <a:gd name="T7" fmla="*/ 2460 h 3128"/>
              <a:gd name="T8" fmla="*/ 4129 w 5767"/>
              <a:gd name="T9" fmla="*/ 2235 h 3128"/>
              <a:gd name="T10" fmla="*/ 5761 w 5767"/>
              <a:gd name="T11" fmla="*/ 2235 h 3128"/>
              <a:gd name="T12" fmla="*/ 5767 w 5767"/>
              <a:gd name="T13" fmla="*/ 0 h 3128"/>
              <a:gd name="T14" fmla="*/ 0 w 5767"/>
              <a:gd name="T15" fmla="*/ 1 h 3128"/>
              <a:gd name="T16" fmla="*/ 8 w 5767"/>
              <a:gd name="T17" fmla="*/ 3103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3128">
                <a:moveTo>
                  <a:pt x="8" y="3103"/>
                </a:moveTo>
                <a:lnTo>
                  <a:pt x="2913" y="3102"/>
                </a:lnTo>
                <a:cubicBezTo>
                  <a:pt x="3054" y="3102"/>
                  <a:pt x="3012" y="3128"/>
                  <a:pt x="3143" y="3022"/>
                </a:cubicBezTo>
                <a:lnTo>
                  <a:pt x="3668" y="2460"/>
                </a:lnTo>
                <a:cubicBezTo>
                  <a:pt x="3832" y="2329"/>
                  <a:pt x="3809" y="2215"/>
                  <a:pt x="4129" y="2235"/>
                </a:cubicBezTo>
                <a:lnTo>
                  <a:pt x="5761" y="2235"/>
                </a:lnTo>
                <a:lnTo>
                  <a:pt x="5767" y="0"/>
                </a:lnTo>
                <a:lnTo>
                  <a:pt x="0" y="1"/>
                </a:lnTo>
                <a:lnTo>
                  <a:pt x="8" y="3103"/>
                </a:lnTo>
                <a:close/>
              </a:path>
            </a:pathLst>
          </a:custGeom>
          <a:solidFill>
            <a:schemeClr val="bg2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0" name="Freeform 28"/>
          <p:cNvSpPr>
            <a:spLocks/>
          </p:cNvSpPr>
          <p:nvPr/>
        </p:nvSpPr>
        <p:spPr bwMode="gray">
          <a:xfrm>
            <a:off x="0" y="0"/>
            <a:ext cx="9155113" cy="4333875"/>
          </a:xfrm>
          <a:custGeom>
            <a:avLst/>
            <a:gdLst>
              <a:gd name="T0" fmla="*/ 8 w 5767"/>
              <a:gd name="T1" fmla="*/ 2730 h 2730"/>
              <a:gd name="T2" fmla="*/ 3040 w 5767"/>
              <a:gd name="T3" fmla="*/ 2726 h 2730"/>
              <a:gd name="T4" fmla="*/ 3347 w 5767"/>
              <a:gd name="T5" fmla="*/ 2630 h 2730"/>
              <a:gd name="T6" fmla="*/ 3795 w 5767"/>
              <a:gd name="T7" fmla="*/ 2170 h 2730"/>
              <a:gd name="T8" fmla="*/ 4115 w 5767"/>
              <a:gd name="T9" fmla="*/ 2080 h 2730"/>
              <a:gd name="T10" fmla="*/ 5760 w 5767"/>
              <a:gd name="T11" fmla="*/ 2093 h 2730"/>
              <a:gd name="T12" fmla="*/ 5767 w 5767"/>
              <a:gd name="T13" fmla="*/ 0 h 2730"/>
              <a:gd name="T14" fmla="*/ 0 w 5767"/>
              <a:gd name="T15" fmla="*/ 1 h 2730"/>
              <a:gd name="T16" fmla="*/ 8 w 5767"/>
              <a:gd name="T17" fmla="*/ 2730 h 2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89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2" name="Freeform 30"/>
          <p:cNvSpPr>
            <a:spLocks/>
          </p:cNvSpPr>
          <p:nvPr/>
        </p:nvSpPr>
        <p:spPr bwMode="gray">
          <a:xfrm>
            <a:off x="0" y="0"/>
            <a:ext cx="9153525" cy="1600200"/>
          </a:xfrm>
          <a:custGeom>
            <a:avLst/>
            <a:gdLst>
              <a:gd name="T0" fmla="*/ 0 w 5766"/>
              <a:gd name="T1" fmla="*/ 1008 h 1008"/>
              <a:gd name="T2" fmla="*/ 1884 w 5766"/>
              <a:gd name="T3" fmla="*/ 1008 h 1008"/>
              <a:gd name="T4" fmla="*/ 2152 w 5766"/>
              <a:gd name="T5" fmla="*/ 921 h 1008"/>
              <a:gd name="T6" fmla="*/ 2560 w 5766"/>
              <a:gd name="T7" fmla="*/ 531 h 1008"/>
              <a:gd name="T8" fmla="*/ 2892 w 5766"/>
              <a:gd name="T9" fmla="*/ 448 h 1008"/>
              <a:gd name="T10" fmla="*/ 5766 w 5766"/>
              <a:gd name="T11" fmla="*/ 461 h 1008"/>
              <a:gd name="T12" fmla="*/ 5758 w 5766"/>
              <a:gd name="T13" fmla="*/ 0 h 1008"/>
              <a:gd name="T14" fmla="*/ 0 w 5766"/>
              <a:gd name="T15" fmla="*/ 2 h 1008"/>
              <a:gd name="T16" fmla="*/ 0 w 5766"/>
              <a:gd name="T17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6" h="1008">
                <a:moveTo>
                  <a:pt x="0" y="1008"/>
                </a:moveTo>
                <a:lnTo>
                  <a:pt x="1884" y="1008"/>
                </a:lnTo>
                <a:cubicBezTo>
                  <a:pt x="2088" y="990"/>
                  <a:pt x="2034" y="1005"/>
                  <a:pt x="2152" y="921"/>
                </a:cubicBezTo>
                <a:lnTo>
                  <a:pt x="2560" y="531"/>
                </a:lnTo>
                <a:cubicBezTo>
                  <a:pt x="2683" y="452"/>
                  <a:pt x="2611" y="454"/>
                  <a:pt x="2892" y="448"/>
                </a:cubicBezTo>
                <a:lnTo>
                  <a:pt x="5766" y="461"/>
                </a:lnTo>
                <a:lnTo>
                  <a:pt x="5758" y="0"/>
                </a:lnTo>
                <a:lnTo>
                  <a:pt x="0" y="2"/>
                </a:lnTo>
                <a:lnTo>
                  <a:pt x="0" y="1008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4770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28600" y="1828800"/>
            <a:ext cx="5486400" cy="1470025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00400"/>
            <a:ext cx="5472113" cy="457200"/>
          </a:xfrm>
        </p:spPr>
        <p:txBody>
          <a:bodyPr/>
          <a:lstStyle>
            <a:lvl1pPr marL="0" indent="0" algn="dist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99" name="Freeform 27" descr="1"/>
          <p:cNvSpPr>
            <a:spLocks/>
          </p:cNvSpPr>
          <p:nvPr/>
        </p:nvSpPr>
        <p:spPr bwMode="gray">
          <a:xfrm>
            <a:off x="0" y="-9525"/>
            <a:ext cx="9170988" cy="1362075"/>
          </a:xfrm>
          <a:custGeom>
            <a:avLst/>
            <a:gdLst>
              <a:gd name="T0" fmla="*/ 0 w 5777"/>
              <a:gd name="T1" fmla="*/ 858 h 858"/>
              <a:gd name="T2" fmla="*/ 1926 w 5777"/>
              <a:gd name="T3" fmla="*/ 857 h 858"/>
              <a:gd name="T4" fmla="*/ 2157 w 5777"/>
              <a:gd name="T5" fmla="*/ 793 h 858"/>
              <a:gd name="T6" fmla="*/ 2509 w 5777"/>
              <a:gd name="T7" fmla="*/ 473 h 858"/>
              <a:gd name="T8" fmla="*/ 2970 w 5777"/>
              <a:gd name="T9" fmla="*/ 390 h 858"/>
              <a:gd name="T10" fmla="*/ 5773 w 5777"/>
              <a:gd name="T11" fmla="*/ 388 h 858"/>
              <a:gd name="T12" fmla="*/ 5777 w 5777"/>
              <a:gd name="T13" fmla="*/ 0 h 858"/>
              <a:gd name="T14" fmla="*/ 0 w 5777"/>
              <a:gd name="T15" fmla="*/ 2 h 858"/>
              <a:gd name="T16" fmla="*/ 0 w 5777"/>
              <a:gd name="T17" fmla="*/ 858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7" h="858">
                <a:moveTo>
                  <a:pt x="0" y="858"/>
                </a:moveTo>
                <a:lnTo>
                  <a:pt x="1926" y="857"/>
                </a:lnTo>
                <a:cubicBezTo>
                  <a:pt x="2067" y="857"/>
                  <a:pt x="2068" y="850"/>
                  <a:pt x="2157" y="793"/>
                </a:cubicBezTo>
                <a:lnTo>
                  <a:pt x="2509" y="473"/>
                </a:lnTo>
                <a:cubicBezTo>
                  <a:pt x="2644" y="406"/>
                  <a:pt x="2477" y="396"/>
                  <a:pt x="2970" y="390"/>
                </a:cubicBezTo>
                <a:lnTo>
                  <a:pt x="5773" y="388"/>
                </a:lnTo>
                <a:lnTo>
                  <a:pt x="5777" y="0"/>
                </a:lnTo>
                <a:lnTo>
                  <a:pt x="0" y="2"/>
                </a:lnTo>
                <a:lnTo>
                  <a:pt x="0" y="858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477000"/>
            <a:ext cx="3276600" cy="2476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04800" y="6477000"/>
            <a:ext cx="381000" cy="247650"/>
          </a:xfrm>
        </p:spPr>
        <p:txBody>
          <a:bodyPr/>
          <a:lstStyle>
            <a:lvl1pPr>
              <a:defRPr/>
            </a:lvl1pPr>
          </a:lstStyle>
          <a:p>
            <a:fld id="{94EDEA74-C4F2-454D-9BF5-97DB2A1DFD8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gray">
          <a:xfrm>
            <a:off x="7391400" y="762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109" name="Freeform 37"/>
          <p:cNvSpPr>
            <a:spLocks/>
          </p:cNvSpPr>
          <p:nvPr/>
        </p:nvSpPr>
        <p:spPr bwMode="gray">
          <a:xfrm>
            <a:off x="3175" y="4562475"/>
            <a:ext cx="9131300" cy="511175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103" name="Picture 3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612"/>
          <a:stretch>
            <a:fillRect/>
          </a:stretch>
        </p:blipFill>
        <p:spPr bwMode="gray">
          <a:xfrm>
            <a:off x="4638675" y="1844675"/>
            <a:ext cx="4481513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05" name="AutoShape 33"/>
          <p:cNvSpPr>
            <a:spLocks noChangeArrowheads="1"/>
          </p:cNvSpPr>
          <p:nvPr/>
        </p:nvSpPr>
        <p:spPr bwMode="gray">
          <a:xfrm>
            <a:off x="400050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gray">
          <a:xfrm>
            <a:off x="1616075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gray">
          <a:xfrm>
            <a:off x="2841625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1" grpId="0" animBg="1"/>
      <p:bldP spid="3101" grpId="0" animBg="1"/>
      <p:bldP spid="3099" grpId="0" animBg="1"/>
      <p:bldP spid="3109" grpId="0" animBg="1"/>
      <p:bldP spid="3105" grpId="0" animBg="1"/>
      <p:bldP spid="3106" grpId="0" animBg="1"/>
      <p:bldP spid="310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B1AC5-5666-4857-9FF4-33AD9D2D76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425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0200" y="773113"/>
            <a:ext cx="2108200" cy="5581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0838" y="773113"/>
            <a:ext cx="6176962" cy="5581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F32B5-81E1-4931-99BB-57AF3DDB9D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0102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1995A650-E0C7-415E-82E6-8719FF5D3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3895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69911D18-7D5C-49D3-92CE-C2D9197EA0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412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E475721E-E944-4D38-91BB-B3E5F6B226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910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520CC27E-F775-4574-A151-5363A487A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846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2D9A7-E9DF-46E6-ADDE-42DE670B1C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11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314EF-BBFA-440F-9AA4-8EDBE23BD6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4F293-CFE4-41A4-805F-F97106C93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342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66303-FBD8-43E4-8906-842C8ABF9D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476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E1EFD-E2A5-4E7B-A140-28E252DD17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98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A5E66-4D4C-4A5C-B2E2-BA212FE646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350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EAA62-EB59-428F-AE45-425848D5F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694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9E44B-3F4B-4F4C-8EC6-A7859D7702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79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Freeform 47"/>
          <p:cNvSpPr>
            <a:spLocks/>
          </p:cNvSpPr>
          <p:nvPr/>
        </p:nvSpPr>
        <p:spPr bwMode="gray">
          <a:xfrm>
            <a:off x="0" y="-85725"/>
            <a:ext cx="9174163" cy="704850"/>
          </a:xfrm>
          <a:custGeom>
            <a:avLst/>
            <a:gdLst>
              <a:gd name="T0" fmla="*/ 0 w 5779"/>
              <a:gd name="T1" fmla="*/ 472 h 480"/>
              <a:gd name="T2" fmla="*/ 3261 w 5779"/>
              <a:gd name="T3" fmla="*/ 473 h 480"/>
              <a:gd name="T4" fmla="*/ 3437 w 5779"/>
              <a:gd name="T5" fmla="*/ 465 h 480"/>
              <a:gd name="T6" fmla="*/ 3763 w 5779"/>
              <a:gd name="T7" fmla="*/ 314 h 480"/>
              <a:gd name="T8" fmla="*/ 5779 w 5779"/>
              <a:gd name="T9" fmla="*/ 314 h 480"/>
              <a:gd name="T10" fmla="*/ 5777 w 5779"/>
              <a:gd name="T11" fmla="*/ 0 h 480"/>
              <a:gd name="T12" fmla="*/ 0 w 5779"/>
              <a:gd name="T13" fmla="*/ 1 h 480"/>
              <a:gd name="T14" fmla="*/ 0 w 5779"/>
              <a:gd name="T15" fmla="*/ 472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79" h="480">
                <a:moveTo>
                  <a:pt x="0" y="472"/>
                </a:moveTo>
                <a:lnTo>
                  <a:pt x="3261" y="473"/>
                </a:lnTo>
                <a:cubicBezTo>
                  <a:pt x="3402" y="473"/>
                  <a:pt x="3356" y="480"/>
                  <a:pt x="3437" y="465"/>
                </a:cubicBezTo>
                <a:lnTo>
                  <a:pt x="3763" y="314"/>
                </a:lnTo>
                <a:lnTo>
                  <a:pt x="5779" y="314"/>
                </a:lnTo>
                <a:lnTo>
                  <a:pt x="5777" y="0"/>
                </a:lnTo>
                <a:lnTo>
                  <a:pt x="0" y="1"/>
                </a:lnTo>
                <a:lnTo>
                  <a:pt x="0" y="472"/>
                </a:lnTo>
                <a:close/>
              </a:path>
            </a:pathLst>
          </a:cu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70" name="Freeform 46"/>
          <p:cNvSpPr>
            <a:spLocks/>
          </p:cNvSpPr>
          <p:nvPr/>
        </p:nvSpPr>
        <p:spPr bwMode="gray">
          <a:xfrm>
            <a:off x="-1588" y="1108075"/>
            <a:ext cx="9175751" cy="5749925"/>
          </a:xfrm>
          <a:custGeom>
            <a:avLst/>
            <a:gdLst>
              <a:gd name="T0" fmla="*/ 7 w 5780"/>
              <a:gd name="T1" fmla="*/ 3616 h 3622"/>
              <a:gd name="T2" fmla="*/ 5780 w 5780"/>
              <a:gd name="T3" fmla="*/ 3622 h 3622"/>
              <a:gd name="T4" fmla="*/ 5760 w 5780"/>
              <a:gd name="T5" fmla="*/ 0 h 3622"/>
              <a:gd name="T6" fmla="*/ 0 w 5780"/>
              <a:gd name="T7" fmla="*/ 0 h 3622"/>
              <a:gd name="T8" fmla="*/ 7 w 5780"/>
              <a:gd name="T9" fmla="*/ 3616 h 3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80" h="3622">
                <a:moveTo>
                  <a:pt x="7" y="3616"/>
                </a:moveTo>
                <a:lnTo>
                  <a:pt x="5780" y="3622"/>
                </a:lnTo>
                <a:lnTo>
                  <a:pt x="5760" y="0"/>
                </a:lnTo>
                <a:lnTo>
                  <a:pt x="0" y="0"/>
                </a:lnTo>
                <a:lnTo>
                  <a:pt x="7" y="3616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0838" y="1600200"/>
            <a:ext cx="8437562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29400"/>
            <a:ext cx="2133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629400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29400"/>
            <a:ext cx="2133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16C3B0D-669B-4795-A30F-D87620C2662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97" name="Freeform 73"/>
          <p:cNvSpPr>
            <a:spLocks/>
          </p:cNvSpPr>
          <p:nvPr/>
        </p:nvSpPr>
        <p:spPr bwMode="gray">
          <a:xfrm>
            <a:off x="3175" y="685800"/>
            <a:ext cx="9131300" cy="685800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91" name="Rectangle 67"/>
          <p:cNvSpPr>
            <a:spLocks noGrp="1" noChangeArrowheads="1"/>
          </p:cNvSpPr>
          <p:nvPr>
            <p:ph type="title"/>
          </p:nvPr>
        </p:nvSpPr>
        <p:spPr bwMode="gray">
          <a:xfrm>
            <a:off x="361950" y="773113"/>
            <a:ext cx="8401050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098" name="Group 74"/>
          <p:cNvGrpSpPr>
            <a:grpSpLocks/>
          </p:cNvGrpSpPr>
          <p:nvPr/>
        </p:nvGrpSpPr>
        <p:grpSpPr bwMode="auto">
          <a:xfrm>
            <a:off x="6910388" y="457200"/>
            <a:ext cx="1922462" cy="576263"/>
            <a:chOff x="127" y="2886"/>
            <a:chExt cx="2074" cy="621"/>
          </a:xfrm>
        </p:grpSpPr>
        <p:sp>
          <p:nvSpPr>
            <p:cNvPr id="1099" name="AutoShape 75"/>
            <p:cNvSpPr>
              <a:spLocks noChangeArrowheads="1"/>
            </p:cNvSpPr>
            <p:nvPr/>
          </p:nvSpPr>
          <p:spPr bwMode="gray">
            <a:xfrm>
              <a:off x="127" y="2886"/>
              <a:ext cx="621" cy="621"/>
            </a:xfrm>
            <a:prstGeom prst="roundRect">
              <a:avLst>
                <a:gd name="adj" fmla="val 10079"/>
              </a:avLst>
            </a:prstGeom>
            <a:blipFill dpi="0" rotWithShape="1">
              <a:blip r:embed="rId18" cstate="print"/>
              <a:srcRect/>
              <a:stretch>
                <a:fillRect/>
              </a:stretch>
            </a:blipFill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0" name="AutoShape 76"/>
            <p:cNvSpPr>
              <a:spLocks noChangeArrowheads="1"/>
            </p:cNvSpPr>
            <p:nvPr/>
          </p:nvSpPr>
          <p:spPr bwMode="gray">
            <a:xfrm>
              <a:off x="851" y="2886"/>
              <a:ext cx="621" cy="621"/>
            </a:xfrm>
            <a:prstGeom prst="roundRect">
              <a:avLst>
                <a:gd name="adj" fmla="val 10079"/>
              </a:avLst>
            </a:prstGeom>
            <a:blipFill dpi="0" rotWithShape="1">
              <a:blip r:embed="rId19" cstate="print"/>
              <a:srcRect/>
              <a:stretch>
                <a:fillRect/>
              </a:stretch>
            </a:blipFill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1" name="AutoShape 77"/>
            <p:cNvSpPr>
              <a:spLocks noChangeArrowheads="1"/>
            </p:cNvSpPr>
            <p:nvPr/>
          </p:nvSpPr>
          <p:spPr bwMode="gray">
            <a:xfrm>
              <a:off x="1580" y="2886"/>
              <a:ext cx="621" cy="621"/>
            </a:xfrm>
            <a:prstGeom prst="roundRect">
              <a:avLst>
                <a:gd name="adj" fmla="val 10079"/>
              </a:avLst>
            </a:prstGeom>
            <a:blipFill dpi="0" rotWithShape="1">
              <a:blip r:embed="rId20" cstate="print"/>
              <a:srcRect/>
              <a:stretch>
                <a:fillRect/>
              </a:stretch>
            </a:blipFill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" grpId="0" animBg="1"/>
      <p:bldP spid="1097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752600"/>
            <a:ext cx="5635352" cy="1576388"/>
          </a:xfrm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</a:rPr>
              <a:t>Человек в системе экономических отношений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101730"/>
            <a:ext cx="7207250" cy="674687"/>
          </a:xfrm>
        </p:spPr>
        <p:txBody>
          <a:bodyPr/>
          <a:lstStyle/>
          <a:p>
            <a:r>
              <a:rPr lang="ru-RU" dirty="0" smtClean="0"/>
              <a:t>Распределение домашних доходов</a:t>
            </a:r>
            <a:endParaRPr lang="en-US" dirty="0"/>
          </a:p>
        </p:txBody>
      </p:sp>
      <p:pic>
        <p:nvPicPr>
          <p:cNvPr id="21507" name="Picture 3" descr="cylinder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>
            <a:off x="1066800" y="4419600"/>
            <a:ext cx="2778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ylinder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>
            <a:off x="4791075" y="4419600"/>
            <a:ext cx="2778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25" name="Group 21"/>
          <p:cNvGrpSpPr>
            <a:grpSpLocks/>
          </p:cNvGrpSpPr>
          <p:nvPr/>
        </p:nvGrpSpPr>
        <p:grpSpPr bwMode="auto">
          <a:xfrm>
            <a:off x="2136774" y="2528889"/>
            <a:ext cx="4459289" cy="2185988"/>
            <a:chOff x="1346" y="1593"/>
            <a:chExt cx="2809" cy="1377"/>
          </a:xfrm>
        </p:grpSpPr>
        <p:sp>
          <p:nvSpPr>
            <p:cNvPr id="21511" name="Freeform 7"/>
            <p:cNvSpPr>
              <a:spLocks noEditPoints="1"/>
            </p:cNvSpPr>
            <p:nvPr/>
          </p:nvSpPr>
          <p:spPr bwMode="gray">
            <a:xfrm>
              <a:off x="3665" y="1593"/>
              <a:ext cx="490" cy="1377"/>
            </a:xfrm>
            <a:custGeom>
              <a:avLst/>
              <a:gdLst>
                <a:gd name="T0" fmla="*/ 1128 w 1155"/>
                <a:gd name="T1" fmla="*/ 998 h 3334"/>
                <a:gd name="T2" fmla="*/ 1036 w 1155"/>
                <a:gd name="T3" fmla="*/ 783 h 3334"/>
                <a:gd name="T4" fmla="*/ 876 w 1155"/>
                <a:gd name="T5" fmla="*/ 566 h 3334"/>
                <a:gd name="T6" fmla="*/ 731 w 1155"/>
                <a:gd name="T7" fmla="*/ 471 h 3334"/>
                <a:gd name="T8" fmla="*/ 807 w 1155"/>
                <a:gd name="T9" fmla="*/ 326 h 3334"/>
                <a:gd name="T10" fmla="*/ 818 w 1155"/>
                <a:gd name="T11" fmla="*/ 199 h 3334"/>
                <a:gd name="T12" fmla="*/ 754 w 1155"/>
                <a:gd name="T13" fmla="*/ 87 h 3334"/>
                <a:gd name="T14" fmla="*/ 575 w 1155"/>
                <a:gd name="T15" fmla="*/ 7 h 3334"/>
                <a:gd name="T16" fmla="*/ 529 w 1155"/>
                <a:gd name="T17" fmla="*/ 49 h 3334"/>
                <a:gd name="T18" fmla="*/ 465 w 1155"/>
                <a:gd name="T19" fmla="*/ 78 h 3334"/>
                <a:gd name="T20" fmla="*/ 461 w 1155"/>
                <a:gd name="T21" fmla="*/ 166 h 3334"/>
                <a:gd name="T22" fmla="*/ 474 w 1155"/>
                <a:gd name="T23" fmla="*/ 204 h 3334"/>
                <a:gd name="T24" fmla="*/ 471 w 1155"/>
                <a:gd name="T25" fmla="*/ 353 h 3334"/>
                <a:gd name="T26" fmla="*/ 519 w 1155"/>
                <a:gd name="T27" fmla="*/ 416 h 3334"/>
                <a:gd name="T28" fmla="*/ 355 w 1155"/>
                <a:gd name="T29" fmla="*/ 527 h 3334"/>
                <a:gd name="T30" fmla="*/ 235 w 1155"/>
                <a:gd name="T31" fmla="*/ 581 h 3334"/>
                <a:gd name="T32" fmla="*/ 174 w 1155"/>
                <a:gd name="T33" fmla="*/ 867 h 3334"/>
                <a:gd name="T34" fmla="*/ 136 w 1155"/>
                <a:gd name="T35" fmla="*/ 1159 h 3334"/>
                <a:gd name="T36" fmla="*/ 114 w 1155"/>
                <a:gd name="T37" fmla="*/ 1456 h 3334"/>
                <a:gd name="T38" fmla="*/ 114 w 1155"/>
                <a:gd name="T39" fmla="*/ 1536 h 3334"/>
                <a:gd name="T40" fmla="*/ 177 w 1155"/>
                <a:gd name="T41" fmla="*/ 1709 h 3334"/>
                <a:gd name="T42" fmla="*/ 174 w 1155"/>
                <a:gd name="T43" fmla="*/ 1727 h 3334"/>
                <a:gd name="T44" fmla="*/ 132 w 1155"/>
                <a:gd name="T45" fmla="*/ 1779 h 3334"/>
                <a:gd name="T46" fmla="*/ 44 w 1155"/>
                <a:gd name="T47" fmla="*/ 2243 h 3334"/>
                <a:gd name="T48" fmla="*/ 108 w 1155"/>
                <a:gd name="T49" fmla="*/ 2220 h 3334"/>
                <a:gd name="T50" fmla="*/ 131 w 1155"/>
                <a:gd name="T51" fmla="*/ 2376 h 3334"/>
                <a:gd name="T52" fmla="*/ 28 w 1155"/>
                <a:gd name="T53" fmla="*/ 3062 h 3334"/>
                <a:gd name="T54" fmla="*/ 0 w 1155"/>
                <a:gd name="T55" fmla="*/ 3191 h 3334"/>
                <a:gd name="T56" fmla="*/ 36 w 1155"/>
                <a:gd name="T57" fmla="*/ 3276 h 3334"/>
                <a:gd name="T58" fmla="*/ 109 w 1155"/>
                <a:gd name="T59" fmla="*/ 3287 h 3334"/>
                <a:gd name="T60" fmla="*/ 196 w 1155"/>
                <a:gd name="T61" fmla="*/ 3239 h 3334"/>
                <a:gd name="T62" fmla="*/ 256 w 1155"/>
                <a:gd name="T63" fmla="*/ 3093 h 3334"/>
                <a:gd name="T64" fmla="*/ 285 w 1155"/>
                <a:gd name="T65" fmla="*/ 3008 h 3334"/>
                <a:gd name="T66" fmla="*/ 373 w 1155"/>
                <a:gd name="T67" fmla="*/ 2764 h 3334"/>
                <a:gd name="T68" fmla="*/ 590 w 1155"/>
                <a:gd name="T69" fmla="*/ 1862 h 3334"/>
                <a:gd name="T70" fmla="*/ 725 w 1155"/>
                <a:gd name="T71" fmla="*/ 2087 h 3334"/>
                <a:gd name="T72" fmla="*/ 765 w 1155"/>
                <a:gd name="T73" fmla="*/ 2409 h 3334"/>
                <a:gd name="T74" fmla="*/ 772 w 1155"/>
                <a:gd name="T75" fmla="*/ 3059 h 3334"/>
                <a:gd name="T76" fmla="*/ 810 w 1155"/>
                <a:gd name="T77" fmla="*/ 3135 h 3334"/>
                <a:gd name="T78" fmla="*/ 802 w 1155"/>
                <a:gd name="T79" fmla="*/ 3260 h 3334"/>
                <a:gd name="T80" fmla="*/ 876 w 1155"/>
                <a:gd name="T81" fmla="*/ 3332 h 3334"/>
                <a:gd name="T82" fmla="*/ 962 w 1155"/>
                <a:gd name="T83" fmla="*/ 3309 h 3334"/>
                <a:gd name="T84" fmla="*/ 1006 w 1155"/>
                <a:gd name="T85" fmla="*/ 3141 h 3334"/>
                <a:gd name="T86" fmla="*/ 1048 w 1155"/>
                <a:gd name="T87" fmla="*/ 3091 h 3334"/>
                <a:gd name="T88" fmla="*/ 1048 w 1155"/>
                <a:gd name="T89" fmla="*/ 3014 h 3334"/>
                <a:gd name="T90" fmla="*/ 1036 w 1155"/>
                <a:gd name="T91" fmla="*/ 2702 h 3334"/>
                <a:gd name="T92" fmla="*/ 993 w 1155"/>
                <a:gd name="T93" fmla="*/ 2132 h 3334"/>
                <a:gd name="T94" fmla="*/ 977 w 1155"/>
                <a:gd name="T95" fmla="*/ 1560 h 3334"/>
                <a:gd name="T96" fmla="*/ 915 w 1155"/>
                <a:gd name="T97" fmla="*/ 1317 h 3334"/>
                <a:gd name="T98" fmla="*/ 1093 w 1155"/>
                <a:gd name="T99" fmla="*/ 1217 h 3334"/>
                <a:gd name="T100" fmla="*/ 1147 w 1155"/>
                <a:gd name="T101" fmla="*/ 1181 h 3334"/>
                <a:gd name="T102" fmla="*/ 286 w 1155"/>
                <a:gd name="T103" fmla="*/ 1152 h 3334"/>
                <a:gd name="T104" fmla="*/ 304 w 1155"/>
                <a:gd name="T105" fmla="*/ 1059 h 3334"/>
                <a:gd name="T106" fmla="*/ 203 w 1155"/>
                <a:gd name="T107" fmla="*/ 1637 h 3334"/>
                <a:gd name="T108" fmla="*/ 210 w 1155"/>
                <a:gd name="T109" fmla="*/ 2070 h 3334"/>
                <a:gd name="T110" fmla="*/ 269 w 1155"/>
                <a:gd name="T111" fmla="*/ 1649 h 3334"/>
                <a:gd name="T112" fmla="*/ 235 w 1155"/>
                <a:gd name="T113" fmla="*/ 1755 h 3334"/>
                <a:gd name="T114" fmla="*/ 237 w 1155"/>
                <a:gd name="T115" fmla="*/ 1685 h 3334"/>
                <a:gd name="T116" fmla="*/ 259 w 1155"/>
                <a:gd name="T117" fmla="*/ 1579 h 3334"/>
                <a:gd name="T118" fmla="*/ 291 w 1155"/>
                <a:gd name="T119" fmla="*/ 1476 h 3334"/>
                <a:gd name="T120" fmla="*/ 894 w 1155"/>
                <a:gd name="T121" fmla="*/ 1063 h 3334"/>
                <a:gd name="T122" fmla="*/ 953 w 1155"/>
                <a:gd name="T123" fmla="*/ 1049 h 3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2700" dir="5400000" sy="50000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3" name="Freeform 9"/>
            <p:cNvSpPr>
              <a:spLocks noEditPoints="1"/>
            </p:cNvSpPr>
            <p:nvPr/>
          </p:nvSpPr>
          <p:spPr bwMode="gray">
            <a:xfrm>
              <a:off x="1346" y="2115"/>
              <a:ext cx="279" cy="784"/>
            </a:xfrm>
            <a:custGeom>
              <a:avLst/>
              <a:gdLst>
                <a:gd name="T0" fmla="*/ 1128 w 1155"/>
                <a:gd name="T1" fmla="*/ 998 h 3334"/>
                <a:gd name="T2" fmla="*/ 1036 w 1155"/>
                <a:gd name="T3" fmla="*/ 783 h 3334"/>
                <a:gd name="T4" fmla="*/ 876 w 1155"/>
                <a:gd name="T5" fmla="*/ 566 h 3334"/>
                <a:gd name="T6" fmla="*/ 731 w 1155"/>
                <a:gd name="T7" fmla="*/ 471 h 3334"/>
                <a:gd name="T8" fmla="*/ 807 w 1155"/>
                <a:gd name="T9" fmla="*/ 326 h 3334"/>
                <a:gd name="T10" fmla="*/ 818 w 1155"/>
                <a:gd name="T11" fmla="*/ 199 h 3334"/>
                <a:gd name="T12" fmla="*/ 754 w 1155"/>
                <a:gd name="T13" fmla="*/ 87 h 3334"/>
                <a:gd name="T14" fmla="*/ 575 w 1155"/>
                <a:gd name="T15" fmla="*/ 7 h 3334"/>
                <a:gd name="T16" fmla="*/ 529 w 1155"/>
                <a:gd name="T17" fmla="*/ 49 h 3334"/>
                <a:gd name="T18" fmla="*/ 465 w 1155"/>
                <a:gd name="T19" fmla="*/ 78 h 3334"/>
                <a:gd name="T20" fmla="*/ 461 w 1155"/>
                <a:gd name="T21" fmla="*/ 166 h 3334"/>
                <a:gd name="T22" fmla="*/ 474 w 1155"/>
                <a:gd name="T23" fmla="*/ 204 h 3334"/>
                <a:gd name="T24" fmla="*/ 471 w 1155"/>
                <a:gd name="T25" fmla="*/ 353 h 3334"/>
                <a:gd name="T26" fmla="*/ 519 w 1155"/>
                <a:gd name="T27" fmla="*/ 416 h 3334"/>
                <a:gd name="T28" fmla="*/ 355 w 1155"/>
                <a:gd name="T29" fmla="*/ 527 h 3334"/>
                <a:gd name="T30" fmla="*/ 235 w 1155"/>
                <a:gd name="T31" fmla="*/ 581 h 3334"/>
                <a:gd name="T32" fmla="*/ 174 w 1155"/>
                <a:gd name="T33" fmla="*/ 867 h 3334"/>
                <a:gd name="T34" fmla="*/ 136 w 1155"/>
                <a:gd name="T35" fmla="*/ 1159 h 3334"/>
                <a:gd name="T36" fmla="*/ 114 w 1155"/>
                <a:gd name="T37" fmla="*/ 1456 h 3334"/>
                <a:gd name="T38" fmla="*/ 114 w 1155"/>
                <a:gd name="T39" fmla="*/ 1536 h 3334"/>
                <a:gd name="T40" fmla="*/ 177 w 1155"/>
                <a:gd name="T41" fmla="*/ 1709 h 3334"/>
                <a:gd name="T42" fmla="*/ 174 w 1155"/>
                <a:gd name="T43" fmla="*/ 1727 h 3334"/>
                <a:gd name="T44" fmla="*/ 132 w 1155"/>
                <a:gd name="T45" fmla="*/ 1779 h 3334"/>
                <a:gd name="T46" fmla="*/ 44 w 1155"/>
                <a:gd name="T47" fmla="*/ 2243 h 3334"/>
                <a:gd name="T48" fmla="*/ 108 w 1155"/>
                <a:gd name="T49" fmla="*/ 2220 h 3334"/>
                <a:gd name="T50" fmla="*/ 131 w 1155"/>
                <a:gd name="T51" fmla="*/ 2376 h 3334"/>
                <a:gd name="T52" fmla="*/ 28 w 1155"/>
                <a:gd name="T53" fmla="*/ 3062 h 3334"/>
                <a:gd name="T54" fmla="*/ 0 w 1155"/>
                <a:gd name="T55" fmla="*/ 3191 h 3334"/>
                <a:gd name="T56" fmla="*/ 36 w 1155"/>
                <a:gd name="T57" fmla="*/ 3276 h 3334"/>
                <a:gd name="T58" fmla="*/ 109 w 1155"/>
                <a:gd name="T59" fmla="*/ 3287 h 3334"/>
                <a:gd name="T60" fmla="*/ 196 w 1155"/>
                <a:gd name="T61" fmla="*/ 3239 h 3334"/>
                <a:gd name="T62" fmla="*/ 256 w 1155"/>
                <a:gd name="T63" fmla="*/ 3093 h 3334"/>
                <a:gd name="T64" fmla="*/ 285 w 1155"/>
                <a:gd name="T65" fmla="*/ 3008 h 3334"/>
                <a:gd name="T66" fmla="*/ 373 w 1155"/>
                <a:gd name="T67" fmla="*/ 2764 h 3334"/>
                <a:gd name="T68" fmla="*/ 590 w 1155"/>
                <a:gd name="T69" fmla="*/ 1862 h 3334"/>
                <a:gd name="T70" fmla="*/ 725 w 1155"/>
                <a:gd name="T71" fmla="*/ 2087 h 3334"/>
                <a:gd name="T72" fmla="*/ 765 w 1155"/>
                <a:gd name="T73" fmla="*/ 2409 h 3334"/>
                <a:gd name="T74" fmla="*/ 772 w 1155"/>
                <a:gd name="T75" fmla="*/ 3059 h 3334"/>
                <a:gd name="T76" fmla="*/ 810 w 1155"/>
                <a:gd name="T77" fmla="*/ 3135 h 3334"/>
                <a:gd name="T78" fmla="*/ 802 w 1155"/>
                <a:gd name="T79" fmla="*/ 3260 h 3334"/>
                <a:gd name="T80" fmla="*/ 876 w 1155"/>
                <a:gd name="T81" fmla="*/ 3332 h 3334"/>
                <a:gd name="T82" fmla="*/ 962 w 1155"/>
                <a:gd name="T83" fmla="*/ 3309 h 3334"/>
                <a:gd name="T84" fmla="*/ 1006 w 1155"/>
                <a:gd name="T85" fmla="*/ 3141 h 3334"/>
                <a:gd name="T86" fmla="*/ 1048 w 1155"/>
                <a:gd name="T87" fmla="*/ 3091 h 3334"/>
                <a:gd name="T88" fmla="*/ 1048 w 1155"/>
                <a:gd name="T89" fmla="*/ 3014 h 3334"/>
                <a:gd name="T90" fmla="*/ 1036 w 1155"/>
                <a:gd name="T91" fmla="*/ 2702 h 3334"/>
                <a:gd name="T92" fmla="*/ 993 w 1155"/>
                <a:gd name="T93" fmla="*/ 2132 h 3334"/>
                <a:gd name="T94" fmla="*/ 977 w 1155"/>
                <a:gd name="T95" fmla="*/ 1560 h 3334"/>
                <a:gd name="T96" fmla="*/ 915 w 1155"/>
                <a:gd name="T97" fmla="*/ 1317 h 3334"/>
                <a:gd name="T98" fmla="*/ 1093 w 1155"/>
                <a:gd name="T99" fmla="*/ 1217 h 3334"/>
                <a:gd name="T100" fmla="*/ 1147 w 1155"/>
                <a:gd name="T101" fmla="*/ 1181 h 3334"/>
                <a:gd name="T102" fmla="*/ 286 w 1155"/>
                <a:gd name="T103" fmla="*/ 1152 h 3334"/>
                <a:gd name="T104" fmla="*/ 304 w 1155"/>
                <a:gd name="T105" fmla="*/ 1059 h 3334"/>
                <a:gd name="T106" fmla="*/ 203 w 1155"/>
                <a:gd name="T107" fmla="*/ 1637 h 3334"/>
                <a:gd name="T108" fmla="*/ 210 w 1155"/>
                <a:gd name="T109" fmla="*/ 2070 h 3334"/>
                <a:gd name="T110" fmla="*/ 269 w 1155"/>
                <a:gd name="T111" fmla="*/ 1649 h 3334"/>
                <a:gd name="T112" fmla="*/ 235 w 1155"/>
                <a:gd name="T113" fmla="*/ 1755 h 3334"/>
                <a:gd name="T114" fmla="*/ 237 w 1155"/>
                <a:gd name="T115" fmla="*/ 1685 h 3334"/>
                <a:gd name="T116" fmla="*/ 259 w 1155"/>
                <a:gd name="T117" fmla="*/ 1579 h 3334"/>
                <a:gd name="T118" fmla="*/ 291 w 1155"/>
                <a:gd name="T119" fmla="*/ 1476 h 3334"/>
                <a:gd name="T120" fmla="*/ 894 w 1155"/>
                <a:gd name="T121" fmla="*/ 1063 h 3334"/>
                <a:gd name="T122" fmla="*/ 953 w 1155"/>
                <a:gd name="T123" fmla="*/ 1049 h 3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2700" dir="5400000" sy="50000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17" name="Text Box 4"/>
          <p:cNvSpPr txBox="1">
            <a:spLocks noChangeArrowheads="1"/>
          </p:cNvSpPr>
          <p:nvPr/>
        </p:nvSpPr>
        <p:spPr bwMode="black">
          <a:xfrm>
            <a:off x="1206500" y="4972050"/>
            <a:ext cx="2422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sz="2400" b="1" dirty="0" smtClean="0">
                <a:solidFill>
                  <a:srgbClr val="000000"/>
                </a:solidFill>
                <a:cs typeface="Arial" charset="0"/>
              </a:rPr>
              <a:t>сбережения</a:t>
            </a:r>
            <a:endParaRPr lang="en-US" sz="2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518" name="Text Box 4"/>
          <p:cNvSpPr txBox="1">
            <a:spLocks noChangeArrowheads="1"/>
          </p:cNvSpPr>
          <p:nvPr/>
        </p:nvSpPr>
        <p:spPr bwMode="black">
          <a:xfrm>
            <a:off x="4963817" y="4833550"/>
            <a:ext cx="24241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sz="2400" b="1" dirty="0" smtClean="0">
                <a:solidFill>
                  <a:srgbClr val="000000"/>
                </a:solidFill>
                <a:cs typeface="Arial" charset="0"/>
              </a:rPr>
              <a:t>расходы на покупки и оплату услуг</a:t>
            </a:r>
            <a:endParaRPr lang="en-US" sz="2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523" name="Text Box 8"/>
          <p:cNvSpPr txBox="1">
            <a:spLocks noChangeArrowheads="1"/>
          </p:cNvSpPr>
          <p:nvPr/>
        </p:nvSpPr>
        <p:spPr bwMode="black">
          <a:xfrm>
            <a:off x="3124200" y="2819400"/>
            <a:ext cx="21732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3200" b="1" u="sng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2 части дохода</a:t>
            </a:r>
            <a:endParaRPr lang="en-US" sz="3200" b="1" u="sng" dirty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1524" name="Picture 20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612"/>
          <a:stretch>
            <a:fillRect/>
          </a:stretch>
        </p:blipFill>
        <p:spPr bwMode="auto">
          <a:xfrm>
            <a:off x="7418388" y="4953000"/>
            <a:ext cx="1701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Уровень жизни</a:t>
            </a:r>
            <a:endParaRPr lang="en-US" dirty="0"/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gray">
          <a:xfrm>
            <a:off x="5310188" y="2133600"/>
            <a:ext cx="2971800" cy="29718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gray">
          <a:xfrm>
            <a:off x="949325" y="2133600"/>
            <a:ext cx="2971800" cy="2971800"/>
          </a:xfrm>
          <a:prstGeom prst="ellips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582" name="Group 15"/>
          <p:cNvGrpSpPr>
            <a:grpSpLocks/>
          </p:cNvGrpSpPr>
          <p:nvPr/>
        </p:nvGrpSpPr>
        <p:grpSpPr bwMode="auto">
          <a:xfrm>
            <a:off x="1374775" y="1744663"/>
            <a:ext cx="1000125" cy="977900"/>
            <a:chOff x="480" y="1200"/>
            <a:chExt cx="1042" cy="1019"/>
          </a:xfrm>
        </p:grpSpPr>
        <p:grpSp>
          <p:nvGrpSpPr>
            <p:cNvPr id="24583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4584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24586" name="Picture 19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7" name="Text Box 30"/>
          <p:cNvSpPr txBox="1">
            <a:spLocks noChangeArrowheads="1"/>
          </p:cNvSpPr>
          <p:nvPr/>
        </p:nvSpPr>
        <p:spPr bwMode="white">
          <a:xfrm>
            <a:off x="1374775" y="2047507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8F8F8"/>
                </a:solidFill>
              </a:rPr>
              <a:t>жильё</a:t>
            </a:r>
            <a:endParaRPr lang="en-US" b="1" dirty="0">
              <a:solidFill>
                <a:srgbClr val="F8F8F8"/>
              </a:solidFill>
            </a:endParaRPr>
          </a:p>
        </p:txBody>
      </p:sp>
      <p:grpSp>
        <p:nvGrpSpPr>
          <p:cNvPr id="24589" name="Group 45"/>
          <p:cNvGrpSpPr>
            <a:grpSpLocks/>
          </p:cNvGrpSpPr>
          <p:nvPr/>
        </p:nvGrpSpPr>
        <p:grpSpPr bwMode="auto">
          <a:xfrm>
            <a:off x="6888163" y="1774825"/>
            <a:ext cx="1342509" cy="977900"/>
            <a:chOff x="480" y="1200"/>
            <a:chExt cx="1042" cy="1019"/>
          </a:xfrm>
        </p:grpSpPr>
        <p:grpSp>
          <p:nvGrpSpPr>
            <p:cNvPr id="24590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4591" name="Picture 47" descr="circuler_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24593" name="Picture 49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94" name="Text Box 50"/>
          <p:cNvSpPr txBox="1">
            <a:spLocks noChangeArrowheads="1"/>
          </p:cNvSpPr>
          <p:nvPr/>
        </p:nvSpPr>
        <p:spPr bwMode="white">
          <a:xfrm>
            <a:off x="6929547" y="1984375"/>
            <a:ext cx="12455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8F8F8"/>
                </a:solidFill>
              </a:rPr>
              <a:t>Предметы роскоши</a:t>
            </a:r>
            <a:endParaRPr lang="en-US" sz="1600" b="1" dirty="0">
              <a:solidFill>
                <a:srgbClr val="F8F8F8"/>
              </a:solidFill>
            </a:endParaRPr>
          </a:p>
        </p:txBody>
      </p:sp>
      <p:grpSp>
        <p:nvGrpSpPr>
          <p:cNvPr id="24596" name="Group 15"/>
          <p:cNvGrpSpPr>
            <a:grpSpLocks/>
          </p:cNvGrpSpPr>
          <p:nvPr/>
        </p:nvGrpSpPr>
        <p:grpSpPr bwMode="auto">
          <a:xfrm>
            <a:off x="1374775" y="4497388"/>
            <a:ext cx="1000125" cy="977900"/>
            <a:chOff x="480" y="1200"/>
            <a:chExt cx="1042" cy="1019"/>
          </a:xfrm>
        </p:grpSpPr>
        <p:grpSp>
          <p:nvGrpSpPr>
            <p:cNvPr id="24597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4598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5607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24600" name="Picture 19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601" name="Text Box 30"/>
          <p:cNvSpPr txBox="1">
            <a:spLocks noChangeArrowheads="1"/>
          </p:cNvSpPr>
          <p:nvPr/>
        </p:nvSpPr>
        <p:spPr bwMode="white">
          <a:xfrm>
            <a:off x="1403350" y="4815621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8F8F8"/>
                </a:solidFill>
              </a:rPr>
              <a:t>пища</a:t>
            </a:r>
            <a:endParaRPr lang="en-US" b="1" dirty="0">
              <a:solidFill>
                <a:srgbClr val="F8F8F8"/>
              </a:solidFill>
            </a:endParaRPr>
          </a:p>
        </p:txBody>
      </p:sp>
      <p:grpSp>
        <p:nvGrpSpPr>
          <p:cNvPr id="24602" name="Group 15"/>
          <p:cNvGrpSpPr>
            <a:grpSpLocks/>
          </p:cNvGrpSpPr>
          <p:nvPr/>
        </p:nvGrpSpPr>
        <p:grpSpPr bwMode="auto">
          <a:xfrm>
            <a:off x="382023" y="3211513"/>
            <a:ext cx="1000125" cy="977900"/>
            <a:chOff x="480" y="1200"/>
            <a:chExt cx="1042" cy="1019"/>
          </a:xfrm>
        </p:grpSpPr>
        <p:grpSp>
          <p:nvGrpSpPr>
            <p:cNvPr id="24603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4604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2882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5607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24606" name="Picture 19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607" name="Text Box 30"/>
          <p:cNvSpPr txBox="1">
            <a:spLocks noChangeArrowheads="1"/>
          </p:cNvSpPr>
          <p:nvPr/>
        </p:nvSpPr>
        <p:spPr bwMode="white">
          <a:xfrm>
            <a:off x="323529" y="3512503"/>
            <a:ext cx="11115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8F8F8"/>
                </a:solidFill>
              </a:rPr>
              <a:t>одежда</a:t>
            </a:r>
            <a:endParaRPr lang="en-US" b="1" dirty="0">
              <a:solidFill>
                <a:srgbClr val="F8F8F8"/>
              </a:solidFill>
            </a:endParaRPr>
          </a:p>
        </p:txBody>
      </p:sp>
      <p:grpSp>
        <p:nvGrpSpPr>
          <p:cNvPr id="24608" name="Group 45"/>
          <p:cNvGrpSpPr>
            <a:grpSpLocks/>
          </p:cNvGrpSpPr>
          <p:nvPr/>
        </p:nvGrpSpPr>
        <p:grpSpPr bwMode="auto">
          <a:xfrm>
            <a:off x="6888163" y="4384675"/>
            <a:ext cx="1572269" cy="977900"/>
            <a:chOff x="480" y="1200"/>
            <a:chExt cx="1042" cy="1019"/>
          </a:xfrm>
        </p:grpSpPr>
        <p:grpSp>
          <p:nvGrpSpPr>
            <p:cNvPr id="24609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4610" name="Picture 47" descr="circuler_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24612" name="Picture 49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613" name="Text Box 50"/>
          <p:cNvSpPr txBox="1">
            <a:spLocks noChangeArrowheads="1"/>
          </p:cNvSpPr>
          <p:nvPr/>
        </p:nvSpPr>
        <p:spPr bwMode="white">
          <a:xfrm>
            <a:off x="6854824" y="4594225"/>
            <a:ext cx="15950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8F8F8"/>
                </a:solidFill>
              </a:rPr>
              <a:t>Отдых по турпутёвке</a:t>
            </a:r>
            <a:endParaRPr lang="en-US" sz="1600" b="1" dirty="0">
              <a:solidFill>
                <a:srgbClr val="F8F8F8"/>
              </a:solidFill>
            </a:endParaRPr>
          </a:p>
        </p:txBody>
      </p:sp>
      <p:grpSp>
        <p:nvGrpSpPr>
          <p:cNvPr id="24614" name="Group 45"/>
          <p:cNvGrpSpPr>
            <a:grpSpLocks/>
          </p:cNvGrpSpPr>
          <p:nvPr/>
        </p:nvGrpSpPr>
        <p:grpSpPr bwMode="auto">
          <a:xfrm>
            <a:off x="7382948" y="3146425"/>
            <a:ext cx="1353066" cy="977900"/>
            <a:chOff x="480" y="1200"/>
            <a:chExt cx="1042" cy="1019"/>
          </a:xfrm>
        </p:grpSpPr>
        <p:grpSp>
          <p:nvGrpSpPr>
            <p:cNvPr id="24615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4616" name="Picture 47" descr="circuler_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2912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24618" name="Picture 49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619" name="Text Box 50"/>
          <p:cNvSpPr txBox="1">
            <a:spLocks noChangeArrowheads="1"/>
          </p:cNvSpPr>
          <p:nvPr/>
        </p:nvSpPr>
        <p:spPr bwMode="white">
          <a:xfrm>
            <a:off x="7404498" y="3231485"/>
            <a:ext cx="1374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8F8F8"/>
                </a:solidFill>
              </a:rPr>
              <a:t>Книги, картины и т.п.</a:t>
            </a:r>
            <a:endParaRPr lang="en-US" sz="1600" b="1" dirty="0">
              <a:solidFill>
                <a:srgbClr val="F8F8F8"/>
              </a:solidFill>
            </a:endParaRPr>
          </a:p>
        </p:txBody>
      </p:sp>
      <p:sp>
        <p:nvSpPr>
          <p:cNvPr id="24620" name="AutoShape 44"/>
          <p:cNvSpPr>
            <a:spLocks noChangeArrowheads="1"/>
          </p:cNvSpPr>
          <p:nvPr/>
        </p:nvSpPr>
        <p:spPr bwMode="gray">
          <a:xfrm>
            <a:off x="3921125" y="2209800"/>
            <a:ext cx="1371600" cy="1162050"/>
          </a:xfrm>
          <a:custGeom>
            <a:avLst/>
            <a:gdLst>
              <a:gd name="G0" fmla="+- -1698628 0 0"/>
              <a:gd name="G1" fmla="+- -11512247 0 0"/>
              <a:gd name="G2" fmla="+- -1698628 0 -11512247"/>
              <a:gd name="G3" fmla="+- 10800 0 0"/>
              <a:gd name="G4" fmla="+- 0 0 -169862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130 0 0"/>
              <a:gd name="G9" fmla="+- 0 0 -11512247"/>
              <a:gd name="G10" fmla="+- 8130 0 2700"/>
              <a:gd name="G11" fmla="cos G10 -1698628"/>
              <a:gd name="G12" fmla="sin G10 -1698628"/>
              <a:gd name="G13" fmla="cos 13500 -1698628"/>
              <a:gd name="G14" fmla="sin 13500 -1698628"/>
              <a:gd name="G15" fmla="+- G11 10800 0"/>
              <a:gd name="G16" fmla="+- G12 10800 0"/>
              <a:gd name="G17" fmla="+- G13 10800 0"/>
              <a:gd name="G18" fmla="+- G14 10800 0"/>
              <a:gd name="G19" fmla="*/ 8130 1 2"/>
              <a:gd name="G20" fmla="+- G19 5400 0"/>
              <a:gd name="G21" fmla="cos G20 -1698628"/>
              <a:gd name="G22" fmla="sin G20 -1698628"/>
              <a:gd name="G23" fmla="+- G21 10800 0"/>
              <a:gd name="G24" fmla="+- G12 G23 G22"/>
              <a:gd name="G25" fmla="+- G22 G23 G11"/>
              <a:gd name="G26" fmla="cos 10800 -1698628"/>
              <a:gd name="G27" fmla="sin 10800 -1698628"/>
              <a:gd name="G28" fmla="cos 8130 -1698628"/>
              <a:gd name="G29" fmla="sin 8130 -169862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512247"/>
              <a:gd name="G36" fmla="sin G34 -11512247"/>
              <a:gd name="G37" fmla="+/ -11512247 -169862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130 G39"/>
              <a:gd name="G43" fmla="sin 81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777 w 21600"/>
              <a:gd name="T5" fmla="*/ 190 h 21600"/>
              <a:gd name="T6" fmla="*/ 1362 w 21600"/>
              <a:gd name="T7" fmla="*/ 10084 h 21600"/>
              <a:gd name="T8" fmla="*/ 9277 w 21600"/>
              <a:gd name="T9" fmla="*/ 2813 h 21600"/>
              <a:gd name="T10" fmla="*/ 22942 w 21600"/>
              <a:gd name="T11" fmla="*/ 4899 h 21600"/>
              <a:gd name="T12" fmla="*/ 21076 w 21600"/>
              <a:gd name="T13" fmla="*/ 10291 h 21600"/>
              <a:gd name="T14" fmla="*/ 15683 w 21600"/>
              <a:gd name="T15" fmla="*/ 842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112" y="7246"/>
                </a:moveTo>
                <a:cubicBezTo>
                  <a:pt x="16751" y="4446"/>
                  <a:pt x="13912" y="2670"/>
                  <a:pt x="10800" y="2670"/>
                </a:cubicBezTo>
                <a:cubicBezTo>
                  <a:pt x="6548" y="2669"/>
                  <a:pt x="3014" y="5945"/>
                  <a:pt x="2693" y="10185"/>
                </a:cubicBezTo>
                <a:lnTo>
                  <a:pt x="30" y="9983"/>
                </a:lnTo>
                <a:cubicBezTo>
                  <a:pt x="458" y="4351"/>
                  <a:pt x="5152" y="-1"/>
                  <a:pt x="10800" y="0"/>
                </a:cubicBezTo>
                <a:cubicBezTo>
                  <a:pt x="14934" y="0"/>
                  <a:pt x="18706" y="2360"/>
                  <a:pt x="20513" y="6079"/>
                </a:cubicBezTo>
                <a:lnTo>
                  <a:pt x="22942" y="4899"/>
                </a:lnTo>
                <a:lnTo>
                  <a:pt x="21076" y="10291"/>
                </a:lnTo>
                <a:lnTo>
                  <a:pt x="15683" y="8426"/>
                </a:lnTo>
                <a:lnTo>
                  <a:pt x="18112" y="7246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63529"/>
                  <a:invGamma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621" name="Group 45"/>
          <p:cNvGrpSpPr>
            <a:grpSpLocks/>
          </p:cNvGrpSpPr>
          <p:nvPr/>
        </p:nvGrpSpPr>
        <p:grpSpPr bwMode="auto">
          <a:xfrm>
            <a:off x="4654550" y="2916238"/>
            <a:ext cx="1676400" cy="1403350"/>
            <a:chOff x="480" y="336"/>
            <a:chExt cx="1486" cy="884"/>
          </a:xfrm>
        </p:grpSpPr>
        <p:sp>
          <p:nvSpPr>
            <p:cNvPr id="24622" name="AutoShape 46"/>
            <p:cNvSpPr>
              <a:spLocks noChangeArrowheads="1"/>
            </p:cNvSpPr>
            <p:nvPr/>
          </p:nvSpPr>
          <p:spPr bwMode="gray">
            <a:xfrm>
              <a:off x="480" y="336"/>
              <a:ext cx="1486" cy="884"/>
            </a:xfrm>
            <a:prstGeom prst="homePlate">
              <a:avLst>
                <a:gd name="adj" fmla="val 42025"/>
              </a:avLst>
            </a:prstGeom>
            <a:gradFill rotWithShape="1">
              <a:gsLst>
                <a:gs pos="0">
                  <a:schemeClr val="folHlink">
                    <a:gamma/>
                    <a:tint val="41176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 w="254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23" name="AutoShape 47"/>
            <p:cNvSpPr>
              <a:spLocks noChangeArrowheads="1"/>
            </p:cNvSpPr>
            <p:nvPr/>
          </p:nvSpPr>
          <p:spPr bwMode="gray">
            <a:xfrm>
              <a:off x="529" y="371"/>
              <a:ext cx="1375" cy="811"/>
            </a:xfrm>
            <a:prstGeom prst="homePlate">
              <a:avLst>
                <a:gd name="adj" fmla="val 42386"/>
              </a:avLst>
            </a:prstGeom>
            <a:gradFill rotWithShape="1">
              <a:gsLst>
                <a:gs pos="0">
                  <a:schemeClr val="folHlink">
                    <a:gamma/>
                    <a:shade val="69804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 w="127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624" name="Group 48"/>
          <p:cNvGrpSpPr>
            <a:grpSpLocks/>
          </p:cNvGrpSpPr>
          <p:nvPr/>
        </p:nvGrpSpPr>
        <p:grpSpPr bwMode="auto">
          <a:xfrm flipH="1">
            <a:off x="2930525" y="2933700"/>
            <a:ext cx="1676400" cy="1403350"/>
            <a:chOff x="480" y="336"/>
            <a:chExt cx="1486" cy="884"/>
          </a:xfrm>
        </p:grpSpPr>
        <p:sp>
          <p:nvSpPr>
            <p:cNvPr id="24625" name="AutoShape 49"/>
            <p:cNvSpPr>
              <a:spLocks noChangeArrowheads="1"/>
            </p:cNvSpPr>
            <p:nvPr/>
          </p:nvSpPr>
          <p:spPr bwMode="gray">
            <a:xfrm>
              <a:off x="480" y="336"/>
              <a:ext cx="1486" cy="884"/>
            </a:xfrm>
            <a:prstGeom prst="homePlate">
              <a:avLst>
                <a:gd name="adj" fmla="val 42025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2700000" scaled="1"/>
            </a:gradFill>
            <a:ln w="254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26" name="AutoShape 50"/>
            <p:cNvSpPr>
              <a:spLocks noChangeArrowheads="1"/>
            </p:cNvSpPr>
            <p:nvPr/>
          </p:nvSpPr>
          <p:spPr bwMode="gray">
            <a:xfrm>
              <a:off x="529" y="371"/>
              <a:ext cx="1375" cy="811"/>
            </a:xfrm>
            <a:prstGeom prst="homePlate">
              <a:avLst>
                <a:gd name="adj" fmla="val 4238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127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629" name="Text Box 30"/>
          <p:cNvSpPr txBox="1">
            <a:spLocks noChangeArrowheads="1"/>
          </p:cNvSpPr>
          <p:nvPr/>
        </p:nvSpPr>
        <p:spPr bwMode="black">
          <a:xfrm>
            <a:off x="3253360" y="1585842"/>
            <a:ext cx="26754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b="1" dirty="0" smtClean="0"/>
              <a:t>Личный доход больше расходов</a:t>
            </a:r>
            <a:endParaRPr lang="en-US" b="1" dirty="0"/>
          </a:p>
        </p:txBody>
      </p:sp>
      <p:sp>
        <p:nvSpPr>
          <p:cNvPr id="24630" name="Text Box 30"/>
          <p:cNvSpPr txBox="1">
            <a:spLocks noChangeArrowheads="1"/>
          </p:cNvSpPr>
          <p:nvPr/>
        </p:nvSpPr>
        <p:spPr bwMode="black">
          <a:xfrm>
            <a:off x="3253362" y="5059363"/>
            <a:ext cx="267547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b="1" dirty="0" smtClean="0"/>
              <a:t>Личный доход равен или меньше расходов</a:t>
            </a:r>
            <a:endParaRPr lang="en-US" b="1" dirty="0"/>
          </a:p>
        </p:txBody>
      </p:sp>
      <p:sp>
        <p:nvSpPr>
          <p:cNvPr id="24631" name="AutoShape 55"/>
          <p:cNvSpPr>
            <a:spLocks noChangeArrowheads="1"/>
          </p:cNvSpPr>
          <p:nvPr/>
        </p:nvSpPr>
        <p:spPr bwMode="gray">
          <a:xfrm flipH="1" flipV="1">
            <a:off x="3921125" y="3867150"/>
            <a:ext cx="1371600" cy="1162050"/>
          </a:xfrm>
          <a:custGeom>
            <a:avLst/>
            <a:gdLst>
              <a:gd name="G0" fmla="+- -1698628 0 0"/>
              <a:gd name="G1" fmla="+- -11236449 0 0"/>
              <a:gd name="G2" fmla="+- -1698628 0 -11236449"/>
              <a:gd name="G3" fmla="+- 10800 0 0"/>
              <a:gd name="G4" fmla="+- 0 0 -169862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130 0 0"/>
              <a:gd name="G9" fmla="+- 0 0 -11236449"/>
              <a:gd name="G10" fmla="+- 8130 0 2700"/>
              <a:gd name="G11" fmla="cos G10 -1698628"/>
              <a:gd name="G12" fmla="sin G10 -1698628"/>
              <a:gd name="G13" fmla="cos 13500 -1698628"/>
              <a:gd name="G14" fmla="sin 13500 -1698628"/>
              <a:gd name="G15" fmla="+- G11 10800 0"/>
              <a:gd name="G16" fmla="+- G12 10800 0"/>
              <a:gd name="G17" fmla="+- G13 10800 0"/>
              <a:gd name="G18" fmla="+- G14 10800 0"/>
              <a:gd name="G19" fmla="*/ 8130 1 2"/>
              <a:gd name="G20" fmla="+- G19 5400 0"/>
              <a:gd name="G21" fmla="cos G20 -1698628"/>
              <a:gd name="G22" fmla="sin G20 -1698628"/>
              <a:gd name="G23" fmla="+- G21 10800 0"/>
              <a:gd name="G24" fmla="+- G12 G23 G22"/>
              <a:gd name="G25" fmla="+- G22 G23 G11"/>
              <a:gd name="G26" fmla="cos 10800 -1698628"/>
              <a:gd name="G27" fmla="sin 10800 -1698628"/>
              <a:gd name="G28" fmla="cos 8130 -1698628"/>
              <a:gd name="G29" fmla="sin 8130 -169862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236449"/>
              <a:gd name="G36" fmla="sin G34 -11236449"/>
              <a:gd name="G37" fmla="+/ -11236449 -169862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130 G39"/>
              <a:gd name="G43" fmla="sin 81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168 w 21600"/>
              <a:gd name="T5" fmla="*/ 123 h 21600"/>
              <a:gd name="T6" fmla="*/ 1440 w 21600"/>
              <a:gd name="T7" fmla="*/ 9393 h 21600"/>
              <a:gd name="T8" fmla="*/ 9572 w 21600"/>
              <a:gd name="T9" fmla="*/ 2763 h 21600"/>
              <a:gd name="T10" fmla="*/ 22942 w 21600"/>
              <a:gd name="T11" fmla="*/ 4899 h 21600"/>
              <a:gd name="T12" fmla="*/ 21076 w 21600"/>
              <a:gd name="T13" fmla="*/ 10291 h 21600"/>
              <a:gd name="T14" fmla="*/ 15683 w 21600"/>
              <a:gd name="T15" fmla="*/ 842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112" y="7246"/>
                </a:moveTo>
                <a:cubicBezTo>
                  <a:pt x="16751" y="4446"/>
                  <a:pt x="13912" y="2670"/>
                  <a:pt x="10800" y="2670"/>
                </a:cubicBezTo>
                <a:cubicBezTo>
                  <a:pt x="6776" y="2669"/>
                  <a:pt x="3358" y="5613"/>
                  <a:pt x="2760" y="9591"/>
                </a:cubicBezTo>
                <a:lnTo>
                  <a:pt x="119" y="9195"/>
                </a:lnTo>
                <a:cubicBezTo>
                  <a:pt x="914" y="3909"/>
                  <a:pt x="5455" y="-1"/>
                  <a:pt x="10800" y="0"/>
                </a:cubicBezTo>
                <a:cubicBezTo>
                  <a:pt x="14934" y="0"/>
                  <a:pt x="18706" y="2360"/>
                  <a:pt x="20513" y="6079"/>
                </a:cubicBezTo>
                <a:lnTo>
                  <a:pt x="22942" y="4899"/>
                </a:lnTo>
                <a:lnTo>
                  <a:pt x="21076" y="10291"/>
                </a:lnTo>
                <a:lnTo>
                  <a:pt x="15683" y="8426"/>
                </a:lnTo>
                <a:lnTo>
                  <a:pt x="18112" y="724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63529"/>
                  <a:invGamma/>
                  <a:alpha val="80000"/>
                </a:schemeClr>
              </a:gs>
              <a:gs pos="100000">
                <a:schemeClr val="folHlink">
                  <a:alpha val="8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3352817" y="3104925"/>
            <a:ext cx="12826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b="1" dirty="0" err="1" smtClean="0"/>
              <a:t>Обязате-льные</a:t>
            </a:r>
            <a:r>
              <a:rPr lang="ru-RU" b="1" dirty="0" smtClean="0"/>
              <a:t> расходы</a:t>
            </a:r>
            <a:endParaRPr lang="en-US" b="1" dirty="0"/>
          </a:p>
        </p:txBody>
      </p:sp>
      <p:sp>
        <p:nvSpPr>
          <p:cNvPr id="24588" name="Text Box 9"/>
          <p:cNvSpPr txBox="1">
            <a:spLocks noChangeArrowheads="1"/>
          </p:cNvSpPr>
          <p:nvPr/>
        </p:nvSpPr>
        <p:spPr bwMode="auto">
          <a:xfrm>
            <a:off x="4709828" y="3189337"/>
            <a:ext cx="12190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b="1" dirty="0" smtClean="0"/>
              <a:t>Произвольные расходы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3227" y="5982693"/>
            <a:ext cx="8455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Чем богаче страна, тем меньше идёт средств на обязательные расходы.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  <p:bldP spid="24594" grpId="0"/>
      <p:bldP spid="24601" grpId="0"/>
      <p:bldP spid="24607" grpId="0"/>
      <p:bldP spid="24613" grpId="0"/>
      <p:bldP spid="24619" grpId="0"/>
      <p:bldP spid="24629" grpId="0"/>
      <p:bldP spid="24630" grpId="0"/>
      <p:bldP spid="24581" grpId="0"/>
      <p:bldP spid="24588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773113"/>
            <a:ext cx="8401050" cy="950912"/>
          </a:xfrm>
        </p:spPr>
        <p:txBody>
          <a:bodyPr/>
          <a:lstStyle/>
          <a:p>
            <a:r>
              <a:rPr lang="ru-RU" dirty="0" smtClean="0"/>
              <a:t>Формы размещения сбережений</a:t>
            </a:r>
            <a:endParaRPr lang="en-US" dirty="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gray">
          <a:xfrm>
            <a:off x="0" y="2979738"/>
            <a:ext cx="9144000" cy="677862"/>
          </a:xfrm>
          <a:prstGeom prst="rect">
            <a:avLst/>
          </a:prstGeom>
          <a:solidFill>
            <a:srgbClr val="099CE5">
              <a:alpha val="100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gray">
          <a:xfrm>
            <a:off x="0" y="3714750"/>
            <a:ext cx="9144000" cy="730250"/>
          </a:xfrm>
          <a:prstGeom prst="rect">
            <a:avLst/>
          </a:prstGeom>
          <a:solidFill>
            <a:srgbClr val="099CE5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11560" y="5343445"/>
            <a:ext cx="828092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Правильно размещённые сбережения позволяют иметь дополни-тельный доход, осуществлять дорогостоящие покупки, иметь сред-</a:t>
            </a:r>
            <a:r>
              <a:rPr lang="ru-RU" sz="2000" dirty="0" err="1" smtClean="0">
                <a:solidFill>
                  <a:srgbClr val="000000"/>
                </a:solidFill>
                <a:cs typeface="Arial" charset="0"/>
              </a:rPr>
              <a:t>ства</a:t>
            </a: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 при непредусмотренных ситуациях или дополнительных расходах.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gray">
          <a:xfrm>
            <a:off x="3414713" y="1724025"/>
            <a:ext cx="2497137" cy="1985963"/>
          </a:xfrm>
          <a:prstGeom prst="diamond">
            <a:avLst/>
          </a:prstGeom>
          <a:solidFill>
            <a:srgbClr val="F8F8F8"/>
          </a:solidFill>
          <a:ln w="9525">
            <a:miter lim="800000"/>
            <a:headEnd/>
            <a:tailEnd/>
          </a:ln>
          <a:scene3d>
            <a:camera prst="legacyObliqueBottom">
              <a:rot lat="20099996" lon="0" rev="0"/>
            </a:camera>
            <a:lightRig rig="legacyNormal2" dir="t"/>
          </a:scene3d>
          <a:sp3d extrusionH="163500" prstMaterial="legacyPlastic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gray">
          <a:xfrm>
            <a:off x="2157413" y="2606675"/>
            <a:ext cx="2497137" cy="1985963"/>
          </a:xfrm>
          <a:prstGeom prst="diamond">
            <a:avLst/>
          </a:prstGeom>
          <a:solidFill>
            <a:srgbClr val="F8F8F8"/>
          </a:solidFill>
          <a:ln w="9525">
            <a:miter lim="800000"/>
            <a:headEnd/>
            <a:tailEnd/>
          </a:ln>
          <a:scene3d>
            <a:camera prst="legacyObliqueBottom">
              <a:rot lat="20099996" lon="0" rev="0"/>
            </a:camera>
            <a:lightRig rig="legacyFlat2" dir="t"/>
          </a:scene3d>
          <a:sp3d extrusionH="163500" prstMaterial="legacyPlastic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gray">
          <a:xfrm>
            <a:off x="4668838" y="2606675"/>
            <a:ext cx="2497137" cy="1985963"/>
          </a:xfrm>
          <a:prstGeom prst="diamond">
            <a:avLst/>
          </a:prstGeom>
          <a:solidFill>
            <a:srgbClr val="F8F8F8"/>
          </a:solidFill>
          <a:ln w="9525">
            <a:miter lim="800000"/>
            <a:headEnd/>
            <a:tailEnd/>
          </a:ln>
          <a:scene3d>
            <a:camera prst="legacyObliqueBottom">
              <a:rot lat="20099996" lon="0" rev="0"/>
            </a:camera>
            <a:lightRig rig="legacyFlat2" dir="t"/>
          </a:scene3d>
          <a:sp3d extrusionH="163500" prstMaterial="legacyPlastic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>
              <a:cs typeface="Arial" charset="0"/>
            </a:endParaRPr>
          </a:p>
        </p:txBody>
      </p:sp>
      <p:grpSp>
        <p:nvGrpSpPr>
          <p:cNvPr id="36874" name="Group 10"/>
          <p:cNvGrpSpPr>
            <a:grpSpLocks/>
          </p:cNvGrpSpPr>
          <p:nvPr/>
        </p:nvGrpSpPr>
        <p:grpSpPr bwMode="auto">
          <a:xfrm>
            <a:off x="3403600" y="1506538"/>
            <a:ext cx="2497138" cy="1985962"/>
            <a:chOff x="2144" y="1110"/>
            <a:chExt cx="1573" cy="1251"/>
          </a:xfrm>
        </p:grpSpPr>
        <p:sp>
          <p:nvSpPr>
            <p:cNvPr id="36875" name="AutoShape 11"/>
            <p:cNvSpPr>
              <a:spLocks noChangeArrowheads="1"/>
            </p:cNvSpPr>
            <p:nvPr/>
          </p:nvSpPr>
          <p:spPr bwMode="gray">
            <a:xfrm>
              <a:off x="2144" y="1110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Bottom">
                <a:rot lat="20099996" lon="0" rev="0"/>
              </a:camera>
              <a:lightRig rig="legacyFlat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36876" name="Line 12"/>
            <p:cNvSpPr>
              <a:spLocks noChangeShapeType="1"/>
            </p:cNvSpPr>
            <p:nvPr/>
          </p:nvSpPr>
          <p:spPr bwMode="gray">
            <a:xfrm>
              <a:off x="2144" y="1736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877" name="Group 13"/>
          <p:cNvGrpSpPr>
            <a:grpSpLocks/>
          </p:cNvGrpSpPr>
          <p:nvPr/>
        </p:nvGrpSpPr>
        <p:grpSpPr bwMode="auto">
          <a:xfrm>
            <a:off x="2146300" y="2417763"/>
            <a:ext cx="2497138" cy="1985962"/>
            <a:chOff x="1352" y="1684"/>
            <a:chExt cx="1573" cy="1251"/>
          </a:xfrm>
        </p:grpSpPr>
        <p:sp>
          <p:nvSpPr>
            <p:cNvPr id="36878" name="AutoShape 14"/>
            <p:cNvSpPr>
              <a:spLocks noChangeArrowheads="1"/>
            </p:cNvSpPr>
            <p:nvPr/>
          </p:nvSpPr>
          <p:spPr bwMode="gray">
            <a:xfrm>
              <a:off x="1352" y="1684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Bottom">
                <a:rot lat="20099996" lon="0" rev="0"/>
              </a:camera>
              <a:lightRig rig="legacyNormal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36879" name="Line 15"/>
            <p:cNvSpPr>
              <a:spLocks noChangeShapeType="1"/>
            </p:cNvSpPr>
            <p:nvPr/>
          </p:nvSpPr>
          <p:spPr bwMode="gray">
            <a:xfrm>
              <a:off x="1355" y="2307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880" name="Group 16"/>
          <p:cNvGrpSpPr>
            <a:grpSpLocks/>
          </p:cNvGrpSpPr>
          <p:nvPr/>
        </p:nvGrpSpPr>
        <p:grpSpPr bwMode="auto">
          <a:xfrm>
            <a:off x="4657725" y="2417763"/>
            <a:ext cx="2497138" cy="1985962"/>
            <a:chOff x="2934" y="1684"/>
            <a:chExt cx="1573" cy="1251"/>
          </a:xfrm>
        </p:grpSpPr>
        <p:sp>
          <p:nvSpPr>
            <p:cNvPr id="36881" name="AutoShape 17"/>
            <p:cNvSpPr>
              <a:spLocks noChangeArrowheads="1"/>
            </p:cNvSpPr>
            <p:nvPr/>
          </p:nvSpPr>
          <p:spPr bwMode="gray">
            <a:xfrm>
              <a:off x="2934" y="1684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Bottom">
                <a:rot lat="20099996" lon="0" rev="0"/>
              </a:camera>
              <a:lightRig rig="legacyNormal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36882" name="Line 18"/>
            <p:cNvSpPr>
              <a:spLocks noChangeShapeType="1"/>
            </p:cNvSpPr>
            <p:nvPr/>
          </p:nvSpPr>
          <p:spPr bwMode="gray">
            <a:xfrm>
              <a:off x="2941" y="2308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" name="Text Box 19"/>
          <p:cNvSpPr txBox="1">
            <a:spLocks noChangeArrowheads="1"/>
          </p:cNvSpPr>
          <p:nvPr/>
        </p:nvSpPr>
        <p:spPr bwMode="gray">
          <a:xfrm>
            <a:off x="3760788" y="2098843"/>
            <a:ext cx="18573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Сберегательный счёт в банке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gray">
          <a:xfrm>
            <a:off x="2500682" y="2984668"/>
            <a:ext cx="18573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000" b="1" dirty="0" err="1" smtClean="0">
                <a:solidFill>
                  <a:srgbClr val="FFFFFF"/>
                </a:solidFill>
                <a:cs typeface="Arial" charset="0"/>
              </a:rPr>
              <a:t>Приобрете-ние</a:t>
            </a: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 ценных бумаг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gray">
          <a:xfrm>
            <a:off x="4909842" y="3024265"/>
            <a:ext cx="18573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000" b="1" dirty="0" err="1" smtClean="0">
                <a:solidFill>
                  <a:srgbClr val="FFFFFF"/>
                </a:solidFill>
                <a:cs typeface="Arial" charset="0"/>
              </a:rPr>
              <a:t>Приобрете-ние</a:t>
            </a: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  <a:cs typeface="Arial" charset="0"/>
              </a:rPr>
              <a:t>недви-жимости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36886" name="Group 22"/>
          <p:cNvGrpSpPr>
            <a:grpSpLocks/>
          </p:cNvGrpSpPr>
          <p:nvPr/>
        </p:nvGrpSpPr>
        <p:grpSpPr bwMode="auto">
          <a:xfrm>
            <a:off x="3935413" y="3733800"/>
            <a:ext cx="1682750" cy="1552575"/>
            <a:chOff x="482" y="1851"/>
            <a:chExt cx="860" cy="796"/>
          </a:xfrm>
        </p:grpSpPr>
        <p:sp>
          <p:nvSpPr>
            <p:cNvPr id="36887" name="Freeform 23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36888" name="Freeform 24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36889" name="Freeform 25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143"/>
                <a:gd name="T17" fmla="*/ 307 w 307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36890" name="Freeform 26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8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36891" name="Freeform 27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130 w 224"/>
                <a:gd name="T1" fmla="*/ 127 h 569"/>
                <a:gd name="T2" fmla="*/ 93 w 224"/>
                <a:gd name="T3" fmla="*/ 63 h 569"/>
                <a:gd name="T4" fmla="*/ 152 w 224"/>
                <a:gd name="T5" fmla="*/ 1 h 569"/>
                <a:gd name="T6" fmla="*/ 215 w 224"/>
                <a:gd name="T7" fmla="*/ 65 h 569"/>
                <a:gd name="T8" fmla="*/ 170 w 224"/>
                <a:gd name="T9" fmla="*/ 127 h 569"/>
                <a:gd name="T10" fmla="*/ 169 w 224"/>
                <a:gd name="T11" fmla="*/ 156 h 569"/>
                <a:gd name="T12" fmla="*/ 263 w 224"/>
                <a:gd name="T13" fmla="*/ 182 h 569"/>
                <a:gd name="T14" fmla="*/ 278 w 224"/>
                <a:gd name="T15" fmla="*/ 257 h 569"/>
                <a:gd name="T16" fmla="*/ 274 w 224"/>
                <a:gd name="T17" fmla="*/ 404 h 569"/>
                <a:gd name="T18" fmla="*/ 263 w 224"/>
                <a:gd name="T19" fmla="*/ 459 h 569"/>
                <a:gd name="T20" fmla="*/ 247 w 224"/>
                <a:gd name="T21" fmla="*/ 388 h 569"/>
                <a:gd name="T22" fmla="*/ 235 w 224"/>
                <a:gd name="T23" fmla="*/ 254 h 569"/>
                <a:gd name="T24" fmla="*/ 214 w 224"/>
                <a:gd name="T25" fmla="*/ 404 h 569"/>
                <a:gd name="T26" fmla="*/ 181 w 224"/>
                <a:gd name="T27" fmla="*/ 716 h 569"/>
                <a:gd name="T28" fmla="*/ 98 w 224"/>
                <a:gd name="T29" fmla="*/ 711 h 569"/>
                <a:gd name="T30" fmla="*/ 63 w 224"/>
                <a:gd name="T31" fmla="*/ 409 h 569"/>
                <a:gd name="T32" fmla="*/ 42 w 224"/>
                <a:gd name="T33" fmla="*/ 262 h 569"/>
                <a:gd name="T34" fmla="*/ 31 w 224"/>
                <a:gd name="T35" fmla="*/ 390 h 569"/>
                <a:gd name="T36" fmla="*/ 15 w 224"/>
                <a:gd name="T37" fmla="*/ 459 h 569"/>
                <a:gd name="T38" fmla="*/ 1 w 224"/>
                <a:gd name="T39" fmla="*/ 384 h 569"/>
                <a:gd name="T40" fmla="*/ 9 w 224"/>
                <a:gd name="T41" fmla="*/ 232 h 569"/>
                <a:gd name="T42" fmla="*/ 29 w 224"/>
                <a:gd name="T43" fmla="*/ 176 h 569"/>
                <a:gd name="T44" fmla="*/ 128 w 224"/>
                <a:gd name="T45" fmla="*/ 156 h 569"/>
                <a:gd name="T46" fmla="*/ 130 w 224"/>
                <a:gd name="T47" fmla="*/ 127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8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36892" name="Freeform 28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8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/>
              <a:endParaRPr lang="ru-RU">
                <a:cs typeface="Arial" charset="0"/>
              </a:endParaRPr>
            </a:p>
          </p:txBody>
        </p:sp>
      </p:grpSp>
      <p:grpSp>
        <p:nvGrpSpPr>
          <p:cNvPr id="29" name="Group 13"/>
          <p:cNvGrpSpPr>
            <a:grpSpLocks/>
          </p:cNvGrpSpPr>
          <p:nvPr/>
        </p:nvGrpSpPr>
        <p:grpSpPr bwMode="auto">
          <a:xfrm>
            <a:off x="5970228" y="1546134"/>
            <a:ext cx="2497138" cy="1985962"/>
            <a:chOff x="1352" y="1684"/>
            <a:chExt cx="1573" cy="1251"/>
          </a:xfrm>
        </p:grpSpPr>
        <p:sp>
          <p:nvSpPr>
            <p:cNvPr id="30" name="AutoShape 14"/>
            <p:cNvSpPr>
              <a:spLocks noChangeArrowheads="1"/>
            </p:cNvSpPr>
            <p:nvPr/>
          </p:nvSpPr>
          <p:spPr bwMode="gray">
            <a:xfrm>
              <a:off x="1352" y="1684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Bottom">
                <a:rot lat="20099996" lon="0" rev="0"/>
              </a:camera>
              <a:lightRig rig="legacyNormal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gray">
            <a:xfrm>
              <a:off x="1355" y="2307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" name="Text Box 20"/>
          <p:cNvSpPr txBox="1">
            <a:spLocks noChangeArrowheads="1"/>
          </p:cNvSpPr>
          <p:nvPr/>
        </p:nvSpPr>
        <p:spPr bwMode="gray">
          <a:xfrm>
            <a:off x="6243405" y="2172037"/>
            <a:ext cx="18573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Страхование доходов, жизни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7" t="19762" r="14577" b="2675"/>
          <a:stretch>
            <a:fillRect/>
          </a:stretch>
        </p:blipFill>
        <p:spPr bwMode="gray">
          <a:xfrm rot="5400000">
            <a:off x="2144712" y="-141287"/>
            <a:ext cx="5921375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23041" y="1052736"/>
            <a:ext cx="8401050" cy="1155923"/>
          </a:xfrm>
        </p:spPr>
        <p:txBody>
          <a:bodyPr/>
          <a:lstStyle/>
          <a:p>
            <a:r>
              <a:rPr lang="ru-RU" sz="2400" dirty="0" smtClean="0"/>
              <a:t>При выборе вариантов размещения сбережений потребителю необходимо сравнивать их с точки зрения </a:t>
            </a:r>
            <a:endParaRPr lang="en-US" sz="2400" dirty="0"/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gray">
          <a:xfrm>
            <a:off x="2760663" y="2352675"/>
            <a:ext cx="3743325" cy="3743325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gray">
          <a:xfrm>
            <a:off x="3254375" y="2832100"/>
            <a:ext cx="2749550" cy="274637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137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137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gray">
          <a:xfrm>
            <a:off x="3705225" y="4039671"/>
            <a:ext cx="185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ВАЖНО!</a:t>
            </a:r>
            <a:endParaRPr lang="en-US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gray">
          <a:xfrm>
            <a:off x="611560" y="4244259"/>
            <a:ext cx="23288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400" dirty="0" smtClean="0">
                <a:cs typeface="Arial" charset="0"/>
              </a:rPr>
              <a:t>Разумный процент не может быть более 5%</a:t>
            </a:r>
            <a:endParaRPr lang="en-US" sz="2400" dirty="0">
              <a:cs typeface="Arial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gray">
          <a:xfrm>
            <a:off x="6615555" y="3800332"/>
            <a:ext cx="23637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400" dirty="0" smtClean="0">
                <a:cs typeface="Arial" charset="0"/>
              </a:rPr>
              <a:t>Возможность лёгкого обращения сбережений в наличные деньги</a:t>
            </a:r>
            <a:endParaRPr lang="en-US" sz="2400" dirty="0">
              <a:cs typeface="Arial" charset="0"/>
            </a:endParaRPr>
          </a:p>
        </p:txBody>
      </p: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3797300" y="1827213"/>
            <a:ext cx="1631950" cy="1612900"/>
            <a:chOff x="437" y="1700"/>
            <a:chExt cx="1110" cy="1096"/>
          </a:xfrm>
        </p:grpSpPr>
        <p:grpSp>
          <p:nvGrpSpPr>
            <p:cNvPr id="20491" name="Group 11"/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20492" name="Oval 12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rgbClr val="3333CC">
                  <a:alpha val="1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493" name="Oval 13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1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494" name="Group 14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20495" name="Oval 15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accent1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496" name="Oval 16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3333CC">
                  <a:alpha val="1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0497" name="Group 17"/>
          <p:cNvGrpSpPr>
            <a:grpSpLocks/>
          </p:cNvGrpSpPr>
          <p:nvPr/>
        </p:nvGrpSpPr>
        <p:grpSpPr bwMode="auto">
          <a:xfrm>
            <a:off x="2387600" y="4230688"/>
            <a:ext cx="1631950" cy="1612900"/>
            <a:chOff x="437" y="1700"/>
            <a:chExt cx="1110" cy="1096"/>
          </a:xfrm>
        </p:grpSpPr>
        <p:grpSp>
          <p:nvGrpSpPr>
            <p:cNvPr id="20498" name="Group 18"/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20499" name="Oval 19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accent2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00" name="Oval 20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2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501" name="Group 21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20502" name="Oval 22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accent2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03" name="Oval 23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2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0504" name="Group 24"/>
          <p:cNvGrpSpPr>
            <a:grpSpLocks/>
          </p:cNvGrpSpPr>
          <p:nvPr/>
        </p:nvGrpSpPr>
        <p:grpSpPr bwMode="auto">
          <a:xfrm>
            <a:off x="5118100" y="4230688"/>
            <a:ext cx="1631950" cy="1612900"/>
            <a:chOff x="437" y="1700"/>
            <a:chExt cx="1110" cy="1096"/>
          </a:xfrm>
        </p:grpSpPr>
        <p:grpSp>
          <p:nvGrpSpPr>
            <p:cNvPr id="20505" name="Group 25"/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20506" name="Oval 26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hlink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07" name="Oval 27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817E00">
                  <a:alpha val="1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508" name="Group 28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20509" name="Oval 29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rgbClr val="817E00">
                  <a:alpha val="1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10" name="Oval 30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817E00">
                  <a:alpha val="1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0511" name="Group 31"/>
          <p:cNvGrpSpPr>
            <a:grpSpLocks/>
          </p:cNvGrpSpPr>
          <p:nvPr/>
        </p:nvGrpSpPr>
        <p:grpSpPr bwMode="auto">
          <a:xfrm>
            <a:off x="3871913" y="1878013"/>
            <a:ext cx="1466850" cy="1447800"/>
            <a:chOff x="708" y="2203"/>
            <a:chExt cx="751" cy="741"/>
          </a:xfrm>
        </p:grpSpPr>
        <p:sp>
          <p:nvSpPr>
            <p:cNvPr id="20512" name="Oval 32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513" name="Picture 33" descr="cir_lighteffect0"/>
            <p:cNvPicPr>
              <a:picLocks noChangeAspect="1" noChangeArrowheads="1"/>
            </p:cNvPicPr>
            <p:nvPr/>
          </p:nvPicPr>
          <p:blipFill>
            <a:blip r:embed="rId3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514" name="Rectangle 34"/>
          <p:cNvSpPr>
            <a:spLocks noChangeArrowheads="1"/>
          </p:cNvSpPr>
          <p:nvPr/>
        </p:nvSpPr>
        <p:spPr bwMode="gray">
          <a:xfrm>
            <a:off x="3887787" y="2437248"/>
            <a:ext cx="14509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F8F8F8"/>
                </a:solidFill>
                <a:cs typeface="Arial" charset="0"/>
              </a:rPr>
              <a:t>надёж-</a:t>
            </a:r>
            <a:r>
              <a:rPr lang="ru-RU" sz="2000" b="1" dirty="0" err="1" smtClean="0">
                <a:solidFill>
                  <a:srgbClr val="F8F8F8"/>
                </a:solidFill>
                <a:cs typeface="Arial" charset="0"/>
              </a:rPr>
              <a:t>ность</a:t>
            </a:r>
            <a:endParaRPr lang="en-US" sz="2000" b="1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20515" name="Group 35"/>
          <p:cNvGrpSpPr>
            <a:grpSpLocks/>
          </p:cNvGrpSpPr>
          <p:nvPr/>
        </p:nvGrpSpPr>
        <p:grpSpPr bwMode="auto">
          <a:xfrm>
            <a:off x="2459038" y="4292600"/>
            <a:ext cx="1466850" cy="1447800"/>
            <a:chOff x="708" y="2203"/>
            <a:chExt cx="751" cy="741"/>
          </a:xfrm>
        </p:grpSpPr>
        <p:sp>
          <p:nvSpPr>
            <p:cNvPr id="20516" name="Oval 36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517" name="Picture 37" descr="cir_lighteffect0"/>
            <p:cNvPicPr>
              <a:picLocks noChangeAspect="1" noChangeArrowheads="1"/>
            </p:cNvPicPr>
            <p:nvPr/>
          </p:nvPicPr>
          <p:blipFill>
            <a:blip r:embed="rId3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518" name="Rectangle 38"/>
          <p:cNvSpPr>
            <a:spLocks noChangeArrowheads="1"/>
          </p:cNvSpPr>
          <p:nvPr/>
        </p:nvSpPr>
        <p:spPr bwMode="gray">
          <a:xfrm>
            <a:off x="2410824" y="4776857"/>
            <a:ext cx="14509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F8F8F8"/>
                </a:solidFill>
                <a:cs typeface="Arial" charset="0"/>
              </a:rPr>
              <a:t>процент на доход</a:t>
            </a:r>
            <a:endParaRPr lang="en-US" sz="2000" b="1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20519" name="Group 39"/>
          <p:cNvGrpSpPr>
            <a:grpSpLocks/>
          </p:cNvGrpSpPr>
          <p:nvPr/>
        </p:nvGrpSpPr>
        <p:grpSpPr bwMode="auto">
          <a:xfrm>
            <a:off x="5219700" y="4292600"/>
            <a:ext cx="1466850" cy="1447800"/>
            <a:chOff x="708" y="2203"/>
            <a:chExt cx="751" cy="741"/>
          </a:xfrm>
        </p:grpSpPr>
        <p:sp>
          <p:nvSpPr>
            <p:cNvPr id="20520" name="Oval 40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0099CC"/>
                </a:gs>
                <a:gs pos="100000">
                  <a:srgbClr val="0099CC">
                    <a:gamma/>
                    <a:shade val="31765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521" name="Picture 41" descr="cir_lighteffect0"/>
            <p:cNvPicPr>
              <a:picLocks noChangeAspect="1" noChangeArrowheads="1"/>
            </p:cNvPicPr>
            <p:nvPr/>
          </p:nvPicPr>
          <p:blipFill>
            <a:blip r:embed="rId3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2" name="Group 42"/>
          <p:cNvGrpSpPr>
            <a:grpSpLocks/>
          </p:cNvGrpSpPr>
          <p:nvPr/>
        </p:nvGrpSpPr>
        <p:grpSpPr bwMode="auto">
          <a:xfrm>
            <a:off x="5202238" y="4292600"/>
            <a:ext cx="1466850" cy="1447800"/>
            <a:chOff x="708" y="2203"/>
            <a:chExt cx="751" cy="741"/>
          </a:xfrm>
        </p:grpSpPr>
        <p:sp>
          <p:nvSpPr>
            <p:cNvPr id="20523" name="Oval 4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524" name="Picture 44" descr="cir_lighteffect0"/>
            <p:cNvPicPr>
              <a:picLocks noChangeAspect="1" noChangeArrowheads="1"/>
            </p:cNvPicPr>
            <p:nvPr/>
          </p:nvPicPr>
          <p:blipFill>
            <a:blip r:embed="rId3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525" name="Rectangle 45"/>
          <p:cNvSpPr>
            <a:spLocks noChangeArrowheads="1"/>
          </p:cNvSpPr>
          <p:nvPr/>
        </p:nvSpPr>
        <p:spPr bwMode="gray">
          <a:xfrm>
            <a:off x="5203825" y="4721225"/>
            <a:ext cx="14509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cs typeface="Arial" charset="0"/>
              </a:rPr>
              <a:t> </a:t>
            </a:r>
            <a:r>
              <a:rPr lang="ru-RU" sz="2000" b="1" dirty="0" err="1" smtClean="0">
                <a:solidFill>
                  <a:srgbClr val="F8F8F8"/>
                </a:solidFill>
                <a:cs typeface="Arial" charset="0"/>
              </a:rPr>
              <a:t>ликвид-ность</a:t>
            </a:r>
            <a:endParaRPr lang="en-US" sz="2000" b="1" dirty="0">
              <a:solidFill>
                <a:srgbClr val="F8F8F8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773113"/>
            <a:ext cx="8401050" cy="1287735"/>
          </a:xfrm>
        </p:spPr>
        <p:txBody>
          <a:bodyPr/>
          <a:lstStyle/>
          <a:p>
            <a:r>
              <a:rPr lang="ru-RU" dirty="0" smtClean="0"/>
              <a:t>Рациональное поведение производителя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132856"/>
            <a:ext cx="8064896" cy="4248472"/>
          </a:xfrm>
        </p:spPr>
        <p:txBody>
          <a:bodyPr/>
          <a:lstStyle/>
          <a:p>
            <a:pPr>
              <a:buClr>
                <a:schemeClr val="tx1"/>
              </a:buClr>
              <a:buSzPct val="90000"/>
            </a:pPr>
            <a:r>
              <a:rPr lang="ru-RU" sz="2600" dirty="0" smtClean="0"/>
              <a:t>Производители </a:t>
            </a:r>
            <a:r>
              <a:rPr lang="ru-RU" sz="2600" dirty="0" smtClean="0"/>
              <a:t>– люди, фирмы, предприятия, т.е. все те, кто изготавливает и продаёт товары и предоставляет услуги.</a:t>
            </a:r>
            <a:endParaRPr lang="en-US" sz="2600" dirty="0"/>
          </a:p>
          <a:p>
            <a:pPr marL="696913">
              <a:buFontTx/>
              <a:buChar char="-"/>
            </a:pPr>
            <a:r>
              <a:rPr lang="ru-RU" sz="2400" dirty="0" smtClean="0"/>
              <a:t>Цель </a:t>
            </a:r>
            <a:r>
              <a:rPr lang="ru-RU" sz="2400" dirty="0" smtClean="0"/>
              <a:t>производителя </a:t>
            </a:r>
            <a:r>
              <a:rPr lang="ru-RU" sz="2400" dirty="0" smtClean="0"/>
              <a:t>– извлечь максимальную прибыль (разница между доходом и издержками).</a:t>
            </a:r>
          </a:p>
          <a:p>
            <a:pPr marL="696913">
              <a:spcBef>
                <a:spcPts val="525"/>
              </a:spcBef>
              <a:buFontTx/>
              <a:buChar char="-"/>
            </a:pPr>
            <a:r>
              <a:rPr lang="ru-RU" sz="2200" dirty="0" smtClean="0"/>
              <a:t>То, что производитель получает, продав свою </a:t>
            </a:r>
            <a:r>
              <a:rPr lang="ru-RU" sz="2200" dirty="0" err="1" smtClean="0"/>
              <a:t>продук-цию</a:t>
            </a:r>
            <a:r>
              <a:rPr lang="ru-RU" sz="2200" dirty="0" smtClean="0"/>
              <a:t> или услуги, называется выручкой или валовым доходом.</a:t>
            </a:r>
          </a:p>
          <a:p>
            <a:pPr marL="696913">
              <a:spcBef>
                <a:spcPts val="525"/>
              </a:spcBef>
              <a:buFontTx/>
              <a:buChar char="-"/>
            </a:pPr>
            <a:r>
              <a:rPr lang="ru-RU" sz="2200" dirty="0" smtClean="0"/>
              <a:t>То, что тратит на приобретение </a:t>
            </a:r>
            <a:r>
              <a:rPr lang="ru-RU" sz="2200" dirty="0" err="1" smtClean="0"/>
              <a:t>производст</a:t>
            </a:r>
            <a:r>
              <a:rPr lang="ru-RU" sz="2200" dirty="0" smtClean="0"/>
              <a:t>-</a:t>
            </a:r>
          </a:p>
          <a:p>
            <a:pPr marL="722313" indent="0">
              <a:spcBef>
                <a:spcPts val="0"/>
              </a:spcBef>
              <a:buNone/>
            </a:pPr>
            <a:r>
              <a:rPr lang="ru-RU" sz="2200" dirty="0" smtClean="0"/>
              <a:t>венных ресурсов, образует его затраты, или издержки.</a:t>
            </a:r>
            <a:endParaRPr lang="en-US" sz="2200" dirty="0"/>
          </a:p>
        </p:txBody>
      </p:sp>
      <p:pic>
        <p:nvPicPr>
          <p:cNvPr id="11271" name="Picture 7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612"/>
          <a:stretch>
            <a:fillRect/>
          </a:stretch>
        </p:blipFill>
        <p:spPr bwMode="auto">
          <a:xfrm>
            <a:off x="7418388" y="4953000"/>
            <a:ext cx="1701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46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gray">
          <a:xfrm>
            <a:off x="2281238" y="3608388"/>
            <a:ext cx="1900237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tx1">
                  <a:alpha val="60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Freeform 3"/>
          <p:cNvSpPr>
            <a:spLocks/>
          </p:cNvSpPr>
          <p:nvPr/>
        </p:nvSpPr>
        <p:spPr bwMode="gray">
          <a:xfrm>
            <a:off x="4200525" y="3543300"/>
            <a:ext cx="366713" cy="1562100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tx1">
                  <a:alpha val="60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Freeform 4"/>
          <p:cNvSpPr>
            <a:spLocks/>
          </p:cNvSpPr>
          <p:nvPr/>
        </p:nvSpPr>
        <p:spPr bwMode="gray">
          <a:xfrm flipH="1">
            <a:off x="4600575" y="3608388"/>
            <a:ext cx="1900238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tx1">
                  <a:alpha val="60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1773238" y="2306638"/>
            <a:ext cx="1362075" cy="1550987"/>
            <a:chOff x="4320" y="1152"/>
            <a:chExt cx="414" cy="402"/>
          </a:xfrm>
        </p:grpSpPr>
        <p:sp>
          <p:nvSpPr>
            <p:cNvPr id="32774" name="AutoShape 6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76" name="Rectangle 8"/>
          <p:cNvSpPr>
            <a:spLocks noChangeArrowheads="1"/>
          </p:cNvSpPr>
          <p:nvPr/>
        </p:nvSpPr>
        <p:spPr bwMode="gray">
          <a:xfrm>
            <a:off x="1896686" y="2306638"/>
            <a:ext cx="111517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ru-RU" sz="2400" b="1" dirty="0" err="1" smtClean="0">
                <a:solidFill>
                  <a:srgbClr val="FFFFFF"/>
                </a:solidFill>
              </a:rPr>
              <a:t>Эконо</a:t>
            </a:r>
            <a:endParaRPr lang="ru-RU" sz="2400" b="1" dirty="0" smtClean="0">
              <a:solidFill>
                <a:srgbClr val="FFFFFF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FFFFFF"/>
                </a:solidFill>
              </a:rPr>
              <a:t>мия</a:t>
            </a:r>
            <a:r>
              <a:rPr lang="ru-RU" sz="2400" b="1" dirty="0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ru-RU" sz="2400" b="1" dirty="0" err="1">
                <a:solidFill>
                  <a:srgbClr val="FFFFFF"/>
                </a:solidFill>
              </a:rPr>
              <a:t>р</a:t>
            </a:r>
            <a:r>
              <a:rPr lang="ru-RU" sz="2400" b="1" dirty="0" err="1" smtClean="0">
                <a:solidFill>
                  <a:srgbClr val="FFFFFF"/>
                </a:solidFill>
              </a:rPr>
              <a:t>есур</a:t>
            </a:r>
            <a:endParaRPr lang="ru-RU" sz="2400" b="1" dirty="0" smtClean="0">
              <a:solidFill>
                <a:srgbClr val="FFFF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сов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32777" name="Group 9"/>
          <p:cNvGrpSpPr>
            <a:grpSpLocks/>
          </p:cNvGrpSpPr>
          <p:nvPr/>
        </p:nvGrpSpPr>
        <p:grpSpPr bwMode="auto">
          <a:xfrm>
            <a:off x="3698875" y="2306638"/>
            <a:ext cx="1362075" cy="1550987"/>
            <a:chOff x="4320" y="1152"/>
            <a:chExt cx="414" cy="402"/>
          </a:xfrm>
        </p:grpSpPr>
        <p:sp>
          <p:nvSpPr>
            <p:cNvPr id="32778" name="AutoShape 10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780" name="Group 12"/>
          <p:cNvGrpSpPr>
            <a:grpSpLocks/>
          </p:cNvGrpSpPr>
          <p:nvPr/>
        </p:nvGrpSpPr>
        <p:grpSpPr bwMode="auto">
          <a:xfrm>
            <a:off x="5668963" y="2306639"/>
            <a:ext cx="1362075" cy="1560512"/>
            <a:chOff x="4320" y="1152"/>
            <a:chExt cx="414" cy="402"/>
          </a:xfrm>
        </p:grpSpPr>
        <p:sp>
          <p:nvSpPr>
            <p:cNvPr id="32781" name="AutoShape 13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83" name="Rectangle 15"/>
          <p:cNvSpPr>
            <a:spLocks noChangeArrowheads="1"/>
          </p:cNvSpPr>
          <p:nvPr/>
        </p:nvSpPr>
        <p:spPr bwMode="gray">
          <a:xfrm>
            <a:off x="3672019" y="2310684"/>
            <a:ext cx="142372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ru-RU" sz="2400" b="1" dirty="0" err="1" smtClean="0">
                <a:solidFill>
                  <a:srgbClr val="FFFFFF"/>
                </a:solidFill>
              </a:rPr>
              <a:t>Внедре</a:t>
            </a:r>
            <a:r>
              <a:rPr lang="ru-RU" sz="2400" b="1" dirty="0" smtClean="0">
                <a:solidFill>
                  <a:srgbClr val="FFFFFF"/>
                </a:solidFill>
              </a:rPr>
              <a:t>-</a:t>
            </a:r>
          </a:p>
          <a:p>
            <a:pPr algn="ctr"/>
            <a:r>
              <a:rPr lang="ru-RU" sz="2400" b="1" dirty="0" err="1" smtClean="0">
                <a:solidFill>
                  <a:srgbClr val="FFFFFF"/>
                </a:solidFill>
              </a:rPr>
              <a:t>ние</a:t>
            </a:r>
            <a:r>
              <a:rPr lang="ru-RU" sz="2400" b="1" dirty="0" smtClean="0">
                <a:solidFill>
                  <a:srgbClr val="FFFFFF"/>
                </a:solidFill>
              </a:rPr>
              <a:t> но-</a:t>
            </a:r>
          </a:p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вой тех-</a:t>
            </a:r>
          </a:p>
          <a:p>
            <a:pPr algn="ctr"/>
            <a:r>
              <a:rPr lang="ru-RU" sz="2400" b="1" dirty="0" err="1" smtClean="0">
                <a:solidFill>
                  <a:srgbClr val="FFFFFF"/>
                </a:solidFill>
              </a:rPr>
              <a:t>ники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gray">
          <a:xfrm>
            <a:off x="5667396" y="2427084"/>
            <a:ext cx="13636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ru-RU" sz="2400" b="1" dirty="0" err="1" smtClean="0">
                <a:solidFill>
                  <a:srgbClr val="FFFFFF"/>
                </a:solidFill>
              </a:rPr>
              <a:t>Энерго</a:t>
            </a:r>
            <a:r>
              <a:rPr lang="ru-RU" sz="2400" b="1" dirty="0" smtClean="0">
                <a:solidFill>
                  <a:srgbClr val="FFFFFF"/>
                </a:solidFill>
              </a:rPr>
              <a:t>-</a:t>
            </a:r>
          </a:p>
          <a:p>
            <a:pPr algn="ctr"/>
            <a:r>
              <a:rPr lang="ru-RU" sz="2400" b="1" dirty="0" err="1">
                <a:solidFill>
                  <a:srgbClr val="FFFFFF"/>
                </a:solidFill>
              </a:rPr>
              <a:t>с</a:t>
            </a:r>
            <a:r>
              <a:rPr lang="ru-RU" sz="2400" b="1" dirty="0" err="1" smtClean="0">
                <a:solidFill>
                  <a:srgbClr val="FFFFFF"/>
                </a:solidFill>
              </a:rPr>
              <a:t>бере</a:t>
            </a:r>
            <a:r>
              <a:rPr lang="ru-RU" sz="2400" b="1" dirty="0" smtClean="0">
                <a:solidFill>
                  <a:srgbClr val="FFFFFF"/>
                </a:solidFill>
              </a:rPr>
              <a:t>-</a:t>
            </a:r>
          </a:p>
          <a:p>
            <a:pPr algn="ctr"/>
            <a:r>
              <a:rPr lang="ru-RU" sz="2400" b="1" dirty="0" err="1" smtClean="0">
                <a:solidFill>
                  <a:srgbClr val="FFFFFF"/>
                </a:solidFill>
              </a:rPr>
              <a:t>жение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black">
          <a:xfrm>
            <a:off x="1163638" y="1611313"/>
            <a:ext cx="6477000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b="1" dirty="0" smtClean="0"/>
              <a:t>Проблема ограниченности производственных ресурсов заставляет решать ряд проблем</a:t>
            </a:r>
            <a:endParaRPr lang="en-US" b="1" dirty="0"/>
          </a:p>
        </p:txBody>
      </p:sp>
      <p:sp>
        <p:nvSpPr>
          <p:cNvPr id="32786" name="AutoShape 18"/>
          <p:cNvSpPr>
            <a:spLocks noChangeArrowheads="1"/>
          </p:cNvSpPr>
          <p:nvPr/>
        </p:nvSpPr>
        <p:spPr bwMode="ltGray">
          <a:xfrm>
            <a:off x="1447800" y="5195888"/>
            <a:ext cx="5888038" cy="9763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1538288" y="5351463"/>
            <a:ext cx="5721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b="1" dirty="0" smtClean="0">
                <a:solidFill>
                  <a:srgbClr val="1C1C1C"/>
                </a:solidFill>
              </a:rPr>
              <a:t>Снижению затрат способствуют и другие способы организации производства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3278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Снижение затрат</a:t>
            </a:r>
            <a:endParaRPr lang="en-US" dirty="0"/>
          </a:p>
        </p:txBody>
      </p:sp>
      <p:pic>
        <p:nvPicPr>
          <p:cNvPr id="32789" name="Picture 21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612"/>
          <a:stretch>
            <a:fillRect/>
          </a:stretch>
        </p:blipFill>
        <p:spPr bwMode="auto">
          <a:xfrm>
            <a:off x="7418388" y="4953000"/>
            <a:ext cx="1701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  <p:bldP spid="32783" grpId="0"/>
      <p:bldP spid="32784" grpId="0"/>
      <p:bldP spid="32785" grpId="0"/>
      <p:bldP spid="32786" grpId="0" animBg="1"/>
      <p:bldP spid="327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Решаемые проблемы</a:t>
            </a:r>
            <a:endParaRPr lang="en-US" dirty="0"/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1810875" y="4726805"/>
            <a:ext cx="6793571" cy="923925"/>
            <a:chOff x="1267" y="2532"/>
            <a:chExt cx="3185" cy="582"/>
          </a:xfrm>
        </p:grpSpPr>
        <p:sp>
          <p:nvSpPr>
            <p:cNvPr id="16388" name="AutoShape 4"/>
            <p:cNvSpPr>
              <a:spLocks noChangeArrowheads="1"/>
            </p:cNvSpPr>
            <p:nvPr/>
          </p:nvSpPr>
          <p:spPr bwMode="lt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xmlns="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ltGray">
            <a:xfrm>
              <a:off x="1412" y="311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ltGray">
            <a:xfrm>
              <a:off x="1418" y="253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95" name="Group 11"/>
          <p:cNvGrpSpPr>
            <a:grpSpLocks/>
          </p:cNvGrpSpPr>
          <p:nvPr/>
        </p:nvGrpSpPr>
        <p:grpSpPr bwMode="auto">
          <a:xfrm>
            <a:off x="226388" y="3241893"/>
            <a:ext cx="6895405" cy="923925"/>
            <a:chOff x="1314" y="1782"/>
            <a:chExt cx="3203" cy="582"/>
          </a:xfrm>
        </p:grpSpPr>
        <p:sp>
          <p:nvSpPr>
            <p:cNvPr id="16396" name="AutoShape 12"/>
            <p:cNvSpPr>
              <a:spLocks noChangeArrowheads="1"/>
            </p:cNvSpPr>
            <p:nvPr/>
          </p:nvSpPr>
          <p:spPr bwMode="gray">
            <a:xfrm>
              <a:off x="1314" y="1782"/>
              <a:ext cx="3203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6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xmlns="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gray">
            <a:xfrm>
              <a:off x="1418" y="236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gray">
            <a:xfrm>
              <a:off x="1392" y="1784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1968500" y="1824038"/>
            <a:ext cx="6635948" cy="923925"/>
            <a:chOff x="1255" y="1050"/>
            <a:chExt cx="3167" cy="582"/>
          </a:xfrm>
        </p:grpSpPr>
        <p:sp>
          <p:nvSpPr>
            <p:cNvPr id="16400" name="AutoShape 16"/>
            <p:cNvSpPr>
              <a:spLocks noChangeArrowheads="1"/>
            </p:cNvSpPr>
            <p:nvPr/>
          </p:nvSpPr>
          <p:spPr bwMode="ltGray">
            <a:xfrm>
              <a:off x="1255" y="1050"/>
              <a:ext cx="3167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91240B29-F687-4F45-9708-019B960494DF}">
                <a14:hiddenLine xmlns:a14="http://schemas.microsoft.com/office/drawing/2010/main" xmlns="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ltGray">
            <a:xfrm>
              <a:off x="1392" y="163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ltGray">
            <a:xfrm>
              <a:off x="1392" y="105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03" name="Text Box 4"/>
          <p:cNvSpPr txBox="1">
            <a:spLocks noChangeArrowheads="1"/>
          </p:cNvSpPr>
          <p:nvPr/>
        </p:nvSpPr>
        <p:spPr bwMode="black">
          <a:xfrm>
            <a:off x="2328845" y="1760565"/>
            <a:ext cx="627560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sz="2200" dirty="0" smtClean="0">
                <a:solidFill>
                  <a:srgbClr val="F8F8F8"/>
                </a:solidFill>
                <a:cs typeface="Arial" charset="0"/>
              </a:rPr>
              <a:t>Какие из необходимых обществу и потребите-</a:t>
            </a:r>
            <a:r>
              <a:rPr lang="ru-RU" sz="2200" dirty="0" err="1" smtClean="0">
                <a:solidFill>
                  <a:srgbClr val="F8F8F8"/>
                </a:solidFill>
                <a:cs typeface="Arial" charset="0"/>
              </a:rPr>
              <a:t>лям</a:t>
            </a:r>
            <a:r>
              <a:rPr lang="ru-RU" sz="2200" dirty="0" smtClean="0">
                <a:solidFill>
                  <a:srgbClr val="F8F8F8"/>
                </a:solidFill>
                <a:cs typeface="Arial" charset="0"/>
              </a:rPr>
              <a:t> в данный момент времени благ </a:t>
            </a:r>
            <a:r>
              <a:rPr lang="ru-RU" sz="2200" dirty="0" err="1" smtClean="0">
                <a:solidFill>
                  <a:srgbClr val="F8F8F8"/>
                </a:solidFill>
                <a:cs typeface="Arial" charset="0"/>
              </a:rPr>
              <a:t>произвес-ти</a:t>
            </a:r>
            <a:r>
              <a:rPr lang="ru-RU" sz="2200" dirty="0" smtClean="0">
                <a:solidFill>
                  <a:srgbClr val="F8F8F8"/>
                </a:solidFill>
                <a:cs typeface="Arial" charset="0"/>
              </a:rPr>
              <a:t> и в каком количестве.</a:t>
            </a:r>
            <a:endParaRPr lang="en-US" sz="220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6404" name="Text Box 11"/>
          <p:cNvSpPr txBox="1">
            <a:spLocks noChangeArrowheads="1"/>
          </p:cNvSpPr>
          <p:nvPr/>
        </p:nvSpPr>
        <p:spPr bwMode="gray">
          <a:xfrm>
            <a:off x="249073" y="3149857"/>
            <a:ext cx="649598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sz="2200" dirty="0" smtClean="0">
                <a:solidFill>
                  <a:srgbClr val="F8F8F8"/>
                </a:solidFill>
                <a:cs typeface="Arial" charset="0"/>
              </a:rPr>
              <a:t>Любое принятое решение должно опираться на то, затраты от внедрения чего-либо не должны превышать получаемые доходы.</a:t>
            </a:r>
            <a:endParaRPr lang="en-US" sz="220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6405" name="Text Box 18"/>
          <p:cNvSpPr txBox="1">
            <a:spLocks noChangeArrowheads="1"/>
          </p:cNvSpPr>
          <p:nvPr/>
        </p:nvSpPr>
        <p:spPr bwMode="black">
          <a:xfrm>
            <a:off x="2333190" y="4642865"/>
            <a:ext cx="630543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sz="2200" dirty="0" smtClean="0">
                <a:solidFill>
                  <a:srgbClr val="F8F8F8"/>
                </a:solidFill>
                <a:cs typeface="Arial" charset="0"/>
              </a:rPr>
              <a:t>Решить, на какие слои общества рассчитано их производство, кто будет потенциальным покупателем.</a:t>
            </a:r>
            <a:endParaRPr lang="en-US" sz="2200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16407" name="Group 5"/>
          <p:cNvGrpSpPr>
            <a:grpSpLocks/>
          </p:cNvGrpSpPr>
          <p:nvPr/>
        </p:nvGrpSpPr>
        <p:grpSpPr bwMode="auto">
          <a:xfrm>
            <a:off x="251520" y="1655763"/>
            <a:ext cx="2139255" cy="1236662"/>
            <a:chOff x="802" y="845"/>
            <a:chExt cx="827" cy="826"/>
          </a:xfrm>
        </p:grpSpPr>
        <p:sp>
          <p:nvSpPr>
            <p:cNvPr id="16408" name="Oval 6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25400" dir="54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09" name="Oval 7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0" name="Oval 8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11" name="Text Box 9"/>
          <p:cNvSpPr txBox="1">
            <a:spLocks noChangeArrowheads="1"/>
          </p:cNvSpPr>
          <p:nvPr/>
        </p:nvSpPr>
        <p:spPr bwMode="gray">
          <a:xfrm>
            <a:off x="309632" y="1901763"/>
            <a:ext cx="19893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80808"/>
                </a:solidFill>
                <a:cs typeface="Arial" charset="0"/>
              </a:rPr>
              <a:t>Что производить?</a:t>
            </a:r>
            <a:endParaRPr lang="en-US" b="1" dirty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16412" name="Group 12"/>
          <p:cNvGrpSpPr>
            <a:grpSpLocks/>
          </p:cNvGrpSpPr>
          <p:nvPr/>
        </p:nvGrpSpPr>
        <p:grpSpPr bwMode="auto">
          <a:xfrm>
            <a:off x="6720342" y="3037682"/>
            <a:ext cx="2158305" cy="1236662"/>
            <a:chOff x="802" y="845"/>
            <a:chExt cx="827" cy="826"/>
          </a:xfrm>
        </p:grpSpPr>
        <p:sp>
          <p:nvSpPr>
            <p:cNvPr id="16413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4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1">
                  <a:alpha val="7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5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16" name="Text Box 16"/>
          <p:cNvSpPr txBox="1">
            <a:spLocks noChangeArrowheads="1"/>
          </p:cNvSpPr>
          <p:nvPr/>
        </p:nvSpPr>
        <p:spPr bwMode="gray">
          <a:xfrm>
            <a:off x="6809075" y="3247936"/>
            <a:ext cx="19067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80808"/>
                </a:solidFill>
                <a:cs typeface="Arial" charset="0"/>
              </a:rPr>
              <a:t>Как производить?</a:t>
            </a:r>
            <a:endParaRPr lang="en-US" b="1" dirty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16417" name="Group 19"/>
          <p:cNvGrpSpPr>
            <a:grpSpLocks/>
          </p:cNvGrpSpPr>
          <p:nvPr/>
        </p:nvGrpSpPr>
        <p:grpSpPr bwMode="auto">
          <a:xfrm>
            <a:off x="251519" y="4622003"/>
            <a:ext cx="2077325" cy="1236662"/>
            <a:chOff x="802" y="845"/>
            <a:chExt cx="827" cy="826"/>
          </a:xfrm>
        </p:grpSpPr>
        <p:sp>
          <p:nvSpPr>
            <p:cNvPr id="16418" name="Oval 20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9" name="Oval 21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hlink">
                  <a:alpha val="7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0" name="Oval 22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hlink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21" name="Text Box 23"/>
          <p:cNvSpPr txBox="1">
            <a:spLocks noChangeArrowheads="1"/>
          </p:cNvSpPr>
          <p:nvPr/>
        </p:nvSpPr>
        <p:spPr bwMode="gray">
          <a:xfrm>
            <a:off x="334410" y="4865601"/>
            <a:ext cx="19065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80808"/>
                </a:solidFill>
                <a:cs typeface="Arial" charset="0"/>
              </a:rPr>
              <a:t>Для кого производить?</a:t>
            </a:r>
            <a:endParaRPr lang="en-US" b="1" dirty="0">
              <a:solidFill>
                <a:srgbClr val="080808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3" grpId="0"/>
      <p:bldP spid="16404" grpId="0"/>
      <p:bldP spid="16405" grpId="0"/>
      <p:bldP spid="16411" grpId="0"/>
      <p:bldP spid="16416" grpId="0"/>
      <p:bldP spid="164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773113"/>
            <a:ext cx="8401050" cy="1287735"/>
          </a:xfrm>
        </p:spPr>
        <p:txBody>
          <a:bodyPr/>
          <a:lstStyle/>
          <a:p>
            <a:r>
              <a:rPr lang="ru-RU" dirty="0" smtClean="0"/>
              <a:t>Вопросы, решаемые производителем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829" y="2276872"/>
            <a:ext cx="7188200" cy="2943225"/>
          </a:xfrm>
        </p:spPr>
        <p:txBody>
          <a:bodyPr/>
          <a:lstStyle/>
          <a:p>
            <a:pPr>
              <a:buClr>
                <a:schemeClr val="tx1"/>
              </a:buClr>
              <a:buSzPct val="90000"/>
            </a:pPr>
            <a:r>
              <a:rPr lang="ru-RU" sz="2600" dirty="0" smtClean="0"/>
              <a:t>Как, имея ограниченные ресурсы, добиться целей своего производства?</a:t>
            </a:r>
          </a:p>
          <a:p>
            <a:pPr>
              <a:buClr>
                <a:schemeClr val="tx1"/>
              </a:buClr>
              <a:buSzPct val="90000"/>
            </a:pPr>
            <a:r>
              <a:rPr lang="ru-RU" sz="2600" dirty="0" smtClean="0"/>
              <a:t>Каким образом комбинировать производственные ресурсы, чтобы издержки были минимальными?</a:t>
            </a:r>
          </a:p>
          <a:p>
            <a:pPr>
              <a:buClr>
                <a:schemeClr val="tx1"/>
              </a:buClr>
              <a:buSzPct val="90000"/>
            </a:pPr>
            <a:r>
              <a:rPr lang="ru-RU" sz="2600" dirty="0" smtClean="0"/>
              <a:t>Как увеличить объём выпускаемой продукции при имеющихся ресурсах?</a:t>
            </a:r>
            <a:endParaRPr lang="en-US" sz="2400" dirty="0"/>
          </a:p>
        </p:txBody>
      </p:sp>
      <p:pic>
        <p:nvPicPr>
          <p:cNvPr id="11271" name="Picture 7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612"/>
          <a:stretch>
            <a:fillRect/>
          </a:stretch>
        </p:blipFill>
        <p:spPr bwMode="auto">
          <a:xfrm>
            <a:off x="7418388" y="4953000"/>
            <a:ext cx="1701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925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773113"/>
            <a:ext cx="8401050" cy="1287735"/>
          </a:xfrm>
        </p:spPr>
        <p:txBody>
          <a:bodyPr/>
          <a:lstStyle/>
          <a:p>
            <a:r>
              <a:rPr lang="ru-RU" dirty="0" smtClean="0"/>
              <a:t>Вопросы, решаемые производителем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829" y="2276872"/>
            <a:ext cx="7188200" cy="2943225"/>
          </a:xfrm>
        </p:spPr>
        <p:txBody>
          <a:bodyPr/>
          <a:lstStyle/>
          <a:p>
            <a:pPr>
              <a:buClr>
                <a:schemeClr val="tx1"/>
              </a:buClr>
              <a:buSzPct val="90000"/>
            </a:pPr>
            <a:r>
              <a:rPr lang="ru-RU" sz="2600" dirty="0" smtClean="0"/>
              <a:t>Как увеличить производительность труда?</a:t>
            </a:r>
          </a:p>
          <a:p>
            <a:pPr>
              <a:buClr>
                <a:schemeClr val="tx1"/>
              </a:buClr>
              <a:buSzPct val="90000"/>
            </a:pPr>
            <a:r>
              <a:rPr lang="ru-RU" sz="2600" dirty="0" smtClean="0"/>
              <a:t>Как улучшить качественные характеристики ресурсов?</a:t>
            </a:r>
          </a:p>
          <a:p>
            <a:pPr>
              <a:buClr>
                <a:schemeClr val="tx1"/>
              </a:buClr>
              <a:buSzPct val="90000"/>
            </a:pPr>
            <a:r>
              <a:rPr lang="ru-RU" sz="2600" dirty="0" smtClean="0"/>
              <a:t>Как улучшить продуктивность ресурсов?</a:t>
            </a:r>
            <a:endParaRPr lang="en-US" sz="2400" dirty="0"/>
          </a:p>
        </p:txBody>
      </p:sp>
      <p:pic>
        <p:nvPicPr>
          <p:cNvPr id="11271" name="Picture 7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612"/>
          <a:stretch>
            <a:fillRect/>
          </a:stretch>
        </p:blipFill>
        <p:spPr bwMode="auto">
          <a:xfrm>
            <a:off x="7418388" y="4953000"/>
            <a:ext cx="1701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294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773113"/>
            <a:ext cx="8401050" cy="1143719"/>
          </a:xfrm>
        </p:spPr>
        <p:txBody>
          <a:bodyPr/>
          <a:lstStyle/>
          <a:p>
            <a:r>
              <a:rPr lang="ru-RU" dirty="0" smtClean="0"/>
              <a:t>Факторы роста производительности труда</a:t>
            </a:r>
            <a:endParaRPr lang="en-US" dirty="0"/>
          </a:p>
        </p:txBody>
      </p:sp>
      <p:sp>
        <p:nvSpPr>
          <p:cNvPr id="27651" name="Freeform 3"/>
          <p:cNvSpPr>
            <a:spLocks/>
          </p:cNvSpPr>
          <p:nvPr/>
        </p:nvSpPr>
        <p:spPr bwMode="gray">
          <a:xfrm>
            <a:off x="671513" y="2978150"/>
            <a:ext cx="7999412" cy="2476500"/>
          </a:xfrm>
          <a:custGeom>
            <a:avLst/>
            <a:gdLst>
              <a:gd name="T0" fmla="*/ 0 w 5424"/>
              <a:gd name="T1" fmla="*/ 1440 h 1488"/>
              <a:gd name="T2" fmla="*/ 0 w 5424"/>
              <a:gd name="T3" fmla="*/ 1488 h 1488"/>
              <a:gd name="T4" fmla="*/ 1152 w 5424"/>
              <a:gd name="T5" fmla="*/ 1488 h 1488"/>
              <a:gd name="T6" fmla="*/ 1392 w 5424"/>
              <a:gd name="T7" fmla="*/ 1008 h 1488"/>
              <a:gd name="T8" fmla="*/ 2544 w 5424"/>
              <a:gd name="T9" fmla="*/ 1008 h 1488"/>
              <a:gd name="T10" fmla="*/ 2832 w 5424"/>
              <a:gd name="T11" fmla="*/ 528 h 1488"/>
              <a:gd name="T12" fmla="*/ 3984 w 5424"/>
              <a:gd name="T13" fmla="*/ 528 h 1488"/>
              <a:gd name="T14" fmla="*/ 4272 w 5424"/>
              <a:gd name="T15" fmla="*/ 48 h 1488"/>
              <a:gd name="T16" fmla="*/ 5424 w 5424"/>
              <a:gd name="T17" fmla="*/ 48 h 1488"/>
              <a:gd name="T18" fmla="*/ 5424 w 5424"/>
              <a:gd name="T19" fmla="*/ 0 h 1488"/>
              <a:gd name="T20" fmla="*/ 4272 w 5424"/>
              <a:gd name="T21" fmla="*/ 0 h 1488"/>
              <a:gd name="T22" fmla="*/ 3984 w 5424"/>
              <a:gd name="T23" fmla="*/ 480 h 1488"/>
              <a:gd name="T24" fmla="*/ 2832 w 5424"/>
              <a:gd name="T25" fmla="*/ 480 h 1488"/>
              <a:gd name="T26" fmla="*/ 2544 w 5424"/>
              <a:gd name="T27" fmla="*/ 960 h 1488"/>
              <a:gd name="T28" fmla="*/ 1392 w 5424"/>
              <a:gd name="T29" fmla="*/ 960 h 1488"/>
              <a:gd name="T30" fmla="*/ 1152 w 5424"/>
              <a:gd name="T31" fmla="*/ 1440 h 1488"/>
              <a:gd name="T32" fmla="*/ 0 w 5424"/>
              <a:gd name="T33" fmla="*/ 1440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24" h="1488">
                <a:moveTo>
                  <a:pt x="0" y="1440"/>
                </a:moveTo>
                <a:lnTo>
                  <a:pt x="0" y="1488"/>
                </a:lnTo>
                <a:lnTo>
                  <a:pt x="1152" y="1488"/>
                </a:lnTo>
                <a:lnTo>
                  <a:pt x="1392" y="1008"/>
                </a:lnTo>
                <a:lnTo>
                  <a:pt x="2544" y="1008"/>
                </a:lnTo>
                <a:lnTo>
                  <a:pt x="2832" y="528"/>
                </a:lnTo>
                <a:lnTo>
                  <a:pt x="3984" y="528"/>
                </a:lnTo>
                <a:lnTo>
                  <a:pt x="4272" y="48"/>
                </a:lnTo>
                <a:lnTo>
                  <a:pt x="5424" y="48"/>
                </a:lnTo>
                <a:lnTo>
                  <a:pt x="5424" y="0"/>
                </a:lnTo>
                <a:lnTo>
                  <a:pt x="4272" y="0"/>
                </a:lnTo>
                <a:lnTo>
                  <a:pt x="3984" y="480"/>
                </a:lnTo>
                <a:lnTo>
                  <a:pt x="2832" y="480"/>
                </a:lnTo>
                <a:lnTo>
                  <a:pt x="2544" y="960"/>
                </a:lnTo>
                <a:lnTo>
                  <a:pt x="1392" y="960"/>
                </a:lnTo>
                <a:lnTo>
                  <a:pt x="1152" y="1440"/>
                </a:lnTo>
                <a:lnTo>
                  <a:pt x="0" y="14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legacyPerspectiveTop"/>
            <a:lightRig rig="legacyNormal3" dir="r"/>
          </a:scene3d>
          <a:sp3d extrusionH="1801800" prstMaterial="legacyPlastic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xmlns="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1236663" y="4181475"/>
            <a:ext cx="1133475" cy="1044575"/>
            <a:chOff x="482" y="1851"/>
            <a:chExt cx="860" cy="796"/>
          </a:xfrm>
        </p:grpSpPr>
        <p:sp>
          <p:nvSpPr>
            <p:cNvPr id="27653" name="Freeform 5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91240B29-F687-4F45-9708-019B960494DF}">
                <a14:hiddenLine xmlns:a14="http://schemas.microsoft.com/office/drawing/2010/main" xmlns="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91240B29-F687-4F45-9708-019B960494DF}">
                <a14:hiddenLine xmlns:a14="http://schemas.microsoft.com/office/drawing/2010/main" xmlns="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91240B29-F687-4F45-9708-019B960494DF}">
                <a14:hiddenLine xmlns:a14="http://schemas.microsoft.com/office/drawing/2010/main" xmlns="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pic>
        <p:nvPicPr>
          <p:cNvPr id="27659" name="Picture 11" descr="1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3438" y="20574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2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0800" y="2805113"/>
            <a:ext cx="106203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61" name="Picture 13" descr="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332163"/>
            <a:ext cx="1017587" cy="11588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</p:pic>
      <p:grpSp>
        <p:nvGrpSpPr>
          <p:cNvPr id="27662" name="Group 14"/>
          <p:cNvGrpSpPr>
            <a:grpSpLocks/>
          </p:cNvGrpSpPr>
          <p:nvPr/>
        </p:nvGrpSpPr>
        <p:grpSpPr bwMode="auto">
          <a:xfrm>
            <a:off x="600075" y="5546725"/>
            <a:ext cx="1808163" cy="1194643"/>
            <a:chOff x="406" y="980"/>
            <a:chExt cx="2330" cy="294"/>
          </a:xfrm>
        </p:grpSpPr>
        <p:sp>
          <p:nvSpPr>
            <p:cNvPr id="27663" name="AutoShape 1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B68A1C">
                    <a:gamma/>
                    <a:tint val="72941"/>
                    <a:invGamma/>
                  </a:srgbClr>
                </a:gs>
                <a:gs pos="100000">
                  <a:srgbClr val="B68A1C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3289A8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64" name="AutoShape 1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65" name="AutoShape 1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666" name="Text Box 18"/>
          <p:cNvSpPr txBox="1">
            <a:spLocks noChangeArrowheads="1"/>
          </p:cNvSpPr>
          <p:nvPr/>
        </p:nvSpPr>
        <p:spPr bwMode="white">
          <a:xfrm>
            <a:off x="736600" y="5638229"/>
            <a:ext cx="14732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Уровень </a:t>
            </a:r>
            <a:r>
              <a:rPr lang="ru-RU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образова-ния</a:t>
            </a:r>
            <a:endParaRPr lang="en-US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7667" name="Text Box 9"/>
          <p:cNvSpPr txBox="1">
            <a:spLocks noChangeArrowheads="1"/>
          </p:cNvSpPr>
          <p:nvPr/>
        </p:nvSpPr>
        <p:spPr bwMode="black">
          <a:xfrm>
            <a:off x="319881" y="2107535"/>
            <a:ext cx="41767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hangingPunct="0"/>
            <a:r>
              <a:rPr lang="ru-RU" sz="2000" b="1" dirty="0" smtClean="0">
                <a:cs typeface="Arial" charset="0"/>
              </a:rPr>
              <a:t>Производительность труда – это количество произведённой продукции в единицу времени одним работником.</a:t>
            </a:r>
            <a:endParaRPr lang="en-US" sz="2000" b="1" dirty="0">
              <a:cs typeface="Arial" charset="0"/>
            </a:endParaRPr>
          </a:p>
        </p:txBody>
      </p:sp>
      <p:grpSp>
        <p:nvGrpSpPr>
          <p:cNvPr id="27672" name="Group 24"/>
          <p:cNvGrpSpPr>
            <a:grpSpLocks/>
          </p:cNvGrpSpPr>
          <p:nvPr/>
        </p:nvGrpSpPr>
        <p:grpSpPr bwMode="auto">
          <a:xfrm>
            <a:off x="2730500" y="4748213"/>
            <a:ext cx="1808163" cy="1474791"/>
            <a:chOff x="406" y="980"/>
            <a:chExt cx="2330" cy="294"/>
          </a:xfrm>
        </p:grpSpPr>
        <p:sp>
          <p:nvSpPr>
            <p:cNvPr id="27673" name="AutoShape 2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B68A1C">
                    <a:gamma/>
                    <a:tint val="72941"/>
                    <a:invGamma/>
                  </a:srgbClr>
                </a:gs>
                <a:gs pos="100000">
                  <a:srgbClr val="B68A1C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3289A8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4" name="AutoShape 2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5" name="AutoShape 2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676" name="Text Box 18"/>
          <p:cNvSpPr txBox="1">
            <a:spLocks noChangeArrowheads="1"/>
          </p:cNvSpPr>
          <p:nvPr/>
        </p:nvSpPr>
        <p:spPr bwMode="white">
          <a:xfrm>
            <a:off x="2863849" y="4725988"/>
            <a:ext cx="162514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Уровень профессиональной подготовки</a:t>
            </a:r>
            <a:endParaRPr lang="en-US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grpSp>
        <p:nvGrpSpPr>
          <p:cNvPr id="27677" name="Group 29"/>
          <p:cNvGrpSpPr>
            <a:grpSpLocks/>
          </p:cNvGrpSpPr>
          <p:nvPr/>
        </p:nvGrpSpPr>
        <p:grpSpPr bwMode="auto">
          <a:xfrm>
            <a:off x="4760913" y="3935413"/>
            <a:ext cx="1808162" cy="1452294"/>
            <a:chOff x="406" y="980"/>
            <a:chExt cx="2330" cy="294"/>
          </a:xfrm>
        </p:grpSpPr>
        <p:sp>
          <p:nvSpPr>
            <p:cNvPr id="27678" name="AutoShape 30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B68A1C">
                    <a:gamma/>
                    <a:tint val="72941"/>
                    <a:invGamma/>
                  </a:srgbClr>
                </a:gs>
                <a:gs pos="100000">
                  <a:srgbClr val="B68A1C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3289A8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9" name="AutoShape 31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80" name="AutoShape 32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681" name="Text Box 18"/>
          <p:cNvSpPr txBox="1">
            <a:spLocks noChangeArrowheads="1"/>
          </p:cNvSpPr>
          <p:nvPr/>
        </p:nvSpPr>
        <p:spPr bwMode="white">
          <a:xfrm>
            <a:off x="4895056" y="4143439"/>
            <a:ext cx="153352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Техничес</a:t>
            </a:r>
            <a:r>
              <a:rPr lang="ru-RU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-кий прогресс</a:t>
            </a:r>
            <a:endParaRPr lang="en-US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grpSp>
        <p:nvGrpSpPr>
          <p:cNvPr id="27682" name="Group 34"/>
          <p:cNvGrpSpPr>
            <a:grpSpLocks/>
          </p:cNvGrpSpPr>
          <p:nvPr/>
        </p:nvGrpSpPr>
        <p:grpSpPr bwMode="auto">
          <a:xfrm>
            <a:off x="6878638" y="3144838"/>
            <a:ext cx="1808162" cy="1318777"/>
            <a:chOff x="406" y="980"/>
            <a:chExt cx="2330" cy="294"/>
          </a:xfrm>
        </p:grpSpPr>
        <p:sp>
          <p:nvSpPr>
            <p:cNvPr id="27683" name="AutoShape 3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B68A1C">
                    <a:gamma/>
                    <a:tint val="72941"/>
                    <a:invGamma/>
                  </a:srgbClr>
                </a:gs>
                <a:gs pos="100000">
                  <a:srgbClr val="B68A1C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3289A8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84" name="AutoShape 3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85" name="AutoShape 3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686" name="Text Box 18"/>
          <p:cNvSpPr txBox="1">
            <a:spLocks noChangeArrowheads="1"/>
          </p:cNvSpPr>
          <p:nvPr/>
        </p:nvSpPr>
        <p:spPr bwMode="white">
          <a:xfrm>
            <a:off x="7000081" y="3435553"/>
            <a:ext cx="15652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Разделе-</a:t>
            </a:r>
            <a:r>
              <a:rPr lang="ru-RU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ние</a:t>
            </a:r>
            <a:r>
              <a:rPr lang="ru-RU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 труда</a:t>
            </a:r>
            <a:endParaRPr lang="en-US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27687" name="Picture 39" descr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612"/>
          <a:stretch>
            <a:fillRect/>
          </a:stretch>
        </p:blipFill>
        <p:spPr bwMode="auto">
          <a:xfrm>
            <a:off x="7078663" y="4572000"/>
            <a:ext cx="20415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6" grpId="0"/>
      <p:bldP spid="27667" grpId="0"/>
      <p:bldP spid="27676" grpId="0"/>
      <p:bldP spid="27681" grpId="0"/>
      <p:bldP spid="276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План: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10289" name="Group 49"/>
          <p:cNvGrpSpPr>
            <a:grpSpLocks/>
          </p:cNvGrpSpPr>
          <p:nvPr/>
        </p:nvGrpSpPr>
        <p:grpSpPr bwMode="auto">
          <a:xfrm>
            <a:off x="1169090" y="2382562"/>
            <a:ext cx="6643270" cy="1004865"/>
            <a:chOff x="747" y="1748"/>
            <a:chExt cx="3812" cy="346"/>
          </a:xfrm>
        </p:grpSpPr>
        <p:grpSp>
          <p:nvGrpSpPr>
            <p:cNvPr id="10244" name="Group 4"/>
            <p:cNvGrpSpPr>
              <a:grpSpLocks/>
            </p:cNvGrpSpPr>
            <p:nvPr/>
          </p:nvGrpSpPr>
          <p:grpSpPr bwMode="auto">
            <a:xfrm>
              <a:off x="758" y="1756"/>
              <a:ext cx="3801" cy="288"/>
              <a:chOff x="662" y="1455"/>
              <a:chExt cx="3801" cy="288"/>
            </a:xfrm>
          </p:grpSpPr>
          <p:sp>
            <p:nvSpPr>
              <p:cNvPr id="10245" name="AutoShape 5"/>
              <p:cNvSpPr>
                <a:spLocks noChangeArrowheads="1"/>
              </p:cNvSpPr>
              <p:nvPr/>
            </p:nvSpPr>
            <p:spPr bwMode="gray">
              <a:xfrm>
                <a:off x="662" y="1455"/>
                <a:ext cx="3801" cy="288"/>
              </a:xfrm>
              <a:prstGeom prst="roundRect">
                <a:avLst>
                  <a:gd name="adj" fmla="val 7292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7451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rgbClr val="FFFFFF">
                    <a:alpha val="7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46" name="AutoShape 6"/>
              <p:cNvSpPr>
                <a:spLocks noChangeArrowheads="1"/>
              </p:cNvSpPr>
              <p:nvPr/>
            </p:nvSpPr>
            <p:spPr bwMode="gray">
              <a:xfrm>
                <a:off x="1117" y="1455"/>
                <a:ext cx="3346" cy="95"/>
              </a:xfrm>
              <a:prstGeom prst="roundRect">
                <a:avLst>
                  <a:gd name="adj" fmla="val 26389"/>
                </a:avLst>
              </a:prstGeom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247" name="Text Box 7"/>
            <p:cNvSpPr txBox="1">
              <a:spLocks noChangeArrowheads="1"/>
            </p:cNvSpPr>
            <p:nvPr/>
          </p:nvSpPr>
          <p:spPr bwMode="white">
            <a:xfrm>
              <a:off x="1038" y="1803"/>
              <a:ext cx="352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tx1"/>
                </a:buClr>
              </a:pPr>
              <a:r>
                <a:rPr lang="ru-RU" sz="2400" b="1" dirty="0" smtClean="0">
                  <a:solidFill>
                    <a:srgbClr val="FFFFFF"/>
                  </a:solidFill>
                </a:rPr>
                <a:t>Рациональное поведение потребителя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10248" name="Group 8"/>
            <p:cNvGrpSpPr>
              <a:grpSpLocks/>
            </p:cNvGrpSpPr>
            <p:nvPr/>
          </p:nvGrpSpPr>
          <p:grpSpPr bwMode="auto">
            <a:xfrm>
              <a:off x="747" y="1758"/>
              <a:ext cx="287" cy="286"/>
              <a:chOff x="1348" y="1706"/>
              <a:chExt cx="1331" cy="1326"/>
            </a:xfrm>
          </p:grpSpPr>
          <p:sp>
            <p:nvSpPr>
              <p:cNvPr id="10249" name="Oval 9"/>
              <p:cNvSpPr>
                <a:spLocks noChangeArrowheads="1"/>
              </p:cNvSpPr>
              <p:nvPr/>
            </p:nvSpPr>
            <p:spPr bwMode="gray">
              <a:xfrm>
                <a:off x="1427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50" name="Oval 10"/>
              <p:cNvSpPr>
                <a:spLocks noChangeArrowheads="1"/>
              </p:cNvSpPr>
              <p:nvPr/>
            </p:nvSpPr>
            <p:spPr bwMode="gray">
              <a:xfrm>
                <a:off x="1348" y="1811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51" name="Oval 11"/>
              <p:cNvSpPr>
                <a:spLocks noChangeArrowheads="1"/>
              </p:cNvSpPr>
              <p:nvPr/>
            </p:nvSpPr>
            <p:spPr bwMode="gray">
              <a:xfrm>
                <a:off x="1408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52" name="Oval 12"/>
              <p:cNvSpPr>
                <a:spLocks noChangeArrowheads="1"/>
              </p:cNvSpPr>
              <p:nvPr/>
            </p:nvSpPr>
            <p:spPr bwMode="gray">
              <a:xfrm>
                <a:off x="1537" y="1810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788" y="1748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10288" name="Group 48"/>
          <p:cNvGrpSpPr>
            <a:grpSpLocks/>
          </p:cNvGrpSpPr>
          <p:nvPr/>
        </p:nvGrpSpPr>
        <p:grpSpPr bwMode="auto">
          <a:xfrm>
            <a:off x="1188260" y="3557588"/>
            <a:ext cx="6624100" cy="1527596"/>
            <a:chOff x="1214" y="2241"/>
            <a:chExt cx="3346" cy="530"/>
          </a:xfrm>
        </p:grpSpPr>
        <p:grpSp>
          <p:nvGrpSpPr>
            <p:cNvPr id="10254" name="Group 14"/>
            <p:cNvGrpSpPr>
              <a:grpSpLocks/>
            </p:cNvGrpSpPr>
            <p:nvPr/>
          </p:nvGrpSpPr>
          <p:grpSpPr bwMode="auto">
            <a:xfrm>
              <a:off x="1214" y="2249"/>
              <a:ext cx="3346" cy="288"/>
              <a:chOff x="1118" y="1948"/>
              <a:chExt cx="3346" cy="288"/>
            </a:xfrm>
          </p:grpSpPr>
          <p:sp>
            <p:nvSpPr>
              <p:cNvPr id="10255" name="AutoShape 15"/>
              <p:cNvSpPr>
                <a:spLocks noChangeArrowheads="1"/>
              </p:cNvSpPr>
              <p:nvPr/>
            </p:nvSpPr>
            <p:spPr bwMode="gray">
              <a:xfrm>
                <a:off x="1118" y="1948"/>
                <a:ext cx="3346" cy="288"/>
              </a:xfrm>
              <a:prstGeom prst="roundRect">
                <a:avLst>
                  <a:gd name="adj" fmla="val 7292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4314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rgbClr val="FFFFFF">
                    <a:alpha val="7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6" name="AutoShape 16"/>
              <p:cNvSpPr>
                <a:spLocks noChangeArrowheads="1"/>
              </p:cNvSpPr>
              <p:nvPr/>
            </p:nvSpPr>
            <p:spPr bwMode="gray">
              <a:xfrm>
                <a:off x="1118" y="1948"/>
                <a:ext cx="3346" cy="95"/>
              </a:xfrm>
              <a:prstGeom prst="roundRect">
                <a:avLst>
                  <a:gd name="adj" fmla="val 26389"/>
                </a:avLst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257" name="Text Box 17"/>
            <p:cNvSpPr txBox="1">
              <a:spLocks noChangeArrowheads="1"/>
            </p:cNvSpPr>
            <p:nvPr/>
          </p:nvSpPr>
          <p:spPr bwMode="white">
            <a:xfrm>
              <a:off x="1667" y="2248"/>
              <a:ext cx="289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tx1"/>
                </a:buClr>
              </a:pPr>
              <a:r>
                <a:rPr lang="ru-RU" sz="2400" b="1" dirty="0" smtClean="0">
                  <a:solidFill>
                    <a:srgbClr val="FFFFFF"/>
                  </a:solidFill>
                </a:rPr>
                <a:t>Рациональное поведение производителя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10258" name="Group 18"/>
            <p:cNvGrpSpPr>
              <a:grpSpLocks/>
            </p:cNvGrpSpPr>
            <p:nvPr/>
          </p:nvGrpSpPr>
          <p:grpSpPr bwMode="auto">
            <a:xfrm>
              <a:off x="1342" y="2251"/>
              <a:ext cx="270" cy="270"/>
              <a:chOff x="4166" y="1706"/>
              <a:chExt cx="1252" cy="1252"/>
            </a:xfrm>
          </p:grpSpPr>
          <p:sp>
            <p:nvSpPr>
              <p:cNvPr id="1025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6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6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6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0263" name="Text Box 23"/>
            <p:cNvSpPr txBox="1">
              <a:spLocks noChangeArrowheads="1"/>
            </p:cNvSpPr>
            <p:nvPr/>
          </p:nvSpPr>
          <p:spPr bwMode="auto">
            <a:xfrm>
              <a:off x="1351" y="2241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</a:rPr>
                <a:t>2</a:t>
              </a:r>
            </a:p>
          </p:txBody>
        </p:sp>
      </p:grpSp>
      <p:pic>
        <p:nvPicPr>
          <p:cNvPr id="10285" name="Picture 4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612"/>
          <a:stretch>
            <a:fillRect/>
          </a:stretch>
        </p:blipFill>
        <p:spPr bwMode="auto">
          <a:xfrm>
            <a:off x="7418388" y="4953000"/>
            <a:ext cx="1701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gray">
          <a:xfrm>
            <a:off x="299578" y="1412776"/>
            <a:ext cx="5707360" cy="29294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chemeClr val="tx2">
                        <a:gamma/>
                        <a:tint val="57255"/>
                        <a:invGamma/>
                      </a:schemeClr>
                    </a:gs>
                    <a:gs pos="100000">
                      <a:schemeClr val="tx2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Домашнее задание:</a:t>
            </a:r>
          </a:p>
          <a:p>
            <a:pPr algn="ctr"/>
            <a:r>
              <a:rPr lang="ru-RU" sz="5400" b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chemeClr val="tx2">
                        <a:gamma/>
                        <a:tint val="57255"/>
                        <a:invGamma/>
                      </a:schemeClr>
                    </a:gs>
                    <a:gs pos="100000">
                      <a:schemeClr val="tx2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 </a:t>
            </a:r>
            <a:r>
              <a:rPr lang="ru-RU" sz="5400" dirty="0" smtClean="0"/>
              <a:t>§</a:t>
            </a:r>
            <a:r>
              <a:rPr lang="ru-RU" sz="5400" b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chemeClr val="tx2">
                        <a:gamma/>
                        <a:tint val="57255"/>
                        <a:invGamma/>
                      </a:schemeClr>
                    </a:gs>
                    <a:gs pos="100000">
                      <a:schemeClr val="tx2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12, Выводы к главе,</a:t>
            </a:r>
          </a:p>
          <a:p>
            <a:pPr algn="ctr"/>
            <a:r>
              <a:rPr lang="ru-RU" sz="5400" b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chemeClr val="tx2">
                        <a:gamma/>
                        <a:tint val="57255"/>
                        <a:invGamma/>
                      </a:schemeClr>
                    </a:gs>
                    <a:gs pos="100000">
                      <a:schemeClr val="tx2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Вопросы для </a:t>
            </a:r>
          </a:p>
          <a:p>
            <a:pPr algn="ctr"/>
            <a:r>
              <a:rPr lang="ru-RU" sz="5400" b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chemeClr val="tx2">
                        <a:gamma/>
                        <a:tint val="57255"/>
                        <a:invGamma/>
                      </a:schemeClr>
                    </a:gs>
                    <a:gs pos="100000">
                      <a:schemeClr val="tx2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итогового повторения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Рациональное поведение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6938" y="2043113"/>
            <a:ext cx="7188200" cy="1529903"/>
          </a:xfrm>
        </p:spPr>
        <p:txBody>
          <a:bodyPr/>
          <a:lstStyle/>
          <a:p>
            <a:pPr>
              <a:buClr>
                <a:schemeClr val="tx1"/>
              </a:buClr>
              <a:buSzPct val="90000"/>
            </a:pPr>
            <a:r>
              <a:rPr lang="ru-RU" sz="2800" dirty="0" smtClean="0"/>
              <a:t>Это прежде всего продуманное </a:t>
            </a:r>
            <a:r>
              <a:rPr lang="ru-RU" sz="2800" dirty="0" err="1" smtClean="0"/>
              <a:t>поведе-ние</a:t>
            </a:r>
            <a:r>
              <a:rPr lang="ru-RU" sz="2800" dirty="0" smtClean="0"/>
              <a:t>, предполагающее сопоставление результатов действий с затратами.</a:t>
            </a:r>
            <a:endParaRPr lang="en-US" sz="2800" dirty="0"/>
          </a:p>
        </p:txBody>
      </p:sp>
      <p:pic>
        <p:nvPicPr>
          <p:cNvPr id="11271" name="Picture 7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612"/>
          <a:stretch>
            <a:fillRect/>
          </a:stretch>
        </p:blipFill>
        <p:spPr bwMode="auto">
          <a:xfrm>
            <a:off x="5940152" y="3298258"/>
            <a:ext cx="3180036" cy="355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773113"/>
            <a:ext cx="8401050" cy="1287735"/>
          </a:xfrm>
        </p:spPr>
        <p:txBody>
          <a:bodyPr/>
          <a:lstStyle/>
          <a:p>
            <a:r>
              <a:rPr lang="ru-RU" dirty="0" smtClean="0"/>
              <a:t>Рациональное поведение потребителя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829" y="2276872"/>
            <a:ext cx="7188200" cy="2943225"/>
          </a:xfrm>
        </p:spPr>
        <p:txBody>
          <a:bodyPr/>
          <a:lstStyle/>
          <a:p>
            <a:pPr>
              <a:buClr>
                <a:schemeClr val="tx1"/>
              </a:buClr>
              <a:buSzPct val="90000"/>
            </a:pPr>
            <a:r>
              <a:rPr lang="ru-RU" sz="2600" b="1" i="1" dirty="0" smtClean="0"/>
              <a:t>Потребители</a:t>
            </a:r>
            <a:r>
              <a:rPr lang="ru-RU" sz="2600" dirty="0" smtClean="0"/>
              <a:t> – те, кто приобретают и используют товары, заказывают работы и услуги для личных бытовых нужд, не </a:t>
            </a:r>
            <a:r>
              <a:rPr lang="ru-RU" sz="2600" dirty="0" err="1" smtClean="0"/>
              <a:t>свя-занных</a:t>
            </a:r>
            <a:r>
              <a:rPr lang="ru-RU" sz="2600" dirty="0" smtClean="0"/>
              <a:t> с извлечением прибыли.</a:t>
            </a:r>
            <a:endParaRPr lang="en-US" sz="2600" dirty="0"/>
          </a:p>
          <a:p>
            <a:pPr marL="354013" indent="0">
              <a:buNone/>
            </a:pPr>
            <a:r>
              <a:rPr lang="ru-RU" sz="2400" dirty="0" smtClean="0"/>
              <a:t>- </a:t>
            </a:r>
            <a:r>
              <a:rPr lang="ru-RU" sz="2400" b="1" i="1" dirty="0" smtClean="0"/>
              <a:t>Цель потребителя</a:t>
            </a:r>
            <a:r>
              <a:rPr lang="ru-RU" sz="2400" dirty="0" smtClean="0"/>
              <a:t> – извлечь </a:t>
            </a:r>
            <a:r>
              <a:rPr lang="ru-RU" sz="2400" dirty="0" err="1" smtClean="0"/>
              <a:t>максималь-ную</a:t>
            </a:r>
            <a:r>
              <a:rPr lang="ru-RU" sz="2400" dirty="0" smtClean="0"/>
              <a:t> полезность от потребления товаров и услуг.</a:t>
            </a:r>
            <a:endParaRPr lang="en-US" sz="2400" dirty="0"/>
          </a:p>
        </p:txBody>
      </p:sp>
      <p:pic>
        <p:nvPicPr>
          <p:cNvPr id="11271" name="Picture 7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612"/>
          <a:stretch>
            <a:fillRect/>
          </a:stretch>
        </p:blipFill>
        <p:spPr bwMode="auto">
          <a:xfrm>
            <a:off x="7418388" y="4953000"/>
            <a:ext cx="1701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110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Ограничители потребителя</a:t>
            </a:r>
            <a:endParaRPr lang="en-US" dirty="0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gray">
          <a:xfrm rot="5400000">
            <a:off x="3657600" y="3243263"/>
            <a:ext cx="1752600" cy="685800"/>
          </a:xfrm>
          <a:prstGeom prst="triangle">
            <a:avLst>
              <a:gd name="adj" fmla="val 50000"/>
            </a:avLst>
          </a:prstGeom>
          <a:solidFill>
            <a:schemeClr val="tx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698500" y="2436813"/>
            <a:ext cx="3416300" cy="688975"/>
            <a:chOff x="720" y="1392"/>
            <a:chExt cx="4058" cy="480"/>
          </a:xfrm>
        </p:grpSpPr>
        <p:sp>
          <p:nvSpPr>
            <p:cNvPr id="12293" name="AutoShape 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294" name="Group 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2295" name="AutoShape 7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296" name="AutoShape 8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698500" y="3225800"/>
            <a:ext cx="3416300" cy="688975"/>
            <a:chOff x="720" y="1392"/>
            <a:chExt cx="4058" cy="480"/>
          </a:xfrm>
        </p:grpSpPr>
        <p:sp>
          <p:nvSpPr>
            <p:cNvPr id="12298" name="AutoShape 1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299" name="Group 1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2300" name="AutoShape 1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1" name="AutoShape 1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549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2302" name="Group 14"/>
          <p:cNvGrpSpPr>
            <a:grpSpLocks/>
          </p:cNvGrpSpPr>
          <p:nvPr/>
        </p:nvGrpSpPr>
        <p:grpSpPr bwMode="auto">
          <a:xfrm>
            <a:off x="698500" y="4006850"/>
            <a:ext cx="3416300" cy="688975"/>
            <a:chOff x="720" y="1392"/>
            <a:chExt cx="4058" cy="480"/>
          </a:xfrm>
        </p:grpSpPr>
        <p:sp>
          <p:nvSpPr>
            <p:cNvPr id="12303" name="AutoShape 1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304" name="Group 1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2305" name="AutoShape 17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6" name="AutoShape 18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2307" name="Text Box 19"/>
          <p:cNvSpPr txBox="1">
            <a:spLocks noChangeArrowheads="1"/>
          </p:cNvSpPr>
          <p:nvPr/>
        </p:nvSpPr>
        <p:spPr bwMode="gray">
          <a:xfrm>
            <a:off x="914400" y="2597613"/>
            <a:ext cx="32766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100" b="1" dirty="0" smtClean="0">
                <a:solidFill>
                  <a:srgbClr val="FFFFFF"/>
                </a:solidFill>
              </a:rPr>
              <a:t>Семейный бюджет</a:t>
            </a:r>
            <a:endParaRPr lang="en-US" sz="2100" b="1" dirty="0">
              <a:solidFill>
                <a:srgbClr val="FFFFFF"/>
              </a:solidFill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gray">
          <a:xfrm>
            <a:off x="762000" y="3348038"/>
            <a:ext cx="3276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 smtClean="0">
                <a:solidFill>
                  <a:srgbClr val="FFFFFF"/>
                </a:solidFill>
              </a:rPr>
              <a:t>Цены 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gray">
          <a:xfrm>
            <a:off x="763588" y="4127500"/>
            <a:ext cx="3276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 smtClean="0">
                <a:solidFill>
                  <a:srgbClr val="FFFFFF"/>
                </a:solidFill>
              </a:rPr>
              <a:t>Ассортимент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gray">
          <a:xfrm>
            <a:off x="5022850" y="1981200"/>
            <a:ext cx="3395663" cy="3005138"/>
          </a:xfrm>
          <a:prstGeom prst="flowChartAlternateProcess">
            <a:avLst/>
          </a:prstGeom>
          <a:gradFill rotWithShape="1">
            <a:gsLst>
              <a:gs pos="0">
                <a:srgbClr val="FFFFFF">
                  <a:gamma/>
                  <a:shade val="89020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9020"/>
                  <a:invGamma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81320" dir="3080412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black">
          <a:xfrm>
            <a:off x="5105400" y="2133600"/>
            <a:ext cx="3230563" cy="283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400" b="1" dirty="0"/>
              <a:t> </a:t>
            </a:r>
            <a:r>
              <a:rPr lang="ru-RU" sz="2400" b="1" u="sng" dirty="0">
                <a:solidFill>
                  <a:srgbClr val="A50021"/>
                </a:solidFill>
              </a:rPr>
              <a:t>П</a:t>
            </a:r>
            <a:r>
              <a:rPr lang="ru-RU" sz="2400" b="1" u="sng" dirty="0" smtClean="0">
                <a:solidFill>
                  <a:srgbClr val="A50021"/>
                </a:solidFill>
              </a:rPr>
              <a:t>очему?</a:t>
            </a:r>
            <a:endParaRPr lang="en-US" sz="2400" b="1" u="sng" dirty="0">
              <a:solidFill>
                <a:srgbClr val="A50021"/>
              </a:solidFill>
            </a:endParaRPr>
          </a:p>
          <a:p>
            <a:pPr algn="ctr" eaLnBrk="0" hangingPunct="0">
              <a:lnSpc>
                <a:spcPct val="110000"/>
              </a:lnSpc>
            </a:pPr>
            <a:endParaRPr lang="en-US" sz="2400" b="1" dirty="0">
              <a:solidFill>
                <a:srgbClr val="FF9900"/>
              </a:solidFill>
            </a:endParaRPr>
          </a:p>
          <a:p>
            <a:pPr algn="ctr" eaLnBrk="0" hangingPunct="0">
              <a:lnSpc>
                <a:spcPct val="110000"/>
              </a:lnSpc>
            </a:pPr>
            <a:r>
              <a:rPr lang="ru-RU" sz="2000" b="1" dirty="0" smtClean="0">
                <a:solidFill>
                  <a:srgbClr val="000000"/>
                </a:solidFill>
              </a:rPr>
              <a:t>Потребитель, как и производитель, испытывает на себе влияние ограниченных возможностей.</a:t>
            </a:r>
            <a:endParaRPr lang="en-US" sz="2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110000"/>
              </a:lnSpc>
            </a:pPr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12312" name="Picture 2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685800" y="2492375"/>
            <a:ext cx="5381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13" name="Picture 25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887413" y="3281363"/>
            <a:ext cx="538162" cy="6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14" name="Picture 26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685800" y="4071938"/>
            <a:ext cx="538163" cy="6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315" name="Rectangle 27"/>
          <p:cNvSpPr>
            <a:spLocks noChangeArrowheads="1"/>
          </p:cNvSpPr>
          <p:nvPr/>
        </p:nvSpPr>
        <p:spPr bwMode="black">
          <a:xfrm>
            <a:off x="685800" y="5291138"/>
            <a:ext cx="784664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rgbClr val="D7181F"/>
              </a:buClr>
              <a:buFont typeface="Arial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 странах с командной экономикой действия потребите-ля, как правило, регламентируются.</a:t>
            </a:r>
          </a:p>
          <a:p>
            <a:pPr marL="342900" indent="-342900" eaLnBrk="0" hangingPunct="0">
              <a:buClr>
                <a:srgbClr val="D7181F"/>
              </a:buClr>
              <a:buFont typeface="Arial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 странах с рыночной экономикой свободу определяет суверенитет потребителя.</a:t>
            </a: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7" grpId="0"/>
      <p:bldP spid="12308" grpId="0"/>
      <p:bldP spid="12309" grpId="0"/>
      <p:bldP spid="12311" grpId="0"/>
      <p:bldP spid="123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6" name="Group 14"/>
          <p:cNvGrpSpPr>
            <a:grpSpLocks/>
          </p:cNvGrpSpPr>
          <p:nvPr/>
        </p:nvGrpSpPr>
        <p:grpSpPr bwMode="auto">
          <a:xfrm>
            <a:off x="5305425" y="2678113"/>
            <a:ext cx="634727" cy="605086"/>
            <a:chOff x="3206" y="1632"/>
            <a:chExt cx="298" cy="289"/>
          </a:xfrm>
        </p:grpSpPr>
        <p:pic>
          <p:nvPicPr>
            <p:cNvPr id="18447" name="Picture 15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206" y="1632"/>
              <a:ext cx="298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8" name="Oval 16"/>
            <p:cNvSpPr>
              <a:spLocks noChangeArrowheads="1"/>
            </p:cNvSpPr>
            <p:nvPr/>
          </p:nvSpPr>
          <p:spPr bwMode="gray">
            <a:xfrm>
              <a:off x="3206" y="1632"/>
              <a:ext cx="296" cy="289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49" name="Picture 17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236" y="1635"/>
              <a:ext cx="235" cy="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4" name="Picture 2" descr="light_shadow_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478" y="2974181"/>
            <a:ext cx="8382000" cy="518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Arc 3"/>
          <p:cNvSpPr>
            <a:spLocks/>
          </p:cNvSpPr>
          <p:nvPr/>
        </p:nvSpPr>
        <p:spPr bwMode="gray">
          <a:xfrm rot="692470">
            <a:off x="3800475" y="2578100"/>
            <a:ext cx="1382713" cy="1074738"/>
          </a:xfrm>
          <a:custGeom>
            <a:avLst/>
            <a:gdLst>
              <a:gd name="G0" fmla="+- 6155 0 0"/>
              <a:gd name="G1" fmla="+- 21600 0 0"/>
              <a:gd name="G2" fmla="+- 21600 0 0"/>
              <a:gd name="T0" fmla="*/ 0 w 12831"/>
              <a:gd name="T1" fmla="*/ 896 h 21600"/>
              <a:gd name="T2" fmla="*/ 12831 w 12831"/>
              <a:gd name="T3" fmla="*/ 1058 h 21600"/>
              <a:gd name="T4" fmla="*/ 6155 w 1283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31" h="21600" fill="none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</a:path>
              <a:path w="12831" h="21600" stroke="0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  <a:lnTo>
                  <a:pt x="615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2667000" y="5829300"/>
            <a:ext cx="3581400" cy="914400"/>
            <a:chOff x="2309" y="1872"/>
            <a:chExt cx="1915" cy="749"/>
          </a:xfrm>
        </p:grpSpPr>
        <p:pic>
          <p:nvPicPr>
            <p:cNvPr id="18437" name="Picture 5" descr="shadow_1_m"/>
            <p:cNvPicPr>
              <a:picLocks noChangeAspect="1" noChangeArrowheads="1"/>
            </p:cNvPicPr>
            <p:nvPr/>
          </p:nvPicPr>
          <p:blipFill>
            <a:blip r:embed="rId5">
              <a:lum bright="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309" y="2352"/>
              <a:ext cx="1915" cy="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438" name="Group 6"/>
            <p:cNvGrpSpPr>
              <a:grpSpLocks/>
            </p:cNvGrpSpPr>
            <p:nvPr/>
          </p:nvGrpSpPr>
          <p:grpSpPr bwMode="auto">
            <a:xfrm>
              <a:off x="2310" y="1872"/>
              <a:ext cx="1901" cy="645"/>
              <a:chOff x="2310" y="1872"/>
              <a:chExt cx="1901" cy="645"/>
            </a:xfrm>
          </p:grpSpPr>
          <p:sp>
            <p:nvSpPr>
              <p:cNvPr id="18439" name="Oval 7"/>
              <p:cNvSpPr>
                <a:spLocks noChangeArrowheads="1"/>
              </p:cNvSpPr>
              <p:nvPr/>
            </p:nvSpPr>
            <p:spPr bwMode="gray">
              <a:xfrm>
                <a:off x="2316" y="1872"/>
                <a:ext cx="1895" cy="64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63529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FFFFFF">
                        <a:alpha val="50000"/>
                      </a:srgbClr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40" name="Oval 8"/>
              <p:cNvSpPr>
                <a:spLocks noChangeArrowheads="1"/>
              </p:cNvSpPr>
              <p:nvPr/>
            </p:nvSpPr>
            <p:spPr bwMode="gray">
              <a:xfrm>
                <a:off x="2310" y="1872"/>
                <a:ext cx="1901" cy="555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3372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8441" name="Freeform 9"/>
          <p:cNvSpPr>
            <a:spLocks/>
          </p:cNvSpPr>
          <p:nvPr/>
        </p:nvSpPr>
        <p:spPr bwMode="gray">
          <a:xfrm>
            <a:off x="3505200" y="1485900"/>
            <a:ext cx="2200275" cy="4800600"/>
          </a:xfrm>
          <a:custGeom>
            <a:avLst/>
            <a:gdLst>
              <a:gd name="T0" fmla="*/ 682 w 1416"/>
              <a:gd name="T1" fmla="*/ 350 h 3094"/>
              <a:gd name="T2" fmla="*/ 720 w 1416"/>
              <a:gd name="T3" fmla="*/ 242 h 3094"/>
              <a:gd name="T4" fmla="*/ 660 w 1416"/>
              <a:gd name="T5" fmla="*/ 39 h 3094"/>
              <a:gd name="T6" fmla="*/ 409 w 1416"/>
              <a:gd name="T7" fmla="*/ 118 h 3094"/>
              <a:gd name="T8" fmla="*/ 330 w 1416"/>
              <a:gd name="T9" fmla="*/ 348 h 3094"/>
              <a:gd name="T10" fmla="*/ 319 w 1416"/>
              <a:gd name="T11" fmla="*/ 450 h 3094"/>
              <a:gd name="T12" fmla="*/ 42 w 1416"/>
              <a:gd name="T13" fmla="*/ 826 h 3094"/>
              <a:gd name="T14" fmla="*/ 126 w 1416"/>
              <a:gd name="T15" fmla="*/ 994 h 3094"/>
              <a:gd name="T16" fmla="*/ 397 w 1416"/>
              <a:gd name="T17" fmla="*/ 1105 h 3094"/>
              <a:gd name="T18" fmla="*/ 126 w 1416"/>
              <a:gd name="T19" fmla="*/ 879 h 3094"/>
              <a:gd name="T20" fmla="*/ 348 w 1416"/>
              <a:gd name="T21" fmla="*/ 655 h 3094"/>
              <a:gd name="T22" fmla="*/ 480 w 1416"/>
              <a:gd name="T23" fmla="*/ 957 h 3094"/>
              <a:gd name="T24" fmla="*/ 336 w 1416"/>
              <a:gd name="T25" fmla="*/ 1212 h 3094"/>
              <a:gd name="T26" fmla="*/ 343 w 1416"/>
              <a:gd name="T27" fmla="*/ 1683 h 3094"/>
              <a:gd name="T28" fmla="*/ 462 w 1416"/>
              <a:gd name="T29" fmla="*/ 2019 h 3094"/>
              <a:gd name="T30" fmla="*/ 427 w 1416"/>
              <a:gd name="T31" fmla="*/ 2716 h 3094"/>
              <a:gd name="T32" fmla="*/ 354 w 1416"/>
              <a:gd name="T33" fmla="*/ 2784 h 3094"/>
              <a:gd name="T34" fmla="*/ 376 w 1416"/>
              <a:gd name="T35" fmla="*/ 3013 h 3094"/>
              <a:gd name="T36" fmla="*/ 402 w 1416"/>
              <a:gd name="T37" fmla="*/ 2959 h 3094"/>
              <a:gd name="T38" fmla="*/ 430 w 1416"/>
              <a:gd name="T39" fmla="*/ 2925 h 3094"/>
              <a:gd name="T40" fmla="*/ 628 w 1416"/>
              <a:gd name="T41" fmla="*/ 3094 h 3094"/>
              <a:gd name="T42" fmla="*/ 636 w 1416"/>
              <a:gd name="T43" fmla="*/ 3036 h 3094"/>
              <a:gd name="T44" fmla="*/ 604 w 1416"/>
              <a:gd name="T45" fmla="*/ 2913 h 3094"/>
              <a:gd name="T46" fmla="*/ 619 w 1416"/>
              <a:gd name="T47" fmla="*/ 2146 h 3094"/>
              <a:gd name="T48" fmla="*/ 639 w 1416"/>
              <a:gd name="T49" fmla="*/ 1968 h 3094"/>
              <a:gd name="T50" fmla="*/ 724 w 1416"/>
              <a:gd name="T51" fmla="*/ 1692 h 3094"/>
              <a:gd name="T52" fmla="*/ 772 w 1416"/>
              <a:gd name="T53" fmla="*/ 1138 h 3094"/>
              <a:gd name="T54" fmla="*/ 712 w 1416"/>
              <a:gd name="T55" fmla="*/ 816 h 3094"/>
              <a:gd name="T56" fmla="*/ 820 w 1416"/>
              <a:gd name="T57" fmla="*/ 934 h 3094"/>
              <a:gd name="T58" fmla="*/ 1060 w 1416"/>
              <a:gd name="T59" fmla="*/ 838 h 3094"/>
              <a:gd name="T60" fmla="*/ 1314 w 1416"/>
              <a:gd name="T61" fmla="*/ 592 h 3094"/>
              <a:gd name="T62" fmla="*/ 1414 w 1416"/>
              <a:gd name="T63" fmla="*/ 445 h 3094"/>
              <a:gd name="T64" fmla="*/ 1288 w 1416"/>
              <a:gd name="T65" fmla="*/ 501 h 3094"/>
              <a:gd name="T66" fmla="*/ 1234 w 1416"/>
              <a:gd name="T67" fmla="*/ 445 h 3094"/>
              <a:gd name="T68" fmla="*/ 1167 w 1416"/>
              <a:gd name="T69" fmla="*/ 573 h 3094"/>
              <a:gd name="T70" fmla="*/ 775 w 1416"/>
              <a:gd name="T71" fmla="*/ 607 h 3094"/>
              <a:gd name="T72" fmla="*/ 664 w 1416"/>
              <a:gd name="T73" fmla="*/ 439 h 3094"/>
              <a:gd name="T74" fmla="*/ 609 w 1416"/>
              <a:gd name="T75" fmla="*/ 378 h 3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8450" name="Group 18"/>
          <p:cNvGrpSpPr>
            <a:grpSpLocks/>
          </p:cNvGrpSpPr>
          <p:nvPr/>
        </p:nvGrpSpPr>
        <p:grpSpPr bwMode="auto">
          <a:xfrm rot="692470">
            <a:off x="6152555" y="3500557"/>
            <a:ext cx="1915368" cy="885825"/>
            <a:chOff x="4055" y="2088"/>
            <a:chExt cx="436" cy="422"/>
          </a:xfrm>
        </p:grpSpPr>
        <p:pic>
          <p:nvPicPr>
            <p:cNvPr id="18451" name="Picture 19" descr="circuler_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055" y="2088"/>
              <a:ext cx="436" cy="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2" name="Oval 20"/>
            <p:cNvSpPr>
              <a:spLocks noChangeArrowheads="1"/>
            </p:cNvSpPr>
            <p:nvPr/>
          </p:nvSpPr>
          <p:spPr bwMode="gray">
            <a:xfrm>
              <a:off x="4055" y="2088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78999"/>
                  </a:schemeClr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78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53" name="Picture 21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098" y="2092"/>
              <a:ext cx="345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454" name="Group 22"/>
          <p:cNvGrpSpPr>
            <a:grpSpLocks/>
          </p:cNvGrpSpPr>
          <p:nvPr/>
        </p:nvGrpSpPr>
        <p:grpSpPr bwMode="auto">
          <a:xfrm>
            <a:off x="1762124" y="2335213"/>
            <a:ext cx="1790461" cy="952500"/>
            <a:chOff x="887" y="2040"/>
            <a:chExt cx="433" cy="422"/>
          </a:xfrm>
        </p:grpSpPr>
        <p:pic>
          <p:nvPicPr>
            <p:cNvPr id="18455" name="Picture 23" descr="circuler_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6" name="Oval 24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0000"/>
                  </a:schemeClr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>
                    <a:alpha val="8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57" name="Picture 25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458" name="Group 26"/>
          <p:cNvGrpSpPr>
            <a:grpSpLocks/>
          </p:cNvGrpSpPr>
          <p:nvPr/>
        </p:nvGrpSpPr>
        <p:grpSpPr bwMode="auto">
          <a:xfrm>
            <a:off x="2147888" y="3608388"/>
            <a:ext cx="660400" cy="631825"/>
            <a:chOff x="1224" y="2711"/>
            <a:chExt cx="530" cy="512"/>
          </a:xfrm>
        </p:grpSpPr>
        <p:pic>
          <p:nvPicPr>
            <p:cNvPr id="18459" name="Picture 27" descr="circuler_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24" y="2711"/>
              <a:ext cx="530" cy="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0" name="Oval 28"/>
            <p:cNvSpPr>
              <a:spLocks noChangeArrowheads="1"/>
            </p:cNvSpPr>
            <p:nvPr/>
          </p:nvSpPr>
          <p:spPr bwMode="gray">
            <a:xfrm>
              <a:off x="1224" y="2711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61" name="Picture 29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77" y="2716"/>
              <a:ext cx="419" cy="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462" name="Group 30"/>
          <p:cNvGrpSpPr>
            <a:grpSpLocks/>
          </p:cNvGrpSpPr>
          <p:nvPr/>
        </p:nvGrpSpPr>
        <p:grpSpPr bwMode="auto">
          <a:xfrm>
            <a:off x="3366510" y="3968750"/>
            <a:ext cx="1585471" cy="1222375"/>
            <a:chOff x="2323" y="2847"/>
            <a:chExt cx="636" cy="616"/>
          </a:xfrm>
        </p:grpSpPr>
        <p:pic>
          <p:nvPicPr>
            <p:cNvPr id="18463" name="Picture 31" descr="circuler_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323" y="2847"/>
              <a:ext cx="636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4" name="Oval 32"/>
            <p:cNvSpPr>
              <a:spLocks noChangeArrowheads="1"/>
            </p:cNvSpPr>
            <p:nvPr/>
          </p:nvSpPr>
          <p:spPr bwMode="gray">
            <a:xfrm>
              <a:off x="2323" y="2847"/>
              <a:ext cx="632" cy="61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0000"/>
                  </a:schemeClr>
                </a:gs>
                <a:gs pos="50000">
                  <a:schemeClr val="accent1">
                    <a:gamma/>
                    <a:shade val="60000"/>
                    <a:invGamma/>
                  </a:schemeClr>
                </a:gs>
                <a:gs pos="100000">
                  <a:schemeClr val="accent1">
                    <a:alpha val="8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65" name="Picture 33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386" y="2853"/>
              <a:ext cx="503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466" name="Group 34"/>
          <p:cNvGrpSpPr>
            <a:grpSpLocks/>
          </p:cNvGrpSpPr>
          <p:nvPr/>
        </p:nvGrpSpPr>
        <p:grpSpPr bwMode="auto">
          <a:xfrm>
            <a:off x="5454650" y="4370388"/>
            <a:ext cx="660400" cy="635000"/>
            <a:chOff x="3528" y="2759"/>
            <a:chExt cx="530" cy="512"/>
          </a:xfrm>
        </p:grpSpPr>
        <p:pic>
          <p:nvPicPr>
            <p:cNvPr id="18467" name="Picture 35" descr="circuler_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528" y="2759"/>
              <a:ext cx="530" cy="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8" name="Oval 36"/>
            <p:cNvSpPr>
              <a:spLocks noChangeArrowheads="1"/>
            </p:cNvSpPr>
            <p:nvPr/>
          </p:nvSpPr>
          <p:spPr bwMode="gray">
            <a:xfrm>
              <a:off x="3528" y="2759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69" name="Picture 37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581" y="2764"/>
              <a:ext cx="419" cy="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470" name="Arc 38"/>
          <p:cNvSpPr>
            <a:spLocks/>
          </p:cNvSpPr>
          <p:nvPr/>
        </p:nvSpPr>
        <p:spPr bwMode="gray">
          <a:xfrm rot="692470">
            <a:off x="4432300" y="2906713"/>
            <a:ext cx="1951038" cy="933450"/>
          </a:xfrm>
          <a:custGeom>
            <a:avLst/>
            <a:gdLst>
              <a:gd name="G0" fmla="+- 0 0 0"/>
              <a:gd name="G1" fmla="+- 18769 0 0"/>
              <a:gd name="G2" fmla="+- 21600 0 0"/>
              <a:gd name="T0" fmla="*/ 10691 w 18088"/>
              <a:gd name="T1" fmla="*/ 0 h 18769"/>
              <a:gd name="T2" fmla="*/ 18088 w 18088"/>
              <a:gd name="T3" fmla="*/ 6964 h 18769"/>
              <a:gd name="T4" fmla="*/ 0 w 18088"/>
              <a:gd name="T5" fmla="*/ 18769 h 18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088" h="18769" fill="none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</a:path>
              <a:path w="18088" h="18769" stroke="0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  <a:lnTo>
                  <a:pt x="0" y="18769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71" name="Arc 39"/>
          <p:cNvSpPr>
            <a:spLocks/>
          </p:cNvSpPr>
          <p:nvPr/>
        </p:nvSpPr>
        <p:spPr bwMode="gray">
          <a:xfrm rot="692470">
            <a:off x="4278313" y="3811588"/>
            <a:ext cx="2328862" cy="657225"/>
          </a:xfrm>
          <a:custGeom>
            <a:avLst/>
            <a:gdLst>
              <a:gd name="G0" fmla="+- 0 0 0"/>
              <a:gd name="G1" fmla="+- 1042 0 0"/>
              <a:gd name="G2" fmla="+- 21600 0 0"/>
              <a:gd name="T0" fmla="*/ 21575 w 21600"/>
              <a:gd name="T1" fmla="*/ 0 h 13223"/>
              <a:gd name="T2" fmla="*/ 17837 w 21600"/>
              <a:gd name="T3" fmla="*/ 13223 h 13223"/>
              <a:gd name="T4" fmla="*/ 0 w 21600"/>
              <a:gd name="T5" fmla="*/ 1042 h 1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223" fill="none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</a:path>
              <a:path w="21600" h="13223" stroke="0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  <a:lnTo>
                  <a:pt x="0" y="1042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72" name="Arc 40"/>
          <p:cNvSpPr>
            <a:spLocks/>
          </p:cNvSpPr>
          <p:nvPr/>
        </p:nvSpPr>
        <p:spPr bwMode="gray">
          <a:xfrm rot="692470">
            <a:off x="4240213" y="3740150"/>
            <a:ext cx="1309687" cy="10477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2127 w 12127"/>
              <a:gd name="T1" fmla="*/ 17875 h 21079"/>
              <a:gd name="T2" fmla="*/ 4714 w 12127"/>
              <a:gd name="T3" fmla="*/ 21079 h 21079"/>
              <a:gd name="T4" fmla="*/ 0 w 12127"/>
              <a:gd name="T5" fmla="*/ 0 h 2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27" h="21079" fill="none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</a:path>
              <a:path w="12127" h="21079" stroke="0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73" name="Arc 41"/>
          <p:cNvSpPr>
            <a:spLocks/>
          </p:cNvSpPr>
          <p:nvPr/>
        </p:nvSpPr>
        <p:spPr bwMode="gray">
          <a:xfrm rot="692470">
            <a:off x="2776538" y="3443288"/>
            <a:ext cx="1503362" cy="1009650"/>
          </a:xfrm>
          <a:custGeom>
            <a:avLst/>
            <a:gdLst>
              <a:gd name="G0" fmla="+- 13927 0 0"/>
              <a:gd name="G1" fmla="+- 0 0 0"/>
              <a:gd name="G2" fmla="+- 21600 0 0"/>
              <a:gd name="T0" fmla="*/ 6735 w 13927"/>
              <a:gd name="T1" fmla="*/ 20367 h 20367"/>
              <a:gd name="T2" fmla="*/ 0 w 13927"/>
              <a:gd name="T3" fmla="*/ 16511 h 20367"/>
              <a:gd name="T4" fmla="*/ 13927 w 13927"/>
              <a:gd name="T5" fmla="*/ 0 h 20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27" h="20367" fill="none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</a:path>
              <a:path w="13927" h="20367" stroke="0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  <a:lnTo>
                  <a:pt x="13927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74" name="Arc 42"/>
          <p:cNvSpPr>
            <a:spLocks/>
          </p:cNvSpPr>
          <p:nvPr/>
        </p:nvSpPr>
        <p:spPr bwMode="gray">
          <a:xfrm rot="692470">
            <a:off x="1978025" y="3241675"/>
            <a:ext cx="2332038" cy="604838"/>
          </a:xfrm>
          <a:custGeom>
            <a:avLst/>
            <a:gdLst>
              <a:gd name="G0" fmla="+- 21600 0 0"/>
              <a:gd name="G1" fmla="+- 2426 0 0"/>
              <a:gd name="G2" fmla="+- 21600 0 0"/>
              <a:gd name="T0" fmla="*/ 2337 w 21600"/>
              <a:gd name="T1" fmla="*/ 12198 h 12198"/>
              <a:gd name="T2" fmla="*/ 137 w 21600"/>
              <a:gd name="T3" fmla="*/ 0 h 12198"/>
              <a:gd name="T4" fmla="*/ 21600 w 21600"/>
              <a:gd name="T5" fmla="*/ 2426 h 1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198" fill="none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</a:path>
              <a:path w="21600" h="12198" stroke="0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  <a:lnTo>
                  <a:pt x="21600" y="2426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75" name="Arc 43"/>
          <p:cNvSpPr>
            <a:spLocks/>
          </p:cNvSpPr>
          <p:nvPr/>
        </p:nvSpPr>
        <p:spPr bwMode="gray">
          <a:xfrm rot="692470">
            <a:off x="2632075" y="2522538"/>
            <a:ext cx="1808163" cy="903287"/>
          </a:xfrm>
          <a:custGeom>
            <a:avLst/>
            <a:gdLst>
              <a:gd name="G0" fmla="+- 16756 0 0"/>
              <a:gd name="G1" fmla="+- 18207 0 0"/>
              <a:gd name="G2" fmla="+- 21600 0 0"/>
              <a:gd name="T0" fmla="*/ 0 w 16756"/>
              <a:gd name="T1" fmla="*/ 4577 h 18207"/>
              <a:gd name="T2" fmla="*/ 5134 w 16756"/>
              <a:gd name="T3" fmla="*/ 0 h 18207"/>
              <a:gd name="T4" fmla="*/ 16756 w 16756"/>
              <a:gd name="T5" fmla="*/ 18207 h 18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56" h="18207" fill="none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</a:path>
              <a:path w="16756" h="18207" stroke="0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  <a:lnTo>
                  <a:pt x="16756" y="18207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gray">
          <a:xfrm>
            <a:off x="1762125" y="2420846"/>
            <a:ext cx="16652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solidFill>
                  <a:srgbClr val="FFFFFF"/>
                </a:solidFill>
              </a:rPr>
              <a:t>Рынок </a:t>
            </a:r>
            <a:r>
              <a:rPr lang="ru-RU" b="1" dirty="0" err="1" smtClean="0">
                <a:solidFill>
                  <a:srgbClr val="FFFFFF"/>
                </a:solidFill>
              </a:rPr>
              <a:t>това</a:t>
            </a:r>
            <a:r>
              <a:rPr lang="ru-RU" b="1" dirty="0" smtClean="0">
                <a:solidFill>
                  <a:srgbClr val="FFFFFF"/>
                </a:solidFill>
              </a:rPr>
              <a:t>-ров и услуг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477" name="Rectangle 45"/>
          <p:cNvSpPr>
            <a:spLocks noChangeArrowheads="1"/>
          </p:cNvSpPr>
          <p:nvPr/>
        </p:nvSpPr>
        <p:spPr bwMode="gray">
          <a:xfrm>
            <a:off x="3427413" y="4140812"/>
            <a:ext cx="13890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solidFill>
                  <a:srgbClr val="FFFFFF"/>
                </a:solidFill>
              </a:rPr>
              <a:t>Рынок ценных бумаг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478" name="Rectangle 46"/>
          <p:cNvSpPr>
            <a:spLocks noChangeArrowheads="1"/>
          </p:cNvSpPr>
          <p:nvPr/>
        </p:nvSpPr>
        <p:spPr bwMode="gray">
          <a:xfrm rot="884198">
            <a:off x="6269652" y="3702844"/>
            <a:ext cx="168201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solidFill>
                  <a:srgbClr val="FFFFFF"/>
                </a:solidFill>
              </a:rPr>
              <a:t>Рынок труда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479" name="AutoShape 47"/>
          <p:cNvSpPr>
            <a:spLocks/>
          </p:cNvSpPr>
          <p:nvPr/>
        </p:nvSpPr>
        <p:spPr bwMode="black">
          <a:xfrm>
            <a:off x="7086600" y="2350788"/>
            <a:ext cx="1898650" cy="963912"/>
          </a:xfrm>
          <a:prstGeom prst="accentCallout2">
            <a:avLst>
              <a:gd name="adj1" fmla="val 20991"/>
              <a:gd name="adj2" fmla="val -4014"/>
              <a:gd name="adj3" fmla="val 20991"/>
              <a:gd name="adj4" fmla="val -12375"/>
              <a:gd name="adj5" fmla="val 125657"/>
              <a:gd name="adj6" fmla="val -20736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dirty="0" smtClean="0"/>
              <a:t>Потребность в </a:t>
            </a:r>
            <a:r>
              <a:rPr lang="ru-RU" sz="2000" b="1" dirty="0" err="1" smtClean="0"/>
              <a:t>самореали-зации</a:t>
            </a:r>
            <a:endParaRPr lang="en-US" sz="2000" b="1" dirty="0"/>
          </a:p>
        </p:txBody>
      </p:sp>
      <p:sp>
        <p:nvSpPr>
          <p:cNvPr id="18480" name="AutoShape 48"/>
          <p:cNvSpPr>
            <a:spLocks/>
          </p:cNvSpPr>
          <p:nvPr/>
        </p:nvSpPr>
        <p:spPr bwMode="black">
          <a:xfrm>
            <a:off x="5029200" y="5208588"/>
            <a:ext cx="2371725" cy="1077912"/>
          </a:xfrm>
          <a:prstGeom prst="accentCallout2">
            <a:avLst>
              <a:gd name="adj1" fmla="val 20991"/>
              <a:gd name="adj2" fmla="val -3213"/>
              <a:gd name="adj3" fmla="val 20991"/>
              <a:gd name="adj4" fmla="val -13051"/>
              <a:gd name="adj5" fmla="val -40523"/>
              <a:gd name="adj6" fmla="val -23227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2000" b="1" dirty="0" smtClean="0"/>
              <a:t>Материальные потребности</a:t>
            </a:r>
            <a:endParaRPr lang="en-US" sz="2000" b="1" dirty="0"/>
          </a:p>
        </p:txBody>
      </p:sp>
      <p:sp>
        <p:nvSpPr>
          <p:cNvPr id="18481" name="AutoShape 49"/>
          <p:cNvSpPr>
            <a:spLocks/>
          </p:cNvSpPr>
          <p:nvPr/>
        </p:nvSpPr>
        <p:spPr bwMode="black">
          <a:xfrm>
            <a:off x="0" y="1700808"/>
            <a:ext cx="1943100" cy="1137642"/>
          </a:xfrm>
          <a:prstGeom prst="accentCallout2">
            <a:avLst>
              <a:gd name="adj1" fmla="val 20991"/>
              <a:gd name="adj2" fmla="val 104255"/>
              <a:gd name="adj3" fmla="val 20991"/>
              <a:gd name="adj4" fmla="val 109218"/>
              <a:gd name="adj5" fmla="val 107287"/>
              <a:gd name="adj6" fmla="val 114449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ru-RU" sz="2000" b="1" dirty="0" smtClean="0"/>
              <a:t>Потребность в товарах и услугах</a:t>
            </a:r>
            <a:endParaRPr lang="en-US" sz="2000" b="1" dirty="0"/>
          </a:p>
        </p:txBody>
      </p:sp>
      <p:pic>
        <p:nvPicPr>
          <p:cNvPr id="18483" name="Picture 51" descr="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612"/>
          <a:stretch>
            <a:fillRect/>
          </a:stretch>
        </p:blipFill>
        <p:spPr bwMode="auto">
          <a:xfrm>
            <a:off x="7418388" y="4953000"/>
            <a:ext cx="1701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 1 (с границей) 2"/>
          <p:cNvSpPr/>
          <p:nvPr/>
        </p:nvSpPr>
        <p:spPr>
          <a:xfrm>
            <a:off x="392191" y="4010054"/>
            <a:ext cx="1896368" cy="1024732"/>
          </a:xfrm>
          <a:prstGeom prst="accentCallout1">
            <a:avLst>
              <a:gd name="adj1" fmla="val 18750"/>
              <a:gd name="adj2" fmla="val -8333"/>
              <a:gd name="adj3" fmla="val -5517"/>
              <a:gd name="adj4" fmla="val 1055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Духовные потребности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Выноска 1 (с границей) 53"/>
          <p:cNvSpPr/>
          <p:nvPr/>
        </p:nvSpPr>
        <p:spPr>
          <a:xfrm>
            <a:off x="6456993" y="4277882"/>
            <a:ext cx="1896368" cy="1024732"/>
          </a:xfrm>
          <a:prstGeom prst="accentCallout1">
            <a:avLst>
              <a:gd name="adj1" fmla="val 18750"/>
              <a:gd name="adj2" fmla="val -8333"/>
              <a:gd name="adj3" fmla="val 30464"/>
              <a:gd name="adj4" fmla="val -274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Социальные потребности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5" name="Выноска 1 (с границей) 54"/>
          <p:cNvSpPr/>
          <p:nvPr/>
        </p:nvSpPr>
        <p:spPr>
          <a:xfrm>
            <a:off x="5940151" y="1487663"/>
            <a:ext cx="2413209" cy="1024732"/>
          </a:xfrm>
          <a:prstGeom prst="accentCallout1">
            <a:avLst>
              <a:gd name="adj1" fmla="val 18750"/>
              <a:gd name="adj2" fmla="val -8333"/>
              <a:gd name="adj3" fmla="val 131211"/>
              <a:gd name="adj4" fmla="val -139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Физиологические потребности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5275" y="2677578"/>
            <a:ext cx="33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605692" y="4286586"/>
            <a:ext cx="33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288559" y="3601134"/>
            <a:ext cx="33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?</a:t>
            </a:r>
            <a:endParaRPr lang="ru-RU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Действия потребителя</a:t>
            </a:r>
            <a:endParaRPr lang="en-US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gray">
          <a:xfrm>
            <a:off x="6542802" y="3016220"/>
            <a:ext cx="13121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Покупка</a:t>
            </a:r>
            <a:endParaRPr lang="en-US" sz="2000" b="1" dirty="0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gray">
          <a:xfrm>
            <a:off x="6894871" y="3900487"/>
            <a:ext cx="161233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Принятие решения о покупке</a:t>
            </a:r>
            <a:endParaRPr lang="en-US" sz="2000" b="1" dirty="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gray">
          <a:xfrm>
            <a:off x="6493590" y="5440707"/>
            <a:ext cx="19589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Оценка своих доходов</a:t>
            </a:r>
            <a:endParaRPr lang="en-US" sz="2000" b="1" dirty="0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gray">
          <a:xfrm>
            <a:off x="296861" y="2224849"/>
            <a:ext cx="23399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 dirty="0" smtClean="0"/>
              <a:t>Осознание необходимости покупки</a:t>
            </a:r>
            <a:endParaRPr lang="en-US" sz="2000" b="1" dirty="0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gray">
          <a:xfrm>
            <a:off x="1115616" y="5281880"/>
            <a:ext cx="166987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 dirty="0" smtClean="0"/>
              <a:t>Оценка возможных вариантов покупки</a:t>
            </a:r>
            <a:endParaRPr lang="en-US" sz="2000" b="1" dirty="0"/>
          </a:p>
        </p:txBody>
      </p:sp>
      <p:grpSp>
        <p:nvGrpSpPr>
          <p:cNvPr id="26633" name="Group 9"/>
          <p:cNvGrpSpPr>
            <a:grpSpLocks/>
          </p:cNvGrpSpPr>
          <p:nvPr/>
        </p:nvGrpSpPr>
        <p:grpSpPr bwMode="auto">
          <a:xfrm>
            <a:off x="4613275" y="3378200"/>
            <a:ext cx="1763713" cy="2133600"/>
            <a:chOff x="2880" y="2126"/>
            <a:chExt cx="1111" cy="1344"/>
          </a:xfrm>
        </p:grpSpPr>
        <p:sp>
          <p:nvSpPr>
            <p:cNvPr id="26634" name="Line 10"/>
            <p:cNvSpPr>
              <a:spLocks noChangeShapeType="1"/>
            </p:cNvSpPr>
            <p:nvPr/>
          </p:nvSpPr>
          <p:spPr bwMode="gray">
            <a:xfrm flipV="1">
              <a:off x="2887" y="2126"/>
              <a:ext cx="912" cy="658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gray">
            <a:xfrm flipV="1">
              <a:off x="2887" y="2784"/>
              <a:ext cx="1104" cy="0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gray">
            <a:xfrm>
              <a:off x="2880" y="2791"/>
              <a:ext cx="878" cy="679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637" name="Group 13"/>
          <p:cNvGrpSpPr>
            <a:grpSpLocks/>
          </p:cNvGrpSpPr>
          <p:nvPr/>
        </p:nvGrpSpPr>
        <p:grpSpPr bwMode="auto">
          <a:xfrm flipH="1">
            <a:off x="2860675" y="3367088"/>
            <a:ext cx="1763713" cy="2133600"/>
            <a:chOff x="2880" y="2126"/>
            <a:chExt cx="1111" cy="1344"/>
          </a:xfrm>
        </p:grpSpPr>
        <p:sp>
          <p:nvSpPr>
            <p:cNvPr id="26638" name="Line 14"/>
            <p:cNvSpPr>
              <a:spLocks noChangeShapeType="1"/>
            </p:cNvSpPr>
            <p:nvPr/>
          </p:nvSpPr>
          <p:spPr bwMode="gray">
            <a:xfrm flipV="1">
              <a:off x="2887" y="2126"/>
              <a:ext cx="912" cy="658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gray">
            <a:xfrm flipV="1">
              <a:off x="2887" y="2784"/>
              <a:ext cx="1104" cy="0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gray">
            <a:xfrm>
              <a:off x="2880" y="2791"/>
              <a:ext cx="878" cy="679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42" name="Oval 18"/>
          <p:cNvSpPr>
            <a:spLocks noChangeArrowheads="1"/>
          </p:cNvSpPr>
          <p:nvPr/>
        </p:nvSpPr>
        <p:spPr bwMode="gray">
          <a:xfrm>
            <a:off x="3427413" y="3355975"/>
            <a:ext cx="2327275" cy="2327275"/>
          </a:xfrm>
          <a:prstGeom prst="ellipse">
            <a:avLst/>
          </a:prstGeom>
          <a:gradFill rotWithShape="1">
            <a:gsLst>
              <a:gs pos="0">
                <a:srgbClr val="0383F7">
                  <a:gamma/>
                  <a:tint val="10196"/>
                  <a:invGamma/>
                </a:srgbClr>
              </a:gs>
              <a:gs pos="50000">
                <a:srgbClr val="0383F7"/>
              </a:gs>
              <a:gs pos="100000">
                <a:srgbClr val="0383F7">
                  <a:gamma/>
                  <a:tint val="10196"/>
                  <a:invGamma/>
                </a:srgbClr>
              </a:gs>
            </a:gsLst>
            <a:lin ang="5400000" scaled="1"/>
          </a:gradFill>
          <a:ln w="12700">
            <a:solidFill>
              <a:srgbClr val="2F6ACB"/>
            </a:solidFill>
            <a:round/>
            <a:headEnd/>
            <a:tailEnd/>
          </a:ln>
          <a:effectLst>
            <a:outerShdw dist="50800" dir="54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gray">
          <a:xfrm>
            <a:off x="3463925" y="3392488"/>
            <a:ext cx="2241550" cy="2241550"/>
          </a:xfrm>
          <a:prstGeom prst="ellipse">
            <a:avLst/>
          </a:prstGeom>
          <a:gradFill rotWithShape="1">
            <a:gsLst>
              <a:gs pos="0">
                <a:srgbClr val="B6E7F6"/>
              </a:gs>
              <a:gs pos="50000">
                <a:srgbClr val="3958BD"/>
              </a:gs>
              <a:gs pos="100000">
                <a:srgbClr val="B6E7F6"/>
              </a:gs>
            </a:gsLst>
            <a:lin ang="5400000" scaled="1"/>
          </a:gradFill>
          <a:ln w="19050">
            <a:solidFill>
              <a:srgbClr val="3376C7">
                <a:alpha val="2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gray">
          <a:xfrm>
            <a:off x="3409950" y="3555236"/>
            <a:ext cx="2362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err="1" smtClean="0">
                <a:solidFill>
                  <a:srgbClr val="FFFFFF"/>
                </a:solidFill>
              </a:rPr>
              <a:t>Рацио-нальное</a:t>
            </a:r>
            <a:r>
              <a:rPr lang="ru-RU" sz="3200" b="1" dirty="0" smtClean="0">
                <a:solidFill>
                  <a:srgbClr val="FFFFFF"/>
                </a:solidFill>
              </a:rPr>
              <a:t> </a:t>
            </a:r>
            <a:r>
              <a:rPr lang="ru-RU" sz="3200" b="1" dirty="0" err="1" smtClean="0">
                <a:solidFill>
                  <a:srgbClr val="FFFFFF"/>
                </a:solidFill>
              </a:rPr>
              <a:t>поведе-ние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gray">
          <a:xfrm>
            <a:off x="179512" y="3774471"/>
            <a:ext cx="212553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 dirty="0" smtClean="0"/>
              <a:t>Поиск информации о товаре или услуге</a:t>
            </a:r>
            <a:endParaRPr lang="en-US" sz="2000" b="1" dirty="0"/>
          </a:p>
        </p:txBody>
      </p:sp>
      <p:grpSp>
        <p:nvGrpSpPr>
          <p:cNvPr id="26646" name="Group 22"/>
          <p:cNvGrpSpPr>
            <a:grpSpLocks/>
          </p:cNvGrpSpPr>
          <p:nvPr/>
        </p:nvGrpSpPr>
        <p:grpSpPr bwMode="auto">
          <a:xfrm>
            <a:off x="6018213" y="5446713"/>
            <a:ext cx="492125" cy="492125"/>
            <a:chOff x="3745" y="1818"/>
            <a:chExt cx="382" cy="382"/>
          </a:xfrm>
        </p:grpSpPr>
        <p:sp>
          <p:nvSpPr>
            <p:cNvPr id="26647" name="Oval 23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8" name="Oval 24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6649" name="Group 25"/>
          <p:cNvGrpSpPr>
            <a:grpSpLocks/>
          </p:cNvGrpSpPr>
          <p:nvPr/>
        </p:nvGrpSpPr>
        <p:grpSpPr bwMode="auto">
          <a:xfrm>
            <a:off x="6067425" y="2987675"/>
            <a:ext cx="492125" cy="492125"/>
            <a:chOff x="3745" y="1818"/>
            <a:chExt cx="382" cy="382"/>
          </a:xfrm>
        </p:grpSpPr>
        <p:sp>
          <p:nvSpPr>
            <p:cNvPr id="26650" name="Oval 26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hlink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1" name="Oval 27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hlink">
                  <a:alpha val="2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6652" name="Group 28"/>
          <p:cNvGrpSpPr>
            <a:grpSpLocks/>
          </p:cNvGrpSpPr>
          <p:nvPr/>
        </p:nvGrpSpPr>
        <p:grpSpPr bwMode="auto">
          <a:xfrm>
            <a:off x="2767013" y="5451475"/>
            <a:ext cx="492125" cy="492125"/>
            <a:chOff x="3745" y="1818"/>
            <a:chExt cx="382" cy="382"/>
          </a:xfrm>
        </p:grpSpPr>
        <p:sp>
          <p:nvSpPr>
            <p:cNvPr id="26653" name="Oval 29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6039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0392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folHlink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4" name="Oval 30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6039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0392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6655" name="Group 31"/>
          <p:cNvGrpSpPr>
            <a:grpSpLocks/>
          </p:cNvGrpSpPr>
          <p:nvPr/>
        </p:nvGrpSpPr>
        <p:grpSpPr bwMode="auto">
          <a:xfrm>
            <a:off x="2701925" y="2970213"/>
            <a:ext cx="492125" cy="492125"/>
            <a:chOff x="3745" y="1818"/>
            <a:chExt cx="382" cy="382"/>
          </a:xfrm>
        </p:grpSpPr>
        <p:sp>
          <p:nvSpPr>
            <p:cNvPr id="26656" name="Oval 32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098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2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7" name="Oval 33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098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6658" name="Group 34"/>
          <p:cNvGrpSpPr>
            <a:grpSpLocks/>
          </p:cNvGrpSpPr>
          <p:nvPr/>
        </p:nvGrpSpPr>
        <p:grpSpPr bwMode="auto">
          <a:xfrm>
            <a:off x="6419850" y="4129088"/>
            <a:ext cx="457200" cy="457200"/>
            <a:chOff x="3600" y="1279"/>
            <a:chExt cx="288" cy="288"/>
          </a:xfrm>
        </p:grpSpPr>
        <p:sp>
          <p:nvSpPr>
            <p:cNvPr id="26659" name="Oval 35"/>
            <p:cNvSpPr>
              <a:spLocks noChangeArrowheads="1"/>
            </p:cNvSpPr>
            <p:nvPr/>
          </p:nvSpPr>
          <p:spPr bwMode="gray">
            <a:xfrm>
              <a:off x="3600" y="127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gamma/>
                    <a:tint val="10196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6350">
              <a:solidFill>
                <a:srgbClr val="99CC00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60" name="Oval 36"/>
            <p:cNvSpPr>
              <a:spLocks noChangeArrowheads="1"/>
            </p:cNvSpPr>
            <p:nvPr/>
          </p:nvSpPr>
          <p:spPr bwMode="gray">
            <a:xfrm>
              <a:off x="3615" y="1294"/>
              <a:ext cx="256" cy="256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gamma/>
                    <a:tint val="34902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99CC00">
                  <a:alpha val="2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6661" name="Group 37"/>
          <p:cNvGrpSpPr>
            <a:grpSpLocks/>
          </p:cNvGrpSpPr>
          <p:nvPr/>
        </p:nvGrpSpPr>
        <p:grpSpPr bwMode="auto">
          <a:xfrm>
            <a:off x="2305050" y="4129088"/>
            <a:ext cx="457200" cy="457200"/>
            <a:chOff x="3600" y="1279"/>
            <a:chExt cx="288" cy="288"/>
          </a:xfrm>
        </p:grpSpPr>
        <p:sp>
          <p:nvSpPr>
            <p:cNvPr id="26662" name="Oval 38"/>
            <p:cNvSpPr>
              <a:spLocks noChangeArrowheads="1"/>
            </p:cNvSpPr>
            <p:nvPr/>
          </p:nvSpPr>
          <p:spPr bwMode="gray">
            <a:xfrm>
              <a:off x="3600" y="127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66CC">
                    <a:gamma/>
                    <a:tint val="10196"/>
                    <a:invGamma/>
                  </a:srgbClr>
                </a:gs>
                <a:gs pos="50000">
                  <a:srgbClr val="FF66CC"/>
                </a:gs>
                <a:gs pos="100000">
                  <a:srgbClr val="FF66CC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6350">
              <a:solidFill>
                <a:srgbClr val="FF66CC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63" name="Oval 39"/>
            <p:cNvSpPr>
              <a:spLocks noChangeArrowheads="1"/>
            </p:cNvSpPr>
            <p:nvPr/>
          </p:nvSpPr>
          <p:spPr bwMode="gray">
            <a:xfrm>
              <a:off x="3615" y="1294"/>
              <a:ext cx="256" cy="256"/>
            </a:xfrm>
            <a:prstGeom prst="ellipse">
              <a:avLst/>
            </a:prstGeom>
            <a:gradFill rotWithShape="1">
              <a:gsLst>
                <a:gs pos="0">
                  <a:srgbClr val="FF66CC">
                    <a:gamma/>
                    <a:tint val="34902"/>
                    <a:invGamma/>
                  </a:srgbClr>
                </a:gs>
                <a:gs pos="50000">
                  <a:srgbClr val="FF66CC"/>
                </a:gs>
                <a:gs pos="100000">
                  <a:srgbClr val="FF66CC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FF66CC">
                  <a:alpha val="2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0" grpId="0"/>
      <p:bldP spid="26631" grpId="0"/>
      <p:bldP spid="26632" grpId="0"/>
      <p:bldP spid="266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Доходы семьи</a:t>
            </a:r>
            <a:endParaRPr lang="en-US" dirty="0"/>
          </a:p>
        </p:txBody>
      </p:sp>
      <p:sp>
        <p:nvSpPr>
          <p:cNvPr id="17411" name="Freeform 3"/>
          <p:cNvSpPr>
            <a:spLocks/>
          </p:cNvSpPr>
          <p:nvPr/>
        </p:nvSpPr>
        <p:spPr bwMode="gray">
          <a:xfrm flipH="1">
            <a:off x="755650" y="1981200"/>
            <a:ext cx="2063750" cy="1728788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2" name="Freeform 4"/>
          <p:cNvSpPr>
            <a:spLocks/>
          </p:cNvSpPr>
          <p:nvPr/>
        </p:nvSpPr>
        <p:spPr bwMode="gray">
          <a:xfrm>
            <a:off x="3041650" y="1981200"/>
            <a:ext cx="2063750" cy="1728788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0000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3" name="Freeform 5"/>
          <p:cNvSpPr>
            <a:spLocks/>
          </p:cNvSpPr>
          <p:nvPr/>
        </p:nvSpPr>
        <p:spPr bwMode="gray">
          <a:xfrm>
            <a:off x="755650" y="3962400"/>
            <a:ext cx="2063750" cy="1728788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4" name="Freeform 6"/>
          <p:cNvSpPr>
            <a:spLocks/>
          </p:cNvSpPr>
          <p:nvPr/>
        </p:nvSpPr>
        <p:spPr bwMode="gray">
          <a:xfrm flipH="1">
            <a:off x="3041650" y="3962400"/>
            <a:ext cx="2063750" cy="1728788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gray">
          <a:xfrm>
            <a:off x="1882775" y="2798763"/>
            <a:ext cx="2081213" cy="2082800"/>
          </a:xfrm>
          <a:prstGeom prst="ellipse">
            <a:avLst/>
          </a:prstGeom>
          <a:solidFill>
            <a:srgbClr val="FE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white">
          <a:xfrm>
            <a:off x="957262" y="2384425"/>
            <a:ext cx="17425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 smtClean="0">
                <a:solidFill>
                  <a:srgbClr val="FFFFFF"/>
                </a:solidFill>
                <a:cs typeface="Arial" charset="0"/>
              </a:rPr>
              <a:t>Заработ-ная</a:t>
            </a: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 плата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white">
          <a:xfrm>
            <a:off x="3175793" y="2470167"/>
            <a:ext cx="18129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Трансферты 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white">
          <a:xfrm>
            <a:off x="957262" y="4084976"/>
            <a:ext cx="15795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Доход от </a:t>
            </a:r>
            <a:r>
              <a:rPr lang="ru-RU" sz="2400" b="1" dirty="0" err="1" smtClean="0">
                <a:solidFill>
                  <a:srgbClr val="FFFFFF"/>
                </a:solidFill>
                <a:cs typeface="Arial" charset="0"/>
              </a:rPr>
              <a:t>предпринимате-льства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white">
          <a:xfrm>
            <a:off x="3292473" y="4130118"/>
            <a:ext cx="15795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Доход от </a:t>
            </a:r>
            <a:r>
              <a:rPr lang="ru-RU" sz="2400" b="1" dirty="0" err="1" smtClean="0">
                <a:solidFill>
                  <a:srgbClr val="FFFFFF"/>
                </a:solidFill>
                <a:cs typeface="Arial" charset="0"/>
              </a:rPr>
              <a:t>собст</a:t>
            </a: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-вен-</a:t>
            </a:r>
            <a:r>
              <a:rPr lang="ru-RU" sz="2400" b="1" dirty="0" err="1" smtClean="0">
                <a:solidFill>
                  <a:srgbClr val="FFFFFF"/>
                </a:solidFill>
                <a:cs typeface="Arial" charset="0"/>
              </a:rPr>
              <a:t>ности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424" name="Text Box 4"/>
          <p:cNvSpPr txBox="1">
            <a:spLocks noChangeArrowheads="1"/>
          </p:cNvSpPr>
          <p:nvPr/>
        </p:nvSpPr>
        <p:spPr bwMode="black">
          <a:xfrm>
            <a:off x="5287962" y="3962400"/>
            <a:ext cx="34448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sz="2200" b="1" dirty="0" smtClean="0"/>
              <a:t>Источники </a:t>
            </a:r>
          </a:p>
          <a:p>
            <a:pPr eaLnBrk="0" hangingPunct="0"/>
            <a:r>
              <a:rPr lang="ru-RU" sz="2200" b="1" dirty="0" smtClean="0">
                <a:solidFill>
                  <a:srgbClr val="800000"/>
                </a:solidFill>
              </a:rPr>
              <a:t>дохода семьи</a:t>
            </a:r>
            <a:endParaRPr lang="en-US" sz="2200" b="1" dirty="0"/>
          </a:p>
        </p:txBody>
      </p:sp>
      <p:pic>
        <p:nvPicPr>
          <p:cNvPr id="17426" name="Picture 18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612"/>
          <a:stretch>
            <a:fillRect/>
          </a:stretch>
        </p:blipFill>
        <p:spPr bwMode="auto">
          <a:xfrm>
            <a:off x="7010400" y="4495800"/>
            <a:ext cx="210978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7" grpId="0"/>
      <p:bldP spid="17418" grpId="0"/>
      <p:bldP spid="174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773113"/>
            <a:ext cx="8401050" cy="783679"/>
          </a:xfrm>
        </p:spPr>
        <p:txBody>
          <a:bodyPr/>
          <a:lstStyle/>
          <a:p>
            <a:r>
              <a:rPr lang="ru-RU" dirty="0" smtClean="0"/>
              <a:t>Трансферты 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484784"/>
            <a:ext cx="7560840" cy="4680520"/>
          </a:xfrm>
        </p:spPr>
        <p:txBody>
          <a:bodyPr/>
          <a:lstStyle/>
          <a:p>
            <a:pPr>
              <a:buClr>
                <a:schemeClr val="tx1"/>
              </a:buClr>
              <a:buSzPct val="90000"/>
            </a:pPr>
            <a:r>
              <a:rPr lang="ru-RU" sz="2200" dirty="0"/>
              <a:t>денежные выплаты из государственного бюджета населению и частным предпринимателям, не связанные с выполнением ими государственных заказов работ</a:t>
            </a:r>
            <a:r>
              <a:rPr lang="ru-RU" sz="2200" dirty="0" smtClean="0"/>
              <a:t>, </a:t>
            </a:r>
          </a:p>
          <a:p>
            <a:pPr>
              <a:buClr>
                <a:schemeClr val="tx1"/>
              </a:buClr>
              <a:buSzPct val="90000"/>
            </a:pPr>
            <a:r>
              <a:rPr lang="ru-RU" sz="2200" dirty="0" smtClean="0"/>
              <a:t>осуществляемые </a:t>
            </a:r>
            <a:r>
              <a:rPr lang="ru-RU" sz="2200" dirty="0"/>
              <a:t>в порядке перераспределения средств в пользу более нуждающихся в них граждан через бюджет; одна из схем перераспределения госбюджетных средств. </a:t>
            </a:r>
            <a:endParaRPr lang="ru-RU" sz="2200" dirty="0" smtClean="0"/>
          </a:p>
          <a:p>
            <a:pPr>
              <a:buClr>
                <a:schemeClr val="tx1"/>
              </a:buClr>
              <a:buSzPct val="90000"/>
            </a:pPr>
            <a:r>
              <a:rPr lang="ru-RU" sz="2200" dirty="0" smtClean="0"/>
              <a:t>Имеет </a:t>
            </a:r>
            <a:r>
              <a:rPr lang="ru-RU" sz="2200" dirty="0"/>
              <a:t>три распространенные формы: </a:t>
            </a:r>
            <a:r>
              <a:rPr lang="ru-RU" sz="2200" i="1" dirty="0"/>
              <a:t>субсидии частным предпринимателям</a:t>
            </a:r>
            <a:r>
              <a:rPr lang="ru-RU" sz="2200" dirty="0"/>
              <a:t>, </a:t>
            </a:r>
            <a:r>
              <a:rPr lang="ru-RU" sz="2200" i="1" dirty="0"/>
              <a:t>выплаты процентов по государственному долгу</a:t>
            </a:r>
            <a:r>
              <a:rPr lang="ru-RU" sz="2200" dirty="0"/>
              <a:t>, </a:t>
            </a:r>
            <a:r>
              <a:rPr lang="ru-RU" sz="2200" i="1" dirty="0"/>
              <a:t>государственные денежные выплаты</a:t>
            </a:r>
            <a:r>
              <a:rPr lang="ru-RU" sz="2200" dirty="0"/>
              <a:t> на социальные нужды (пенсии, пособия и др.)</a:t>
            </a:r>
            <a:endParaRPr lang="en-US" sz="2200" dirty="0"/>
          </a:p>
        </p:txBody>
      </p:sp>
      <p:pic>
        <p:nvPicPr>
          <p:cNvPr id="11271" name="Picture 7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612"/>
          <a:stretch>
            <a:fillRect/>
          </a:stretch>
        </p:blipFill>
        <p:spPr bwMode="auto">
          <a:xfrm>
            <a:off x="7418388" y="4953000"/>
            <a:ext cx="1701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533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9TGp_business_light_ani">
  <a:themeElements>
    <a:clrScheme name="Default Design 1">
      <a:dk1>
        <a:srgbClr val="000000"/>
      </a:dk1>
      <a:lt1>
        <a:srgbClr val="CAD4CF"/>
      </a:lt1>
      <a:dk2>
        <a:srgbClr val="425462"/>
      </a:dk2>
      <a:lt2>
        <a:srgbClr val="768A7B"/>
      </a:lt2>
      <a:accent1>
        <a:srgbClr val="DE608D"/>
      </a:accent1>
      <a:accent2>
        <a:srgbClr val="35ADE3"/>
      </a:accent2>
      <a:accent3>
        <a:srgbClr val="E1E6E4"/>
      </a:accent3>
      <a:accent4>
        <a:srgbClr val="000000"/>
      </a:accent4>
      <a:accent5>
        <a:srgbClr val="ECB6C5"/>
      </a:accent5>
      <a:accent6>
        <a:srgbClr val="2F9CCE"/>
      </a:accent6>
      <a:hlink>
        <a:srgbClr val="F6AE4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AD4CF"/>
        </a:lt1>
        <a:dk2>
          <a:srgbClr val="425462"/>
        </a:dk2>
        <a:lt2>
          <a:srgbClr val="768A7B"/>
        </a:lt2>
        <a:accent1>
          <a:srgbClr val="DE608D"/>
        </a:accent1>
        <a:accent2>
          <a:srgbClr val="35ADE3"/>
        </a:accent2>
        <a:accent3>
          <a:srgbClr val="E1E6E4"/>
        </a:accent3>
        <a:accent4>
          <a:srgbClr val="000000"/>
        </a:accent4>
        <a:accent5>
          <a:srgbClr val="ECB6C5"/>
        </a:accent5>
        <a:accent6>
          <a:srgbClr val="2F9CCE"/>
        </a:accent6>
        <a:hlink>
          <a:srgbClr val="F6AE4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1D0DD"/>
        </a:lt1>
        <a:dk2>
          <a:srgbClr val="335175"/>
        </a:dk2>
        <a:lt2>
          <a:srgbClr val="7C92B6"/>
        </a:lt2>
        <a:accent1>
          <a:srgbClr val="4B93D5"/>
        </a:accent1>
        <a:accent2>
          <a:srgbClr val="65B737"/>
        </a:accent2>
        <a:accent3>
          <a:srgbClr val="DDE4EB"/>
        </a:accent3>
        <a:accent4>
          <a:srgbClr val="000000"/>
        </a:accent4>
        <a:accent5>
          <a:srgbClr val="B1C8E7"/>
        </a:accent5>
        <a:accent6>
          <a:srgbClr val="5BA631"/>
        </a:accent6>
        <a:hlink>
          <a:srgbClr val="CF9F49"/>
        </a:hlink>
        <a:folHlink>
          <a:srgbClr val="C382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DD3C9"/>
        </a:lt1>
        <a:dk2>
          <a:srgbClr val="514639"/>
        </a:dk2>
        <a:lt2>
          <a:srgbClr val="A7938B"/>
        </a:lt2>
        <a:accent1>
          <a:srgbClr val="BF9733"/>
        </a:accent1>
        <a:accent2>
          <a:srgbClr val="7FB22C"/>
        </a:accent2>
        <a:accent3>
          <a:srgbClr val="EBE6E1"/>
        </a:accent3>
        <a:accent4>
          <a:srgbClr val="000000"/>
        </a:accent4>
        <a:accent5>
          <a:srgbClr val="DCC9AD"/>
        </a:accent5>
        <a:accent6>
          <a:srgbClr val="72A127"/>
        </a:accent6>
        <a:hlink>
          <a:srgbClr val="D56575"/>
        </a:hlink>
        <a:folHlink>
          <a:srgbClr val="4E8F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9TGp_business_light_ani</Template>
  <TotalTime>203</TotalTime>
  <Words>621</Words>
  <Application>Microsoft Office PowerPoint</Application>
  <PresentationFormat>Экран (4:3)</PresentationFormat>
  <Paragraphs>125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9TGp_business_light_ani</vt:lpstr>
      <vt:lpstr>Человек в системе экономических отношений</vt:lpstr>
      <vt:lpstr>План:</vt:lpstr>
      <vt:lpstr>Рациональное поведение</vt:lpstr>
      <vt:lpstr>Рациональное поведение потребителя</vt:lpstr>
      <vt:lpstr>Ограничители потребителя</vt:lpstr>
      <vt:lpstr>Слайд 6</vt:lpstr>
      <vt:lpstr>Действия потребителя</vt:lpstr>
      <vt:lpstr>Доходы семьи</vt:lpstr>
      <vt:lpstr>Трансферты </vt:lpstr>
      <vt:lpstr>Распределение домашних доходов</vt:lpstr>
      <vt:lpstr>Уровень жизни</vt:lpstr>
      <vt:lpstr>Формы размещения сбережений</vt:lpstr>
      <vt:lpstr>При выборе вариантов размещения сбережений потребителю необходимо сравнивать их с точки зрения </vt:lpstr>
      <vt:lpstr>Рациональное поведение производителя</vt:lpstr>
      <vt:lpstr>Снижение затрат</vt:lpstr>
      <vt:lpstr>Решаемые проблемы</vt:lpstr>
      <vt:lpstr>Вопросы, решаемые производителем</vt:lpstr>
      <vt:lpstr>Вопросы, решаемые производителем</vt:lpstr>
      <vt:lpstr>Факторы роста производительности труда</vt:lpstr>
      <vt:lpstr>Слайд 20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в системе экономических отношений</dc:title>
  <dc:creator>Ирина</dc:creator>
  <cp:lastModifiedBy>K311</cp:lastModifiedBy>
  <cp:revision>19</cp:revision>
  <dcterms:created xsi:type="dcterms:W3CDTF">2013-12-11T18:32:24Z</dcterms:created>
  <dcterms:modified xsi:type="dcterms:W3CDTF">2015-11-16T08:41:09Z</dcterms:modified>
</cp:coreProperties>
</file>