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73" r:id="rId5"/>
    <p:sldId id="287" r:id="rId6"/>
    <p:sldId id="283" r:id="rId7"/>
    <p:sldId id="288" r:id="rId8"/>
    <p:sldId id="289" r:id="rId9"/>
    <p:sldId id="290" r:id="rId10"/>
    <p:sldId id="291" r:id="rId11"/>
    <p:sldId id="292" r:id="rId12"/>
    <p:sldId id="264" r:id="rId13"/>
    <p:sldId id="260" r:id="rId14"/>
    <p:sldId id="293" r:id="rId15"/>
    <p:sldId id="294" r:id="rId16"/>
    <p:sldId id="271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5CC935"/>
    <a:srgbClr val="A50021"/>
    <a:srgbClr val="5F74CF"/>
    <a:srgbClr val="FFFFFF"/>
    <a:srgbClr val="163D0F"/>
    <a:srgbClr val="054707"/>
    <a:srgbClr val="065A0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97" d="100"/>
          <a:sy n="97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3.16094160104987E-2"/>
          <c:y val="1.163944127015937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мировой экспорт в 1950 г</c:v>
                </c:pt>
              </c:strCache>
            </c:strRef>
          </c:tx>
          <c:explosion val="25"/>
          <c:cat>
            <c:strRef>
              <c:f>Лист1!$A$2:$A$10</c:f>
              <c:strCache>
                <c:ptCount val="9"/>
                <c:pt idx="0">
                  <c:v>Страны ЕЭС</c:v>
                </c:pt>
                <c:pt idx="1">
                  <c:v>Страны ЕАСТ</c:v>
                </c:pt>
                <c:pt idx="2">
                  <c:v>др. гос-ва Зап. Европы</c:v>
                </c:pt>
                <c:pt idx="3">
                  <c:v>Япония</c:v>
                </c:pt>
                <c:pt idx="4">
                  <c:v>Канада</c:v>
                </c:pt>
                <c:pt idx="5">
                  <c:v>США</c:v>
                </c:pt>
                <c:pt idx="6">
                  <c:v>Австралия, Южн.Африка</c:v>
                </c:pt>
                <c:pt idx="7">
                  <c:v>страны с плановой экономикой </c:v>
                </c:pt>
                <c:pt idx="8">
                  <c:v>развивающиеся страны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23.3</c:v>
                </c:pt>
                <c:pt idx="1">
                  <c:v>14.5</c:v>
                </c:pt>
                <c:pt idx="2">
                  <c:v>2.5</c:v>
                </c:pt>
                <c:pt idx="3">
                  <c:v>3.2</c:v>
                </c:pt>
                <c:pt idx="4">
                  <c:v>4.3</c:v>
                </c:pt>
                <c:pt idx="5">
                  <c:v>16</c:v>
                </c:pt>
                <c:pt idx="6">
                  <c:v>3.1</c:v>
                </c:pt>
                <c:pt idx="7">
                  <c:v>11.8</c:v>
                </c:pt>
                <c:pt idx="8">
                  <c:v>21.3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89780183727032"/>
          <c:y val="6.4951442756097488E-2"/>
          <c:w val="0.32976886482939632"/>
          <c:h val="0.92797415982938591"/>
        </c:manualLayout>
      </c:layout>
      <c:txPr>
        <a:bodyPr/>
        <a:lstStyle/>
        <a:p>
          <a:pPr>
            <a:lnSpc>
              <a:spcPct val="80000"/>
            </a:lnSpc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1609416010498707E-2"/>
          <c:y val="1.163944127015937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мировой экспорт в 1980 г</c:v>
                </c:pt>
              </c:strCache>
            </c:strRef>
          </c:tx>
          <c:explosion val="25"/>
          <c:cat>
            <c:strRef>
              <c:f>Лист1!$A$2:$A$10</c:f>
              <c:strCache>
                <c:ptCount val="9"/>
                <c:pt idx="0">
                  <c:v>Страны ЕЭС</c:v>
                </c:pt>
                <c:pt idx="1">
                  <c:v>Страны ЕАСТ</c:v>
                </c:pt>
                <c:pt idx="2">
                  <c:v>др. гос-ва Зап. Европы</c:v>
                </c:pt>
                <c:pt idx="3">
                  <c:v>Япония</c:v>
                </c:pt>
                <c:pt idx="4">
                  <c:v>Канада</c:v>
                </c:pt>
                <c:pt idx="5">
                  <c:v>США</c:v>
                </c:pt>
                <c:pt idx="6">
                  <c:v>Австралия, Южн.Африка</c:v>
                </c:pt>
                <c:pt idx="7">
                  <c:v>страны с плановой экономикой </c:v>
                </c:pt>
                <c:pt idx="8">
                  <c:v>развивающиеся страны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33.5</c:v>
                </c:pt>
                <c:pt idx="1">
                  <c:v>5.84</c:v>
                </c:pt>
                <c:pt idx="2">
                  <c:v>1.61</c:v>
                </c:pt>
                <c:pt idx="3">
                  <c:v>6.54</c:v>
                </c:pt>
                <c:pt idx="4">
                  <c:v>3.22</c:v>
                </c:pt>
                <c:pt idx="5">
                  <c:v>10.26</c:v>
                </c:pt>
                <c:pt idx="6">
                  <c:v>2.0099999999999998</c:v>
                </c:pt>
                <c:pt idx="7">
                  <c:v>8.9499999999999993</c:v>
                </c:pt>
                <c:pt idx="8">
                  <c:v>28.07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89780183727043"/>
          <c:y val="6.4951442756097488E-2"/>
          <c:w val="0.32976886482939638"/>
          <c:h val="0.92797415982938591"/>
        </c:manualLayout>
      </c:layout>
      <c:txPr>
        <a:bodyPr/>
        <a:lstStyle/>
        <a:p>
          <a:pPr>
            <a:lnSpc>
              <a:spcPct val="80000"/>
            </a:lnSpc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46C1256F-6095-4A4D-ADFB-17902170AC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AB83D822-2A3F-480B-B2E6-FFEE0FE3E7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AE3FD-6A77-4AD0-82BB-5C61ECA2470B}" type="slidenum">
              <a:rPr lang="en-US"/>
              <a:pPr/>
              <a:t>16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9" name="Picture 83" descr="11"/>
          <p:cNvPicPr>
            <a:picLocks noChangeAspect="1" noChangeArrowheads="1"/>
          </p:cNvPicPr>
          <p:nvPr/>
        </p:nvPicPr>
        <p:blipFill>
          <a:blip r:embed="rId2" cstate="print"/>
          <a:srcRect r="13000"/>
          <a:stretch>
            <a:fillRect/>
          </a:stretch>
        </p:blipFill>
        <p:spPr bwMode="gray">
          <a:xfrm>
            <a:off x="2514600" y="361950"/>
            <a:ext cx="6629400" cy="6496050"/>
          </a:xfrm>
          <a:prstGeom prst="rect">
            <a:avLst/>
          </a:prstGeom>
          <a:noFill/>
        </p:spPr>
      </p:pic>
      <p:pic>
        <p:nvPicPr>
          <p:cNvPr id="4176" name="Picture 80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1793875"/>
            <a:ext cx="9144000" cy="5064125"/>
          </a:xfrm>
          <a:prstGeom prst="rect">
            <a:avLst/>
          </a:prstGeom>
          <a:noFill/>
        </p:spPr>
      </p:pic>
      <p:sp>
        <p:nvSpPr>
          <p:cNvPr id="4115" name="Freeform 19"/>
          <p:cNvSpPr>
            <a:spLocks/>
          </p:cNvSpPr>
          <p:nvPr/>
        </p:nvSpPr>
        <p:spPr bwMode="gray">
          <a:xfrm>
            <a:off x="-6350" y="0"/>
            <a:ext cx="9172575" cy="1592263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Freeform 23"/>
          <p:cNvSpPr>
            <a:spLocks/>
          </p:cNvSpPr>
          <p:nvPr/>
        </p:nvSpPr>
        <p:spPr bwMode="gray">
          <a:xfrm flipH="1">
            <a:off x="-3175" y="-3175"/>
            <a:ext cx="3862388" cy="1435100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Freeform 22"/>
          <p:cNvSpPr>
            <a:spLocks/>
          </p:cNvSpPr>
          <p:nvPr/>
        </p:nvSpPr>
        <p:spPr bwMode="gray">
          <a:xfrm flipH="1">
            <a:off x="-4763" y="258763"/>
            <a:ext cx="6643688" cy="1225550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gray">
          <a:xfrm>
            <a:off x="457200" y="257175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" y="1524000"/>
            <a:ext cx="6629400" cy="1473200"/>
          </a:xfrm>
        </p:spPr>
        <p:txBody>
          <a:bodyPr/>
          <a:lstStyle>
            <a:lvl1pPr>
              <a:defRPr sz="55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" y="3124200"/>
            <a:ext cx="3733800" cy="400050"/>
          </a:xfrm>
        </p:spPr>
        <p:txBody>
          <a:bodyPr/>
          <a:lstStyle>
            <a:lvl1pPr marL="0" indent="0">
              <a:buFontTx/>
              <a:buNone/>
              <a:defRPr sz="2000" b="1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52800" y="6305550"/>
            <a:ext cx="16002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159A8-BAB3-43B2-A302-75C2104C2A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12900" y="6305550"/>
            <a:ext cx="16510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52400" y="6305550"/>
            <a:ext cx="1371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55" name="AutoShape 59"/>
          <p:cNvSpPr>
            <a:spLocks noChangeArrowheads="1"/>
          </p:cNvSpPr>
          <p:nvPr/>
        </p:nvSpPr>
        <p:spPr bwMode="gray">
          <a:xfrm>
            <a:off x="2286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6" name="AutoShape 60"/>
          <p:cNvSpPr>
            <a:spLocks noChangeArrowheads="1"/>
          </p:cNvSpPr>
          <p:nvPr/>
        </p:nvSpPr>
        <p:spPr bwMode="gray">
          <a:xfrm>
            <a:off x="6858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7" name="AutoShape 61"/>
          <p:cNvSpPr>
            <a:spLocks noChangeArrowheads="1"/>
          </p:cNvSpPr>
          <p:nvPr/>
        </p:nvSpPr>
        <p:spPr bwMode="gray">
          <a:xfrm>
            <a:off x="4648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8" name="AutoShape 62"/>
          <p:cNvSpPr>
            <a:spLocks noChangeArrowheads="1"/>
          </p:cNvSpPr>
          <p:nvPr/>
        </p:nvSpPr>
        <p:spPr bwMode="gray">
          <a:xfrm>
            <a:off x="4876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9" name="AutoShape 63"/>
          <p:cNvSpPr>
            <a:spLocks noChangeArrowheads="1"/>
          </p:cNvSpPr>
          <p:nvPr/>
        </p:nvSpPr>
        <p:spPr bwMode="gray">
          <a:xfrm>
            <a:off x="7239000" y="533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0" name="AutoShape 64"/>
          <p:cNvSpPr>
            <a:spLocks noChangeArrowheads="1"/>
          </p:cNvSpPr>
          <p:nvPr/>
        </p:nvSpPr>
        <p:spPr bwMode="gray">
          <a:xfrm>
            <a:off x="88392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1" name="AutoShape 65"/>
          <p:cNvSpPr>
            <a:spLocks noChangeArrowheads="1"/>
          </p:cNvSpPr>
          <p:nvPr/>
        </p:nvSpPr>
        <p:spPr bwMode="gray">
          <a:xfrm>
            <a:off x="28956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gray">
          <a:xfrm>
            <a:off x="34290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gray">
          <a:xfrm>
            <a:off x="62484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4" name="AutoShape 68"/>
          <p:cNvSpPr>
            <a:spLocks noChangeArrowheads="1"/>
          </p:cNvSpPr>
          <p:nvPr/>
        </p:nvSpPr>
        <p:spPr bwMode="gray">
          <a:xfrm>
            <a:off x="7924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gray">
          <a:xfrm>
            <a:off x="1828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6" name="AutoShape 70"/>
          <p:cNvSpPr>
            <a:spLocks noChangeArrowheads="1"/>
          </p:cNvSpPr>
          <p:nvPr/>
        </p:nvSpPr>
        <p:spPr bwMode="gray">
          <a:xfrm>
            <a:off x="0" y="1676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7" name="AutoShape 71"/>
          <p:cNvSpPr>
            <a:spLocks noChangeArrowheads="1"/>
          </p:cNvSpPr>
          <p:nvPr/>
        </p:nvSpPr>
        <p:spPr bwMode="gray">
          <a:xfrm>
            <a:off x="457200" y="1600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8" name="AutoShape 72"/>
          <p:cNvSpPr>
            <a:spLocks noChangeArrowheads="1"/>
          </p:cNvSpPr>
          <p:nvPr/>
        </p:nvSpPr>
        <p:spPr bwMode="gray">
          <a:xfrm>
            <a:off x="64770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9" name="AutoShape 73"/>
          <p:cNvSpPr>
            <a:spLocks noChangeArrowheads="1"/>
          </p:cNvSpPr>
          <p:nvPr/>
        </p:nvSpPr>
        <p:spPr bwMode="gray">
          <a:xfrm>
            <a:off x="84582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0" name="AutoShape 74"/>
          <p:cNvSpPr>
            <a:spLocks noChangeArrowheads="1"/>
          </p:cNvSpPr>
          <p:nvPr/>
        </p:nvSpPr>
        <p:spPr bwMode="gray">
          <a:xfrm>
            <a:off x="4267200" y="1752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gray">
          <a:xfrm>
            <a:off x="57912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2" name="AutoShape 76"/>
          <p:cNvSpPr>
            <a:spLocks noChangeArrowheads="1"/>
          </p:cNvSpPr>
          <p:nvPr/>
        </p:nvSpPr>
        <p:spPr bwMode="gray">
          <a:xfrm>
            <a:off x="12954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74" name="AutoShape 78"/>
          <p:cNvSpPr>
            <a:spLocks noChangeArrowheads="1"/>
          </p:cNvSpPr>
          <p:nvPr/>
        </p:nvSpPr>
        <p:spPr bwMode="gray">
          <a:xfrm>
            <a:off x="7543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7A8E4-5BAE-40D8-8FF0-6E8D71729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6ABF4-07F8-4ED9-A0E2-937D683B1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3E7069-A054-4FAA-A23A-DEC0A2A23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F7DC8-4A63-4780-A7AF-0441F2AB0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AFA60D-A258-4A25-81AB-C2C86E3B6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4122C-FD9A-4432-8C49-0ACF50FB0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7E73-8F18-40C3-A52A-6A9BD5D8A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70C04-FEFD-471A-9829-6B4CEE370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2BA2-408F-4C6E-BC2A-7D9526EE9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CDD81-BA03-49F0-AC79-62B37E82C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34F47-FF6E-419C-88C3-16C19DF25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10BF-290B-4D10-972B-2C0F37DB3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E5CDB-06AA-4E73-BA75-3B535B853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0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gray">
          <a:xfrm flipH="1">
            <a:off x="-9525" y="-15875"/>
            <a:ext cx="9153525" cy="1308100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Freeform 16"/>
          <p:cNvSpPr>
            <a:spLocks/>
          </p:cNvSpPr>
          <p:nvPr/>
        </p:nvSpPr>
        <p:spPr bwMode="hidden">
          <a:xfrm>
            <a:off x="2500313" y="201613"/>
            <a:ext cx="6629400" cy="1006475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hidden">
          <a:xfrm>
            <a:off x="5273675" y="-12700"/>
            <a:ext cx="3854450" cy="1177925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462581E5-A80F-4FB6-8466-1693A21B1B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315200" y="6477000"/>
            <a:ext cx="175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84" name="AutoShape 60"/>
          <p:cNvSpPr>
            <a:spLocks noChangeArrowheads="1"/>
          </p:cNvSpPr>
          <p:nvPr/>
        </p:nvSpPr>
        <p:spPr bwMode="gray">
          <a:xfrm>
            <a:off x="79248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AutoShape 61"/>
          <p:cNvSpPr>
            <a:spLocks noChangeArrowheads="1"/>
          </p:cNvSpPr>
          <p:nvPr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AutoShape 63"/>
          <p:cNvSpPr>
            <a:spLocks noChangeArrowheads="1"/>
          </p:cNvSpPr>
          <p:nvPr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AutoShape 64"/>
          <p:cNvSpPr>
            <a:spLocks noChangeArrowheads="1"/>
          </p:cNvSpPr>
          <p:nvPr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AutoShape 65"/>
          <p:cNvSpPr>
            <a:spLocks noChangeArrowheads="1"/>
          </p:cNvSpPr>
          <p:nvPr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AutoShape 66"/>
          <p:cNvSpPr>
            <a:spLocks noChangeArrowheads="1"/>
          </p:cNvSpPr>
          <p:nvPr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AutoShape 67"/>
          <p:cNvSpPr>
            <a:spLocks noChangeArrowheads="1"/>
          </p:cNvSpPr>
          <p:nvPr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95" name="Picture 71" descr="07"/>
          <p:cNvPicPr>
            <a:picLocks noChangeAspect="1" noChangeArrowheads="1"/>
          </p:cNvPicPr>
          <p:nvPr/>
        </p:nvPicPr>
        <p:blipFill>
          <a:blip r:embed="rId16" cstate="print"/>
          <a:srcRect l="22380" r="12122"/>
          <a:stretch>
            <a:fillRect/>
          </a:stretch>
        </p:blipFill>
        <p:spPr bwMode="hidden">
          <a:xfrm>
            <a:off x="7696200" y="0"/>
            <a:ext cx="1600200" cy="1600200"/>
          </a:xfrm>
          <a:prstGeom prst="rect">
            <a:avLst/>
          </a:prstGeom>
          <a:noFill/>
        </p:spPr>
      </p:pic>
      <p:pic>
        <p:nvPicPr>
          <p:cNvPr id="1096" name="Picture 72" descr="0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76200"/>
            <a:ext cx="1227138" cy="1600200"/>
          </a:xfrm>
          <a:prstGeom prst="rect">
            <a:avLst/>
          </a:prstGeom>
          <a:noFill/>
        </p:spPr>
      </p:pic>
      <p:sp>
        <p:nvSpPr>
          <p:cNvPr id="1093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357298"/>
            <a:ext cx="4429156" cy="171134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ЭКОНОМИКА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524000" y="142852"/>
          <a:ext cx="6096000" cy="654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524000" y="142852"/>
          <a:ext cx="6096000" cy="654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934200" cy="1552564"/>
          </a:xfrm>
        </p:spPr>
        <p:txBody>
          <a:bodyPr/>
          <a:lstStyle/>
          <a:p>
            <a:r>
              <a:rPr lang="ru-RU" sz="3200" dirty="0" smtClean="0"/>
              <a:t>Государственная политика в области международной торговли</a:t>
            </a:r>
            <a:endParaRPr lang="en-US" sz="3200" dirty="0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gray">
          <a:xfrm>
            <a:off x="5251450" y="2760663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gray">
          <a:xfrm>
            <a:off x="1247775" y="2760663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516" name="AutoShape 60"/>
          <p:cNvSpPr>
            <a:spLocks noChangeArrowheads="1"/>
          </p:cNvSpPr>
          <p:nvPr/>
        </p:nvSpPr>
        <p:spPr bwMode="gray">
          <a:xfrm>
            <a:off x="3352800" y="3678238"/>
            <a:ext cx="2514600" cy="1220787"/>
          </a:xfrm>
          <a:prstGeom prst="roundRect">
            <a:avLst>
              <a:gd name="adj" fmla="val 132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white">
          <a:xfrm>
            <a:off x="3428992" y="3714752"/>
            <a:ext cx="24257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i="0" dirty="0" smtClean="0">
                <a:solidFill>
                  <a:srgbClr val="F8F8F8"/>
                </a:solidFill>
                <a:cs typeface="Arial" charset="0"/>
              </a:rPr>
              <a:t>2-е экономические политики</a:t>
            </a:r>
            <a:endParaRPr lang="en-US" sz="22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black">
          <a:xfrm>
            <a:off x="1763713" y="4002088"/>
            <a:ext cx="16462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cs typeface="Arial" charset="0"/>
              </a:rPr>
              <a:t>ПРОТЕКЦИО-НИЗМ</a:t>
            </a:r>
            <a:endParaRPr lang="en-US" sz="1600" b="1" i="0" dirty="0">
              <a:cs typeface="Arial" charset="0"/>
            </a:endParaRPr>
          </a:p>
        </p:txBody>
      </p:sp>
      <p:grpSp>
        <p:nvGrpSpPr>
          <p:cNvPr id="19519" name="Group 63"/>
          <p:cNvGrpSpPr>
            <a:grpSpLocks/>
          </p:cNvGrpSpPr>
          <p:nvPr/>
        </p:nvGrpSpPr>
        <p:grpSpPr bwMode="auto">
          <a:xfrm>
            <a:off x="1142976" y="2500306"/>
            <a:ext cx="2428892" cy="1022350"/>
            <a:chOff x="480" y="1200"/>
            <a:chExt cx="1042" cy="1019"/>
          </a:xfrm>
        </p:grpSpPr>
        <p:grpSp>
          <p:nvGrpSpPr>
            <p:cNvPr id="19520" name="Group 6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1" name="Picture 6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22" name="Oval 6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23" name="Picture 6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9524" name="Group 68"/>
          <p:cNvGrpSpPr>
            <a:grpSpLocks/>
          </p:cNvGrpSpPr>
          <p:nvPr/>
        </p:nvGrpSpPr>
        <p:grpSpPr bwMode="auto">
          <a:xfrm>
            <a:off x="214282" y="3749675"/>
            <a:ext cx="1643073" cy="1022350"/>
            <a:chOff x="480" y="1200"/>
            <a:chExt cx="1042" cy="1019"/>
          </a:xfrm>
        </p:grpSpPr>
        <p:grpSp>
          <p:nvGrpSpPr>
            <p:cNvPr id="19525" name="Group 6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6" name="Picture 7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27" name="Oval 7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28" name="Picture 7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9529" name="Group 73"/>
          <p:cNvGrpSpPr>
            <a:grpSpLocks/>
          </p:cNvGrpSpPr>
          <p:nvPr/>
        </p:nvGrpSpPr>
        <p:grpSpPr bwMode="auto">
          <a:xfrm>
            <a:off x="1071538" y="5045074"/>
            <a:ext cx="2643206" cy="1170007"/>
            <a:chOff x="480" y="1200"/>
            <a:chExt cx="1042" cy="1019"/>
          </a:xfrm>
        </p:grpSpPr>
        <p:grpSp>
          <p:nvGrpSpPr>
            <p:cNvPr id="19530" name="Group 7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31" name="Picture 7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32" name="Oval 7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33" name="Picture 7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34" name="Text Box 78"/>
          <p:cNvSpPr txBox="1">
            <a:spLocks noChangeArrowheads="1"/>
          </p:cNvSpPr>
          <p:nvPr/>
        </p:nvSpPr>
        <p:spPr bwMode="white">
          <a:xfrm>
            <a:off x="1214414" y="2643182"/>
            <a:ext cx="23574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Защита интересов внутреннего рынка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white">
          <a:xfrm>
            <a:off x="357158" y="3857628"/>
            <a:ext cx="12747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Появился в </a:t>
            </a:r>
            <a:r>
              <a:rPr lang="en-US" sz="1600" b="1" i="0" dirty="0" smtClean="0">
                <a:solidFill>
                  <a:srgbClr val="F8F8F8"/>
                </a:solidFill>
                <a:cs typeface="Arial" charset="0"/>
              </a:rPr>
              <a:t>XVII – XVIII </a:t>
            </a: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вв 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white">
          <a:xfrm>
            <a:off x="1285852" y="5214950"/>
            <a:ext cx="221457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Главное средство – таможенные пошлины и тарифы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37" name="Group 81"/>
          <p:cNvGrpSpPr>
            <a:grpSpLocks/>
          </p:cNvGrpSpPr>
          <p:nvPr/>
        </p:nvGrpSpPr>
        <p:grpSpPr bwMode="auto">
          <a:xfrm>
            <a:off x="5500694" y="2571744"/>
            <a:ext cx="2571768" cy="968375"/>
            <a:chOff x="480" y="1200"/>
            <a:chExt cx="1042" cy="1019"/>
          </a:xfrm>
        </p:grpSpPr>
        <p:grpSp>
          <p:nvGrpSpPr>
            <p:cNvPr id="19538" name="Group 8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39" name="Picture 8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40" name="Oval 8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41" name="Picture 85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42" name="Text Box 86"/>
          <p:cNvSpPr txBox="1">
            <a:spLocks noChangeArrowheads="1"/>
          </p:cNvSpPr>
          <p:nvPr/>
        </p:nvSpPr>
        <p:spPr bwMode="white">
          <a:xfrm>
            <a:off x="5500694" y="2714620"/>
            <a:ext cx="27146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Свободное развитие международной торговли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43" name="Group 87"/>
          <p:cNvGrpSpPr>
            <a:grpSpLocks/>
          </p:cNvGrpSpPr>
          <p:nvPr/>
        </p:nvGrpSpPr>
        <p:grpSpPr bwMode="auto">
          <a:xfrm>
            <a:off x="7612062" y="3776663"/>
            <a:ext cx="1389093" cy="968375"/>
            <a:chOff x="480" y="1200"/>
            <a:chExt cx="1042" cy="1019"/>
          </a:xfrm>
        </p:grpSpPr>
        <p:grpSp>
          <p:nvGrpSpPr>
            <p:cNvPr id="19544" name="Group 8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45" name="Picture 8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46" name="Oval 9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47" name="Picture 91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48" name="Text Box 92"/>
          <p:cNvSpPr txBox="1">
            <a:spLocks noChangeArrowheads="1"/>
          </p:cNvSpPr>
          <p:nvPr/>
        </p:nvSpPr>
        <p:spPr bwMode="white">
          <a:xfrm>
            <a:off x="7786710" y="3929066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С сер. </a:t>
            </a:r>
            <a:r>
              <a:rPr lang="en-US" sz="1600" b="1" i="0" dirty="0" smtClean="0">
                <a:solidFill>
                  <a:srgbClr val="F8F8F8"/>
                </a:solidFill>
                <a:cs typeface="Arial" charset="0"/>
              </a:rPr>
              <a:t>XIX </a:t>
            </a:r>
            <a:r>
              <a:rPr lang="ru-RU" sz="1600" b="1" i="0" dirty="0" smtClean="0">
                <a:solidFill>
                  <a:srgbClr val="F8F8F8"/>
                </a:solidFill>
                <a:cs typeface="Arial" charset="0"/>
              </a:rPr>
              <a:t>века 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549" name="Group 93"/>
          <p:cNvGrpSpPr>
            <a:grpSpLocks/>
          </p:cNvGrpSpPr>
          <p:nvPr/>
        </p:nvGrpSpPr>
        <p:grpSpPr bwMode="auto">
          <a:xfrm>
            <a:off x="3929058" y="4929198"/>
            <a:ext cx="4929222" cy="1803400"/>
            <a:chOff x="480" y="1200"/>
            <a:chExt cx="1042" cy="1019"/>
          </a:xfrm>
        </p:grpSpPr>
        <p:grpSp>
          <p:nvGrpSpPr>
            <p:cNvPr id="19550" name="Group 9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51" name="Picture 9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9552" name="Oval 9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553" name="Picture 9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9554" name="Text Box 98"/>
          <p:cNvSpPr txBox="1">
            <a:spLocks noChangeArrowheads="1"/>
          </p:cNvSpPr>
          <p:nvPr/>
        </p:nvSpPr>
        <p:spPr bwMode="white">
          <a:xfrm>
            <a:off x="3929058" y="5042118"/>
            <a:ext cx="48577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600" b="1" i="0" dirty="0" smtClean="0">
                <a:ln/>
                <a:solidFill>
                  <a:schemeClr val="accent3"/>
                </a:solidFill>
                <a:cs typeface="Arial" charset="0"/>
              </a:rPr>
              <a:t>Поло</a:t>
            </a:r>
            <a:r>
              <a:rPr lang="ru-RU" sz="1600" b="1" i="0" dirty="0" smtClean="0">
                <a:ln/>
                <a:solidFill>
                  <a:schemeClr val="bg2"/>
                </a:solidFill>
                <a:cs typeface="Arial" charset="0"/>
              </a:rPr>
              <a:t>жительно: насыщение рынка дешёв</a:t>
            </a:r>
            <a:r>
              <a:rPr lang="ru-RU" sz="1600" b="1" i="0" dirty="0" smtClean="0">
                <a:ln/>
                <a:solidFill>
                  <a:schemeClr val="accent3"/>
                </a:solidFill>
                <a:cs typeface="Arial" charset="0"/>
              </a:rPr>
              <a:t>ыми товарами, появление новых рабочих мест.</a:t>
            </a:r>
          </a:p>
          <a:p>
            <a:pPr algn="ctr">
              <a:spcBef>
                <a:spcPts val="0"/>
              </a:spcBef>
            </a:pPr>
            <a:r>
              <a:rPr lang="ru-RU" sz="1600" b="1" i="0" dirty="0" smtClean="0">
                <a:ln/>
                <a:solidFill>
                  <a:schemeClr val="accent3"/>
                </a:solidFill>
                <a:cs typeface="Arial" charset="0"/>
              </a:rPr>
              <a:t>Отрицательные: сокращение рынка отечественных </a:t>
            </a:r>
            <a:r>
              <a:rPr lang="ru-RU" sz="1600" b="1" i="0" dirty="0" err="1" smtClean="0">
                <a:ln/>
                <a:solidFill>
                  <a:schemeClr val="accent3"/>
                </a:solidFill>
                <a:cs typeface="Arial" charset="0"/>
              </a:rPr>
              <a:t>товаров-закрытие</a:t>
            </a:r>
            <a:r>
              <a:rPr lang="ru-RU" sz="1600" b="1" i="0" dirty="0" smtClean="0">
                <a:ln/>
                <a:solidFill>
                  <a:schemeClr val="accent3"/>
                </a:solidFill>
                <a:cs typeface="Arial" charset="0"/>
              </a:rPr>
              <a:t> </a:t>
            </a:r>
            <a:r>
              <a:rPr lang="ru-RU" sz="1600" b="1" i="0" dirty="0" err="1" smtClean="0">
                <a:ln/>
                <a:solidFill>
                  <a:schemeClr val="accent3"/>
                </a:solidFill>
                <a:cs typeface="Arial" charset="0"/>
              </a:rPr>
              <a:t>предприятий-безработица-уменьшение</a:t>
            </a:r>
            <a:r>
              <a:rPr lang="ru-RU" sz="1600" b="1" i="0" dirty="0" smtClean="0">
                <a:ln/>
                <a:solidFill>
                  <a:schemeClr val="accent3"/>
                </a:solidFill>
                <a:cs typeface="Arial" charset="0"/>
              </a:rPr>
              <a:t> налогов.</a:t>
            </a:r>
            <a:endParaRPr lang="en-US" sz="1600" b="1" i="0" dirty="0">
              <a:ln/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9555" name="Text Box 99"/>
          <p:cNvSpPr txBox="1">
            <a:spLocks noChangeArrowheads="1"/>
          </p:cNvSpPr>
          <p:nvPr/>
        </p:nvSpPr>
        <p:spPr bwMode="black">
          <a:xfrm>
            <a:off x="5910263" y="4002088"/>
            <a:ext cx="16462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cs typeface="Arial" charset="0"/>
              </a:rPr>
              <a:t>ФРИТРЕДЁР-СТВО</a:t>
            </a:r>
            <a:endParaRPr lang="en-US" sz="1600" b="1" i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7" grpId="0"/>
      <p:bldP spid="19518" grpId="0"/>
      <p:bldP spid="19534" grpId="0"/>
      <p:bldP spid="19535" grpId="0"/>
      <p:bldP spid="19536" grpId="0"/>
      <p:bldP spid="19542" grpId="0"/>
      <p:bldP spid="19548" grpId="0"/>
      <p:bldP spid="19554" grpId="0"/>
      <p:bldP spid="19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4" name="Rectangle 5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329510" cy="990600"/>
          </a:xfrm>
        </p:spPr>
        <p:txBody>
          <a:bodyPr/>
          <a:lstStyle/>
          <a:p>
            <a:r>
              <a:rPr lang="ru-RU" sz="3200" dirty="0" smtClean="0"/>
              <a:t>Тарифные методы регулирования</a:t>
            </a:r>
            <a:endParaRPr lang="en-US" sz="3200" dirty="0"/>
          </a:p>
        </p:txBody>
      </p: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2143108" y="4714884"/>
            <a:ext cx="5056188" cy="923925"/>
            <a:chOff x="1267" y="2532"/>
            <a:chExt cx="3185" cy="582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73" name="Group 61"/>
          <p:cNvGrpSpPr>
            <a:grpSpLocks/>
          </p:cNvGrpSpPr>
          <p:nvPr/>
        </p:nvGrpSpPr>
        <p:grpSpPr bwMode="auto">
          <a:xfrm>
            <a:off x="2214546" y="3286124"/>
            <a:ext cx="5084762" cy="923925"/>
            <a:chOff x="1314" y="1782"/>
            <a:chExt cx="3203" cy="58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77" name="Group 65"/>
          <p:cNvGrpSpPr>
            <a:grpSpLocks/>
          </p:cNvGrpSpPr>
          <p:nvPr/>
        </p:nvGrpSpPr>
        <p:grpSpPr bwMode="auto">
          <a:xfrm>
            <a:off x="2120900" y="1768475"/>
            <a:ext cx="5027613" cy="923925"/>
            <a:chOff x="1255" y="1050"/>
            <a:chExt cx="3167" cy="582"/>
          </a:xfrm>
        </p:grpSpPr>
        <p:sp>
          <p:nvSpPr>
            <p:cNvPr id="13378" name="AutoShape 6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81" name="Text Box 4"/>
          <p:cNvSpPr txBox="1">
            <a:spLocks noChangeArrowheads="1"/>
          </p:cNvSpPr>
          <p:nvPr/>
        </p:nvSpPr>
        <p:spPr bwMode="gray">
          <a:xfrm>
            <a:off x="2428860" y="1785926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Это пошлины на импортные товары, взимаемые таможенными ведомствами при пересечении границы.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3382" name="Text Box 11"/>
          <p:cNvSpPr txBox="1">
            <a:spLocks noChangeArrowheads="1"/>
          </p:cNvSpPr>
          <p:nvPr/>
        </p:nvSpPr>
        <p:spPr bwMode="gray">
          <a:xfrm>
            <a:off x="2214546" y="3357562"/>
            <a:ext cx="48577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Тариф на товары отечественных </a:t>
            </a:r>
            <a:r>
              <a:rPr lang="ru-RU" sz="1600" i="0" dirty="0" err="1" smtClean="0">
                <a:solidFill>
                  <a:srgbClr val="F8F8F8"/>
                </a:solidFill>
                <a:cs typeface="Arial" charset="0"/>
              </a:rPr>
              <a:t>производи-телей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 с целью ограничить экспорт для </a:t>
            </a:r>
            <a:r>
              <a:rPr lang="ru-RU" sz="1600" i="0" dirty="0" err="1" smtClean="0">
                <a:solidFill>
                  <a:srgbClr val="F8F8F8"/>
                </a:solidFill>
                <a:cs typeface="Arial" charset="0"/>
              </a:rPr>
              <a:t>поддер-жания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 предложения на внутреннем рынке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3383" name="Text Box 18"/>
          <p:cNvSpPr txBox="1">
            <a:spLocks noChangeArrowheads="1"/>
          </p:cNvSpPr>
          <p:nvPr/>
        </p:nvSpPr>
        <p:spPr bwMode="gray">
          <a:xfrm>
            <a:off x="2500298" y="4786322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Это объединения стран, ликвидирующие между собой таможенные барьеры, устанавливая их для третьих стран.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3385" name="Group 5"/>
          <p:cNvGrpSpPr>
            <a:grpSpLocks/>
          </p:cNvGrpSpPr>
          <p:nvPr/>
        </p:nvGrpSpPr>
        <p:grpSpPr bwMode="auto">
          <a:xfrm>
            <a:off x="500034" y="1600200"/>
            <a:ext cx="2043141" cy="1236663"/>
            <a:chOff x="802" y="845"/>
            <a:chExt cx="827" cy="826"/>
          </a:xfrm>
        </p:grpSpPr>
        <p:sp>
          <p:nvSpPr>
            <p:cNvPr id="1338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89" name="Text Box 9"/>
          <p:cNvSpPr txBox="1">
            <a:spLocks noChangeArrowheads="1"/>
          </p:cNvSpPr>
          <p:nvPr/>
        </p:nvSpPr>
        <p:spPr bwMode="gray">
          <a:xfrm>
            <a:off x="642910" y="1785926"/>
            <a:ext cx="181612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Таможенные тарифы на импорт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3390" name="Group 12"/>
          <p:cNvGrpSpPr>
            <a:grpSpLocks/>
          </p:cNvGrpSpPr>
          <p:nvPr/>
        </p:nvGrpSpPr>
        <p:grpSpPr bwMode="auto">
          <a:xfrm>
            <a:off x="6858016" y="3143248"/>
            <a:ext cx="2043143" cy="1236663"/>
            <a:chOff x="802" y="845"/>
            <a:chExt cx="827" cy="826"/>
          </a:xfrm>
        </p:grpSpPr>
        <p:sp>
          <p:nvSpPr>
            <p:cNvPr id="13391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2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3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4" name="Text Box 16"/>
          <p:cNvSpPr txBox="1">
            <a:spLocks noChangeArrowheads="1"/>
          </p:cNvSpPr>
          <p:nvPr/>
        </p:nvSpPr>
        <p:spPr bwMode="gray">
          <a:xfrm>
            <a:off x="7000892" y="3429000"/>
            <a:ext cx="18288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Экспортный тариф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3395" name="Group 19"/>
          <p:cNvGrpSpPr>
            <a:grpSpLocks/>
          </p:cNvGrpSpPr>
          <p:nvPr/>
        </p:nvGrpSpPr>
        <p:grpSpPr bwMode="auto">
          <a:xfrm>
            <a:off x="285720" y="4572008"/>
            <a:ext cx="2247930" cy="1236662"/>
            <a:chOff x="802" y="845"/>
            <a:chExt cx="827" cy="826"/>
          </a:xfrm>
        </p:grpSpPr>
        <p:sp>
          <p:nvSpPr>
            <p:cNvPr id="13396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7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8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9" name="Text Box 23"/>
          <p:cNvSpPr txBox="1">
            <a:spLocks noChangeArrowheads="1"/>
          </p:cNvSpPr>
          <p:nvPr/>
        </p:nvSpPr>
        <p:spPr bwMode="gray">
          <a:xfrm>
            <a:off x="428596" y="4857760"/>
            <a:ext cx="20209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Таможенные союзы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2" grpId="0"/>
      <p:bldP spid="13383" grpId="0"/>
      <p:bldP spid="13389" grpId="0"/>
      <p:bldP spid="13394" grpId="0"/>
      <p:bldP spid="133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4" name="Rectangle 5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715304" cy="990600"/>
          </a:xfrm>
        </p:spPr>
        <p:txBody>
          <a:bodyPr/>
          <a:lstStyle/>
          <a:p>
            <a:r>
              <a:rPr lang="ru-RU" sz="3200" dirty="0" smtClean="0"/>
              <a:t>Нет</a:t>
            </a:r>
            <a:r>
              <a:rPr lang="ru-RU" sz="3200" dirty="0" smtClean="0"/>
              <a:t>арифные методы регулирования</a:t>
            </a:r>
            <a:endParaRPr lang="en-US" sz="3200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143108" y="4143380"/>
            <a:ext cx="6143668" cy="923925"/>
            <a:chOff x="1267" y="2532"/>
            <a:chExt cx="3185" cy="582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000100" y="5311775"/>
            <a:ext cx="6299225" cy="923925"/>
            <a:chOff x="1314" y="3282"/>
            <a:chExt cx="3203" cy="582"/>
          </a:xfrm>
        </p:grpSpPr>
        <p:sp>
          <p:nvSpPr>
            <p:cNvPr id="13370" name="AutoShape 5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071538" y="2930525"/>
            <a:ext cx="6227787" cy="923925"/>
            <a:chOff x="1314" y="1782"/>
            <a:chExt cx="3203" cy="58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2120900" y="1768475"/>
            <a:ext cx="6094438" cy="923925"/>
            <a:chOff x="1255" y="1050"/>
            <a:chExt cx="3167" cy="582"/>
          </a:xfrm>
        </p:grpSpPr>
        <p:sp>
          <p:nvSpPr>
            <p:cNvPr id="13378" name="AutoShape 6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81" name="Text Box 4"/>
          <p:cNvSpPr txBox="1">
            <a:spLocks noChangeArrowheads="1"/>
          </p:cNvSpPr>
          <p:nvPr/>
        </p:nvSpPr>
        <p:spPr bwMode="gray">
          <a:xfrm>
            <a:off x="2500298" y="1714488"/>
            <a:ext cx="564360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Это количественные ограничения ввоза или вывоза определённого товара.</a:t>
            </a:r>
          </a:p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Устанавливаются путём лицензирования (проводит государство).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3382" name="Text Box 11"/>
          <p:cNvSpPr txBox="1">
            <a:spLocks noChangeArrowheads="1"/>
          </p:cNvSpPr>
          <p:nvPr/>
        </p:nvSpPr>
        <p:spPr bwMode="gray">
          <a:xfrm>
            <a:off x="1071538" y="3000372"/>
            <a:ext cx="592935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Экономические санкции, устанавливающие полный запрет торговли с какой-либо страной.</a:t>
            </a:r>
          </a:p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Применяется в основном с целью давления на эту страну.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3383" name="Text Box 18"/>
          <p:cNvSpPr txBox="1">
            <a:spLocks noChangeArrowheads="1"/>
          </p:cNvSpPr>
          <p:nvPr/>
        </p:nvSpPr>
        <p:spPr bwMode="gray">
          <a:xfrm>
            <a:off x="2500298" y="4214818"/>
            <a:ext cx="57150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П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редоставляется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сторонами по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внешнеторговой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сделке в процессе экспорта. </a:t>
            </a:r>
            <a:endParaRPr lang="ru-RU" sz="1600" i="0" dirty="0" smtClean="0">
              <a:solidFill>
                <a:srgbClr val="F8F8F8"/>
              </a:solidFill>
              <a:cs typeface="Arial" charset="0"/>
            </a:endParaRPr>
          </a:p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Бывает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в виде отсрочки платежа или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предоплаты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товара.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3384" name="Text Box 25"/>
          <p:cNvSpPr txBox="1">
            <a:spLocks noChangeArrowheads="1"/>
          </p:cNvSpPr>
          <p:nvPr/>
        </p:nvSpPr>
        <p:spPr bwMode="gray">
          <a:xfrm>
            <a:off x="1000100" y="5357826"/>
            <a:ext cx="607223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Продажа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товаров по искусственно заниженным ценам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.</a:t>
            </a:r>
          </a:p>
          <a:p>
            <a:pPr algn="ctr" eaLnBrk="0" hangingPunct="0"/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Проводится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с различными целями: проникновение или укрепление на новом рынке, вытеснение </a:t>
            </a:r>
            <a:r>
              <a:rPr lang="ru-RU" sz="1600" i="0" dirty="0" smtClean="0">
                <a:solidFill>
                  <a:srgbClr val="F8F8F8"/>
                </a:solidFill>
                <a:cs typeface="Arial" charset="0"/>
              </a:rPr>
              <a:t>конкурентов и проч.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00034" y="1600200"/>
            <a:ext cx="2043141" cy="1236663"/>
            <a:chOff x="802" y="845"/>
            <a:chExt cx="827" cy="826"/>
          </a:xfrm>
        </p:grpSpPr>
        <p:sp>
          <p:nvSpPr>
            <p:cNvPr id="1338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89" name="Text Box 9"/>
          <p:cNvSpPr txBox="1">
            <a:spLocks noChangeArrowheads="1"/>
          </p:cNvSpPr>
          <p:nvPr/>
        </p:nvSpPr>
        <p:spPr bwMode="gray">
          <a:xfrm>
            <a:off x="642910" y="1928802"/>
            <a:ext cx="18161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Установление квот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886574" y="2749550"/>
            <a:ext cx="2043143" cy="1236663"/>
            <a:chOff x="802" y="845"/>
            <a:chExt cx="827" cy="826"/>
          </a:xfrm>
        </p:grpSpPr>
        <p:sp>
          <p:nvSpPr>
            <p:cNvPr id="13391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2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3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4" name="Text Box 16"/>
          <p:cNvSpPr txBox="1">
            <a:spLocks noChangeArrowheads="1"/>
          </p:cNvSpPr>
          <p:nvPr/>
        </p:nvSpPr>
        <p:spPr bwMode="gray">
          <a:xfrm>
            <a:off x="6929454" y="3143248"/>
            <a:ext cx="182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Эмбарго 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85720" y="3970338"/>
            <a:ext cx="2247930" cy="1236662"/>
            <a:chOff x="802" y="845"/>
            <a:chExt cx="827" cy="826"/>
          </a:xfrm>
        </p:grpSpPr>
        <p:sp>
          <p:nvSpPr>
            <p:cNvPr id="13396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7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98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399" name="Text Box 23"/>
          <p:cNvSpPr txBox="1">
            <a:spLocks noChangeArrowheads="1"/>
          </p:cNvSpPr>
          <p:nvPr/>
        </p:nvSpPr>
        <p:spPr bwMode="gray">
          <a:xfrm>
            <a:off x="428596" y="4270375"/>
            <a:ext cx="20209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Экспортные кредиты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886574" y="5130800"/>
            <a:ext cx="2043143" cy="1236663"/>
            <a:chOff x="802" y="845"/>
            <a:chExt cx="827" cy="826"/>
          </a:xfrm>
        </p:grpSpPr>
        <p:sp>
          <p:nvSpPr>
            <p:cNvPr id="1340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0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0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404" name="Text Box 30"/>
          <p:cNvSpPr txBox="1">
            <a:spLocks noChangeArrowheads="1"/>
          </p:cNvSpPr>
          <p:nvPr/>
        </p:nvSpPr>
        <p:spPr bwMode="gray">
          <a:xfrm>
            <a:off x="7000892" y="5500702"/>
            <a:ext cx="182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80808"/>
                </a:solidFill>
                <a:cs typeface="Arial" charset="0"/>
              </a:rPr>
              <a:t>Демпинг </a:t>
            </a:r>
            <a:endParaRPr lang="en-US" b="1" i="0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1" grpId="0"/>
      <p:bldP spid="13382" grpId="0"/>
      <p:bldP spid="13383" grpId="0"/>
      <p:bldP spid="13384" grpId="0"/>
      <p:bldP spid="13389" grpId="0"/>
      <p:bldP spid="13394" grpId="0"/>
      <p:bldP spid="13399" grpId="0"/>
      <p:bldP spid="13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Глобальные проблемы экономики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95462"/>
            <a:ext cx="7929618" cy="3062298"/>
          </a:xfrm>
        </p:spPr>
        <p:txBody>
          <a:bodyPr/>
          <a:lstStyle/>
          <a:p>
            <a:pPr>
              <a:buSzPct val="90000"/>
            </a:pPr>
            <a:r>
              <a:rPr lang="en-US" sz="3000" dirty="0"/>
              <a:t> </a:t>
            </a:r>
            <a:r>
              <a:rPr lang="ru-RU" sz="3000" dirty="0" smtClean="0"/>
              <a:t>процесс глобализации порождён разными факторами:</a:t>
            </a:r>
            <a:endParaRPr lang="en-US" sz="3000" dirty="0"/>
          </a:p>
          <a:p>
            <a:endParaRPr lang="en-US" sz="1400" dirty="0"/>
          </a:p>
          <a:p>
            <a:pPr lvl="1"/>
            <a:r>
              <a:rPr lang="ru-RU" sz="2400" i="1" dirty="0" smtClean="0"/>
              <a:t>Интернационализация производства;</a:t>
            </a:r>
          </a:p>
          <a:p>
            <a:pPr lvl="1"/>
            <a:r>
              <a:rPr lang="ru-RU" sz="2400" i="1" dirty="0" smtClean="0"/>
              <a:t>Углубление международного разделения труда </a:t>
            </a:r>
            <a:r>
              <a:rPr lang="ru-RU" sz="2400" i="1" dirty="0" smtClean="0"/>
              <a:t>(МРТ);</a:t>
            </a:r>
          </a:p>
          <a:p>
            <a:pPr lvl="1"/>
            <a:r>
              <a:rPr lang="ru-RU" sz="2400" i="1" dirty="0" smtClean="0"/>
              <a:t>Электронная и информационная революция.</a:t>
            </a:r>
            <a:endParaRPr lang="en-US" sz="24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929198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929198"/>
            <a:ext cx="209779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1" y="4929198"/>
            <a:ext cx="21793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Глобализация мировой экономики</a:t>
            </a:r>
            <a:endParaRPr lang="en-US" sz="4000" dirty="0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gray">
          <a:xfrm>
            <a:off x="5300663" y="3033713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gray">
          <a:xfrm>
            <a:off x="5364163" y="3098800"/>
            <a:ext cx="2703512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990600" y="2470150"/>
            <a:ext cx="2857500" cy="466725"/>
            <a:chOff x="752" y="1413"/>
            <a:chExt cx="1321" cy="294"/>
          </a:xfrm>
        </p:grpSpPr>
        <p:sp>
          <p:nvSpPr>
            <p:cNvPr id="26639" name="AutoShape 15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AutoShape 16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AutoShape 17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5275263" y="2470150"/>
            <a:ext cx="2857500" cy="466725"/>
            <a:chOff x="3623" y="1413"/>
            <a:chExt cx="1321" cy="294"/>
          </a:xfrm>
        </p:grpSpPr>
        <p:sp>
          <p:nvSpPr>
            <p:cNvPr id="26643" name="AutoShape 19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46" name="AutoShape 22"/>
          <p:cNvSpPr>
            <a:spLocks noChangeArrowheads="1"/>
          </p:cNvSpPr>
          <p:nvPr/>
        </p:nvSpPr>
        <p:spPr bwMode="gray">
          <a:xfrm>
            <a:off x="990600" y="3033713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Text Box 18"/>
          <p:cNvSpPr txBox="1">
            <a:spLocks noChangeArrowheads="1"/>
          </p:cNvSpPr>
          <p:nvPr/>
        </p:nvSpPr>
        <p:spPr bwMode="white">
          <a:xfrm>
            <a:off x="1257300" y="254952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положительно</a:t>
            </a:r>
            <a:endParaRPr lang="en-US" sz="1600" b="1" i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648" name="Text Box 18"/>
          <p:cNvSpPr txBox="1">
            <a:spLocks noChangeArrowheads="1"/>
          </p:cNvSpPr>
          <p:nvPr/>
        </p:nvSpPr>
        <p:spPr bwMode="white">
          <a:xfrm>
            <a:off x="5595938" y="254952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отрицательно</a:t>
            </a:r>
            <a:endParaRPr lang="en-US" sz="1600" b="1" i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blackGray">
          <a:xfrm rot="-10793605" flipH="1" flipV="1">
            <a:off x="3922713" y="3578225"/>
            <a:ext cx="1293812" cy="755650"/>
          </a:xfrm>
          <a:prstGeom prst="rightArrow">
            <a:avLst>
              <a:gd name="adj1" fmla="val 46509"/>
              <a:gd name="adj2" fmla="val 37620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gray">
          <a:xfrm>
            <a:off x="5572132" y="3000372"/>
            <a:ext cx="252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b="1" i="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глобализация кризисов</a:t>
            </a:r>
            <a:endParaRPr lang="en-US" sz="1600" b="1" i="0" spc="1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gray">
          <a:xfrm>
            <a:off x="5500694" y="3857628"/>
            <a:ext cx="2246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 i="0" spc="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b="1" i="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глобальная криминализация</a:t>
            </a:r>
            <a:endParaRPr lang="en-US" sz="1600" b="1" i="0" spc="1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gray">
          <a:xfrm>
            <a:off x="5572132" y="3500438"/>
            <a:ext cx="2514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400" i="0" dirty="0" smtClean="0">
                <a:solidFill>
                  <a:srgbClr val="1C1C1C"/>
                </a:solidFill>
                <a:cs typeface="Arial" charset="0"/>
              </a:rPr>
              <a:t>Сбой в одном месте сразу передаётся всему миру.</a:t>
            </a:r>
            <a:endParaRPr lang="en-US" sz="1400" i="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5429256" y="3143248"/>
            <a:ext cx="168275" cy="168275"/>
            <a:chOff x="2928" y="2208"/>
            <a:chExt cx="262" cy="262"/>
          </a:xfrm>
        </p:grpSpPr>
        <p:sp>
          <p:nvSpPr>
            <p:cNvPr id="26655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7" name="Group 33"/>
          <p:cNvGrpSpPr>
            <a:grpSpLocks/>
          </p:cNvGrpSpPr>
          <p:nvPr/>
        </p:nvGrpSpPr>
        <p:grpSpPr bwMode="auto">
          <a:xfrm>
            <a:off x="5429256" y="3929066"/>
            <a:ext cx="168275" cy="168275"/>
            <a:chOff x="2928" y="2208"/>
            <a:chExt cx="262" cy="262"/>
          </a:xfrm>
        </p:grpSpPr>
        <p:sp>
          <p:nvSpPr>
            <p:cNvPr id="26658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60" name="Text Box 36"/>
          <p:cNvSpPr txBox="1">
            <a:spLocks noChangeArrowheads="1"/>
          </p:cNvSpPr>
          <p:nvPr/>
        </p:nvSpPr>
        <p:spPr bwMode="gray">
          <a:xfrm>
            <a:off x="1071538" y="4857760"/>
            <a:ext cx="2714644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Р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ечь идёт о «новой </a:t>
            </a:r>
            <a:r>
              <a:rPr lang="ru-RU" sz="1400" b="1" i="0" dirty="0" err="1" smtClean="0">
                <a:solidFill>
                  <a:schemeClr val="bg2"/>
                </a:solidFill>
                <a:cs typeface="Arial" charset="0"/>
              </a:rPr>
              <a:t>эконо-мике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», основанно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й на </a:t>
            </a:r>
            <a:r>
              <a:rPr lang="ru-RU" sz="1400" b="1" i="0" dirty="0" err="1" smtClean="0">
                <a:solidFill>
                  <a:schemeClr val="bg2"/>
                </a:solidFill>
                <a:cs typeface="Arial" charset="0"/>
              </a:rPr>
              <a:t>зна-ниях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, дающих доступ к </a:t>
            </a:r>
            <a:r>
              <a:rPr lang="ru-RU" sz="1400" b="1" i="0" dirty="0" err="1" smtClean="0">
                <a:solidFill>
                  <a:schemeClr val="bg2"/>
                </a:solidFill>
                <a:cs typeface="Arial" charset="0"/>
              </a:rPr>
              <a:t>пе-редовым</a:t>
            </a:r>
            <a:r>
              <a:rPr lang="ru-RU" sz="1400" b="1" i="0" dirty="0" smtClean="0">
                <a:solidFill>
                  <a:schemeClr val="bg2"/>
                </a:solidFill>
                <a:cs typeface="Arial" charset="0"/>
              </a:rPr>
              <a:t> технологиям.</a:t>
            </a:r>
            <a:endParaRPr lang="en-US" sz="1400" b="1" i="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invGray">
          <a:xfrm>
            <a:off x="1066800" y="32607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invGray">
          <a:xfrm>
            <a:off x="1066800" y="38449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invGray">
          <a:xfrm>
            <a:off x="1066800" y="44053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gray">
          <a:xfrm>
            <a:off x="1098550" y="3333750"/>
            <a:ext cx="2733121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облегчает взаимодействие</a:t>
            </a:r>
            <a:endParaRPr lang="en-U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gray">
          <a:xfrm>
            <a:off x="1142976" y="3786190"/>
            <a:ext cx="26096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ведёт к ускорению </a:t>
            </a:r>
            <a:r>
              <a:rPr lang="ru-RU" sz="1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эконо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ru-RU" sz="1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мического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роста</a:t>
            </a:r>
            <a:endParaRPr lang="en-U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gray">
          <a:xfrm>
            <a:off x="1071538" y="4357694"/>
            <a:ext cx="270875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i="0" dirty="0">
                <a:cs typeface="Arial" charset="0"/>
              </a:rPr>
              <a:t> 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увеличивает обмен новей-</a:t>
            </a:r>
          </a:p>
          <a:p>
            <a:pPr>
              <a:lnSpc>
                <a:spcPct val="90000"/>
              </a:lnSpc>
            </a:pPr>
            <a:r>
              <a:rPr lang="ru-RU" sz="1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шими</a:t>
            </a:r>
            <a:r>
              <a:rPr lang="ru-RU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достижениями</a:t>
            </a:r>
            <a:endParaRPr lang="en-US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667" name="AutoShape 43"/>
          <p:cNvSpPr>
            <a:spLocks noChangeArrowheads="1"/>
          </p:cNvSpPr>
          <p:nvPr/>
        </p:nvSpPr>
        <p:spPr bwMode="blackGray">
          <a:xfrm rot="10793605" flipV="1">
            <a:off x="3890963" y="4184650"/>
            <a:ext cx="1296987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5429256" y="4429132"/>
            <a:ext cx="168275" cy="168275"/>
            <a:chOff x="2928" y="2208"/>
            <a:chExt cx="262" cy="262"/>
          </a:xfrm>
        </p:grpSpPr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27"/>
          <p:cNvSpPr>
            <a:spLocks noChangeArrowheads="1"/>
          </p:cNvSpPr>
          <p:nvPr/>
        </p:nvSpPr>
        <p:spPr bwMode="gray">
          <a:xfrm>
            <a:off x="5500694" y="4357694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 i="0" spc="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b="1" i="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противоречие между Центром и </a:t>
            </a:r>
            <a:r>
              <a:rPr lang="ru-RU" sz="1600" b="1" i="0" spc="1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Перифе-рией</a:t>
            </a:r>
            <a:endParaRPr lang="en-US" sz="1600" b="1" i="0" spc="1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gray">
          <a:xfrm>
            <a:off x="5500694" y="5072074"/>
            <a:ext cx="25146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400" i="0" dirty="0" smtClean="0">
                <a:solidFill>
                  <a:srgbClr val="1C1C1C"/>
                </a:solidFill>
                <a:cs typeface="Arial" charset="0"/>
              </a:rPr>
              <a:t>Развитые страны и быстро развивающиеся либо </a:t>
            </a:r>
            <a:r>
              <a:rPr lang="ru-RU" sz="1400" i="0" dirty="0" err="1" smtClean="0">
                <a:solidFill>
                  <a:srgbClr val="1C1C1C"/>
                </a:solidFill>
                <a:cs typeface="Arial" charset="0"/>
              </a:rPr>
              <a:t>отста-лые</a:t>
            </a:r>
            <a:r>
              <a:rPr lang="ru-RU" sz="1400" i="0" dirty="0" smtClean="0">
                <a:solidFill>
                  <a:srgbClr val="1C1C1C"/>
                </a:solidFill>
                <a:cs typeface="Arial" charset="0"/>
              </a:rPr>
              <a:t>.</a:t>
            </a:r>
            <a:endParaRPr lang="en-US" sz="1400" i="0" dirty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  <p:bldP spid="26650" grpId="0"/>
      <p:bldP spid="26651" grpId="0"/>
      <p:bldP spid="26652" grpId="0"/>
      <p:bldP spid="26660" grpId="0"/>
      <p:bldP spid="26664" grpId="0"/>
      <p:bldP spid="26665" grpId="0"/>
      <p:bldP spid="26666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124200"/>
            <a:ext cx="3309966" cy="733428"/>
          </a:xfrm>
        </p:spPr>
        <p:txBody>
          <a:bodyPr/>
          <a:lstStyle/>
          <a:p>
            <a:r>
              <a:rPr lang="ru-RU" sz="3600" dirty="0" smtClean="0"/>
              <a:t>§10</a:t>
            </a:r>
            <a:endParaRPr lang="en-US" sz="360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438400"/>
            <a:ext cx="6629400" cy="5588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357166"/>
            <a:ext cx="2328850" cy="990600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0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black">
          <a:xfrm>
            <a:off x="3124200" y="25146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92" name="Picture 28" descr="num-1_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65400"/>
            <a:ext cx="2181225" cy="2463800"/>
          </a:xfrm>
          <a:prstGeom prst="rect">
            <a:avLst/>
          </a:prstGeom>
          <a:noFill/>
        </p:spPr>
      </p:pic>
      <p:pic>
        <p:nvPicPr>
          <p:cNvPr id="11293" name="Picture 29" descr="d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85800" y="2438400"/>
            <a:ext cx="2771775" cy="2771775"/>
          </a:xfrm>
          <a:prstGeom prst="rect">
            <a:avLst/>
          </a:prstGeom>
          <a:noFill/>
        </p:spPr>
      </p:pic>
      <p:sp>
        <p:nvSpPr>
          <p:cNvPr id="11294" name="Rectangle 30"/>
          <p:cNvSpPr>
            <a:spLocks noChangeArrowheads="1"/>
          </p:cNvSpPr>
          <p:nvPr/>
        </p:nvSpPr>
        <p:spPr bwMode="black">
          <a:xfrm>
            <a:off x="3810000" y="2133600"/>
            <a:ext cx="390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0" dirty="0" smtClean="0">
                <a:cs typeface="Arial" charset="0"/>
              </a:rPr>
              <a:t>Что такое мировая экономика?</a:t>
            </a:r>
            <a:endParaRPr lang="en-US" b="1" i="0" dirty="0">
              <a:cs typeface="Arial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black">
          <a:xfrm>
            <a:off x="3614738" y="32115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black">
          <a:xfrm>
            <a:off x="4267200" y="283051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0" dirty="0" smtClean="0">
                <a:cs typeface="Arial" charset="0"/>
              </a:rPr>
              <a:t>Международная торговля.</a:t>
            </a:r>
            <a:endParaRPr lang="en-US" b="1" i="0" dirty="0">
              <a:cs typeface="Arial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black">
          <a:xfrm>
            <a:off x="3810000" y="39258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black">
          <a:xfrm>
            <a:off x="4214810" y="3286124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0" dirty="0" smtClean="0">
                <a:cs typeface="Arial" charset="0"/>
              </a:rPr>
              <a:t>Государственная политика в области международной торговли.</a:t>
            </a:r>
            <a:endParaRPr lang="en-US" b="1" i="0" dirty="0">
              <a:cs typeface="Arial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black">
          <a:xfrm>
            <a:off x="3614738" y="4648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black">
          <a:xfrm>
            <a:off x="4000496" y="4267200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0" dirty="0" smtClean="0">
                <a:cs typeface="Arial" charset="0"/>
              </a:rPr>
              <a:t>Глобальные проблемы экономики.</a:t>
            </a:r>
            <a:endParaRPr lang="en-US" b="1" i="0" dirty="0">
              <a:cs typeface="Arial" charset="0"/>
            </a:endParaRPr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ltGray">
          <a:xfrm>
            <a:off x="2984500" y="22098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gray">
          <a:xfrm>
            <a:off x="3514725" y="28956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gray">
          <a:xfrm>
            <a:off x="3738563" y="363378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ltGray">
          <a:xfrm>
            <a:off x="3482975" y="432435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cs typeface="Arial" charset="0"/>
              </a:rPr>
              <a:t>Что такое мировая экономика</a:t>
            </a:r>
            <a:r>
              <a:rPr lang="ru-RU" sz="4000" dirty="0" smtClean="0">
                <a:cs typeface="Arial" charset="0"/>
              </a:rPr>
              <a:t>?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95462"/>
            <a:ext cx="7743852" cy="4562495"/>
          </a:xfrm>
        </p:spPr>
        <p:txBody>
          <a:bodyPr/>
          <a:lstStyle/>
          <a:p>
            <a:pPr>
              <a:buSzPct val="90000"/>
            </a:pPr>
            <a:r>
              <a:rPr lang="en-US" sz="3000" dirty="0"/>
              <a:t> </a:t>
            </a:r>
            <a:r>
              <a:rPr lang="ru-RU" sz="3000" dirty="0" smtClean="0"/>
              <a:t>это совокупность экономик отдельных стран, связанных между собой </a:t>
            </a:r>
            <a:r>
              <a:rPr lang="ru-RU" sz="3000" dirty="0" err="1" smtClean="0"/>
              <a:t>систе-мой</a:t>
            </a:r>
            <a:r>
              <a:rPr lang="ru-RU" sz="3000" dirty="0" smtClean="0"/>
              <a:t> международных экономических отношений.</a:t>
            </a:r>
            <a:endParaRPr lang="en-US" sz="3000" dirty="0"/>
          </a:p>
          <a:p>
            <a:endParaRPr lang="en-US" sz="3000" dirty="0"/>
          </a:p>
          <a:p>
            <a:pPr lvl="1"/>
            <a:r>
              <a:rPr lang="ru-RU" sz="2400" dirty="0" smtClean="0"/>
              <a:t>Это международное разделение труда;</a:t>
            </a:r>
          </a:p>
          <a:p>
            <a:pPr lvl="1"/>
            <a:r>
              <a:rPr lang="ru-RU" sz="2400" dirty="0" smtClean="0"/>
              <a:t>м</a:t>
            </a:r>
            <a:r>
              <a:rPr lang="ru-RU" sz="2400" dirty="0" smtClean="0"/>
              <a:t>еждународное движение рабочей силы и капитала;</a:t>
            </a:r>
          </a:p>
          <a:p>
            <a:pPr lvl="1"/>
            <a:r>
              <a:rPr lang="ru-RU" sz="2400" dirty="0" smtClean="0"/>
              <a:t>в</a:t>
            </a:r>
            <a:r>
              <a:rPr lang="ru-RU" sz="2400" dirty="0" smtClean="0"/>
              <a:t>алютные отношения;</a:t>
            </a:r>
          </a:p>
          <a:p>
            <a:pPr lvl="1"/>
            <a:r>
              <a:rPr lang="ru-RU" sz="2400" dirty="0" smtClean="0"/>
              <a:t>м</a:t>
            </a:r>
            <a:r>
              <a:rPr lang="ru-RU" sz="2400" dirty="0" smtClean="0"/>
              <a:t>еждународная интеграция.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7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smtClean="0"/>
              <a:t>Международное разделение труда (МРТ)</a:t>
            </a:r>
            <a:endParaRPr lang="en-US" sz="3400" dirty="0"/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gray">
          <a:xfrm>
            <a:off x="1393825" y="4484688"/>
            <a:ext cx="6361113" cy="1030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gray">
          <a:xfrm>
            <a:off x="1393825" y="3109913"/>
            <a:ext cx="6361113" cy="1030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1" name="AutoShape 45"/>
          <p:cNvSpPr>
            <a:spLocks noChangeArrowheads="1"/>
          </p:cNvSpPr>
          <p:nvPr/>
        </p:nvSpPr>
        <p:spPr bwMode="gray">
          <a:xfrm>
            <a:off x="1393825" y="1746250"/>
            <a:ext cx="6361113" cy="1030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2222500" y="2889250"/>
            <a:ext cx="4686300" cy="463550"/>
            <a:chOff x="720" y="1392"/>
            <a:chExt cx="4058" cy="480"/>
          </a:xfrm>
        </p:grpSpPr>
        <p:sp>
          <p:nvSpPr>
            <p:cNvPr id="29743" name="AutoShape 4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44" name="Group 4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745" name="AutoShape 4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6" name="AutoShape 5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803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747" name="Group 51"/>
          <p:cNvGrpSpPr>
            <a:grpSpLocks/>
          </p:cNvGrpSpPr>
          <p:nvPr/>
        </p:nvGrpSpPr>
        <p:grpSpPr bwMode="auto">
          <a:xfrm>
            <a:off x="2195513" y="4260850"/>
            <a:ext cx="4686300" cy="463550"/>
            <a:chOff x="720" y="1392"/>
            <a:chExt cx="4058" cy="480"/>
          </a:xfrm>
        </p:grpSpPr>
        <p:sp>
          <p:nvSpPr>
            <p:cNvPr id="29748" name="AutoShape 5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49" name="Group 5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750" name="AutoShape 5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51" name="AutoShape 5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752" name="Group 56"/>
          <p:cNvGrpSpPr>
            <a:grpSpLocks/>
          </p:cNvGrpSpPr>
          <p:nvPr/>
        </p:nvGrpSpPr>
        <p:grpSpPr bwMode="auto">
          <a:xfrm>
            <a:off x="2225675" y="1524000"/>
            <a:ext cx="4686300" cy="463550"/>
            <a:chOff x="720" y="1392"/>
            <a:chExt cx="4058" cy="480"/>
          </a:xfrm>
        </p:grpSpPr>
        <p:sp>
          <p:nvSpPr>
            <p:cNvPr id="29753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54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755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56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757" name="Rectangle 61"/>
          <p:cNvSpPr>
            <a:spLocks noChangeArrowheads="1"/>
          </p:cNvSpPr>
          <p:nvPr/>
        </p:nvSpPr>
        <p:spPr bwMode="gray">
          <a:xfrm>
            <a:off x="3608228" y="1568450"/>
            <a:ext cx="19180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1-я предпосылка</a:t>
            </a:r>
            <a:endParaRPr lang="en-US" sz="16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gray">
          <a:xfrm>
            <a:off x="3579374" y="2947988"/>
            <a:ext cx="1975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i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2-я предпосылка</a:t>
            </a:r>
            <a:endParaRPr lang="en-US" sz="16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gray">
          <a:xfrm>
            <a:off x="3579374" y="4316413"/>
            <a:ext cx="1975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i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3-я предпосылка</a:t>
            </a:r>
            <a:endParaRPr lang="en-US" sz="16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black">
          <a:xfrm>
            <a:off x="1452563" y="2020888"/>
            <a:ext cx="6262709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cs typeface="Arial" charset="0"/>
              </a:rPr>
              <a:t>Природные условия страны</a:t>
            </a:r>
            <a:endParaRPr lang="en-US" sz="1600" b="1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1419225" y="2344738"/>
            <a:ext cx="6319838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200" i="0" dirty="0" smtClean="0">
                <a:solidFill>
                  <a:srgbClr val="000000"/>
                </a:solidFill>
                <a:cs typeface="Arial" charset="0"/>
              </a:rPr>
              <a:t>Например, продажа нефти в те страны, где её нет.</a:t>
            </a:r>
            <a:endParaRPr lang="en-US" sz="1200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black">
          <a:xfrm>
            <a:off x="1452563" y="4775200"/>
            <a:ext cx="6262709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cs typeface="Arial" charset="0"/>
              </a:rPr>
              <a:t>Сложившиеся традиции</a:t>
            </a:r>
            <a:endParaRPr lang="en-US" sz="1600" b="1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1419225" y="5068888"/>
            <a:ext cx="631983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200" i="0" dirty="0" smtClean="0">
                <a:solidFill>
                  <a:srgbClr val="000000"/>
                </a:solidFill>
                <a:cs typeface="Arial" charset="0"/>
              </a:rPr>
              <a:t>Например, Франция славится своей косметикой, Япония сложной компьютерной техникой, Бразилия производством кофе.</a:t>
            </a:r>
            <a:endParaRPr lang="en-US" sz="1200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black">
          <a:xfrm>
            <a:off x="1497013" y="5667375"/>
            <a:ext cx="6165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i="0" dirty="0" smtClean="0">
                <a:cs typeface="Arial" charset="0"/>
              </a:rPr>
              <a:t>МРТ – это специализация стран на производстве той или иной продукции.</a:t>
            </a:r>
            <a:endParaRPr lang="en-US" sz="2000" b="1" i="0" dirty="0">
              <a:cs typeface="Arial" charset="0"/>
            </a:endParaRP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black">
          <a:xfrm>
            <a:off x="1452563" y="3400425"/>
            <a:ext cx="6262709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cs typeface="Arial" charset="0"/>
              </a:rPr>
              <a:t>Уровень экономического и научно-технического развития</a:t>
            </a:r>
            <a:endParaRPr lang="en-US" sz="1600" b="1" i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1419225" y="3694113"/>
            <a:ext cx="631983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200" i="0" dirty="0" smtClean="0">
                <a:solidFill>
                  <a:srgbClr val="000000"/>
                </a:solidFill>
                <a:cs typeface="Arial" charset="0"/>
              </a:rPr>
              <a:t>Экономически развитые страны специализируются на производстве готовых изделий</a:t>
            </a:r>
            <a:r>
              <a:rPr lang="ru-RU" sz="1200" i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1200" i="0" dirty="0" smtClean="0">
                <a:solidFill>
                  <a:srgbClr val="000000"/>
                </a:solidFill>
                <a:cs typeface="Arial" charset="0"/>
              </a:rPr>
              <a:t> а развивающие – на добыче сырья.</a:t>
            </a:r>
            <a:endParaRPr lang="en-US" sz="1200" i="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7" grpId="0"/>
      <p:bldP spid="29758" grpId="0"/>
      <p:bldP spid="29759" grpId="0"/>
      <p:bldP spid="29760" grpId="0"/>
      <p:bldP spid="29761" grpId="0"/>
      <p:bldP spid="29762" grpId="0"/>
      <p:bldP spid="29763" grpId="0"/>
      <p:bldP spid="29764" grpId="0"/>
      <p:bldP spid="29765" grpId="0"/>
      <p:bldP spid="297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Международная торговля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95462"/>
            <a:ext cx="7929618" cy="4491058"/>
          </a:xfrm>
        </p:spPr>
        <p:txBody>
          <a:bodyPr/>
          <a:lstStyle/>
          <a:p>
            <a:pPr>
              <a:buSzPct val="90000"/>
            </a:pPr>
            <a:r>
              <a:rPr lang="en-US" sz="3000" dirty="0"/>
              <a:t> </a:t>
            </a:r>
            <a:r>
              <a:rPr lang="ru-RU" sz="3000" dirty="0" smtClean="0"/>
              <a:t>основные категории международной торговли: экспорт, импорт, сальдо </a:t>
            </a:r>
            <a:r>
              <a:rPr lang="ru-RU" sz="3000" dirty="0" err="1" smtClean="0"/>
              <a:t>торго-вого</a:t>
            </a:r>
            <a:r>
              <a:rPr lang="ru-RU" sz="3000" dirty="0" smtClean="0"/>
              <a:t> баланса.</a:t>
            </a:r>
            <a:endParaRPr lang="en-US" sz="3000" dirty="0"/>
          </a:p>
          <a:p>
            <a:endParaRPr lang="en-US" sz="1400" dirty="0"/>
          </a:p>
          <a:p>
            <a:pPr lvl="1"/>
            <a:r>
              <a:rPr lang="ru-RU" sz="2400" i="1" dirty="0" smtClean="0"/>
              <a:t>ЭКСПОРТ</a:t>
            </a:r>
            <a:r>
              <a:rPr lang="ru-RU" sz="2400" dirty="0" smtClean="0"/>
              <a:t> – вывоз товаров и услуг за границу с целью продажи на мировом рынке.</a:t>
            </a:r>
          </a:p>
          <a:p>
            <a:pPr lvl="1"/>
            <a:r>
              <a:rPr lang="ru-RU" sz="2200" i="1" dirty="0" smtClean="0"/>
              <a:t>ИМПОРТ</a:t>
            </a:r>
            <a:r>
              <a:rPr lang="ru-RU" sz="2200" dirty="0" smtClean="0"/>
              <a:t> – </a:t>
            </a:r>
            <a:r>
              <a:rPr lang="ru-RU" sz="2400" dirty="0" smtClean="0"/>
              <a:t>ввоз товаров и услуг в страну с целью их продажи на внутреннем рынке.</a:t>
            </a:r>
          </a:p>
          <a:p>
            <a:pPr lvl="1"/>
            <a:r>
              <a:rPr lang="ru-RU" sz="2400" i="1" dirty="0" smtClean="0"/>
              <a:t>САЛЬДО ТОРГОВОГО БАЛАНСА </a:t>
            </a:r>
            <a:r>
              <a:rPr lang="ru-RU" sz="2400" dirty="0" smtClean="0"/>
              <a:t>– разность между стоимостью экспорта и импорта за </a:t>
            </a:r>
            <a:r>
              <a:rPr lang="ru-RU" sz="2400" dirty="0" err="1" smtClean="0"/>
              <a:t>опре-делённый</a:t>
            </a:r>
            <a:r>
              <a:rPr lang="ru-RU" sz="2400" dirty="0" smtClean="0"/>
              <a:t> период.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торгового баланса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3773488" y="2466975"/>
            <a:ext cx="4760912" cy="2414588"/>
            <a:chOff x="1139" y="1540"/>
            <a:chExt cx="3639" cy="1846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ltGray">
            <a:xfrm>
              <a:off x="1139" y="1540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ltGray">
            <a:xfrm>
              <a:off x="1139" y="1850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ltGray">
            <a:xfrm>
              <a:off x="1139" y="2151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ltGray">
            <a:xfrm>
              <a:off x="1139" y="2461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ltGray">
            <a:xfrm>
              <a:off x="1139" y="2762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ltGray">
            <a:xfrm>
              <a:off x="1139" y="3072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ltGray">
            <a:xfrm>
              <a:off x="1139" y="3386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9970" name="Group 34"/>
          <p:cNvGrpSpPr>
            <a:grpSpLocks/>
          </p:cNvGrpSpPr>
          <p:nvPr/>
        </p:nvGrpSpPr>
        <p:grpSpPr bwMode="auto">
          <a:xfrm>
            <a:off x="1884363" y="5076825"/>
            <a:ext cx="6478587" cy="792163"/>
            <a:chOff x="1008" y="3150"/>
            <a:chExt cx="4081" cy="499"/>
          </a:xfrm>
        </p:grpSpPr>
        <p:sp>
          <p:nvSpPr>
            <p:cNvPr id="39971" name="Rectangle 35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>
                <a:rot lat="600000" lon="900000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9972" name="Group 36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39973" name="Line 37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Line 39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Line 41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Line 42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979" name="Freeform 43"/>
          <p:cNvSpPr>
            <a:spLocks/>
          </p:cNvSpPr>
          <p:nvPr/>
        </p:nvSpPr>
        <p:spPr bwMode="gray">
          <a:xfrm>
            <a:off x="3538538" y="2514600"/>
            <a:ext cx="4668837" cy="2808288"/>
          </a:xfrm>
          <a:custGeom>
            <a:avLst/>
            <a:gdLst/>
            <a:ahLst/>
            <a:cxnLst>
              <a:cxn ang="0">
                <a:pos x="430" y="1727"/>
              </a:cxn>
              <a:cxn ang="0">
                <a:pos x="1569" y="1343"/>
              </a:cxn>
              <a:cxn ang="0">
                <a:pos x="2767" y="118"/>
              </a:cxn>
              <a:cxn ang="0">
                <a:pos x="3547" y="531"/>
              </a:cxn>
              <a:cxn ang="0">
                <a:pos x="3569" y="2147"/>
              </a:cxn>
              <a:cxn ang="0">
                <a:pos x="0" y="2141"/>
              </a:cxn>
              <a:cxn ang="0">
                <a:pos x="430" y="1727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80" name="Freeform 44"/>
          <p:cNvSpPr>
            <a:spLocks/>
          </p:cNvSpPr>
          <p:nvPr/>
        </p:nvSpPr>
        <p:spPr bwMode="gray">
          <a:xfrm>
            <a:off x="3354388" y="3762375"/>
            <a:ext cx="4640262" cy="1784350"/>
          </a:xfrm>
          <a:custGeom>
            <a:avLst/>
            <a:gdLst/>
            <a:ahLst/>
            <a:cxnLst>
              <a:cxn ang="0">
                <a:pos x="291" y="718"/>
              </a:cxn>
              <a:cxn ang="0">
                <a:pos x="1189" y="59"/>
              </a:cxn>
              <a:cxn ang="0">
                <a:pos x="3136" y="880"/>
              </a:cxn>
              <a:cxn ang="0">
                <a:pos x="3135" y="1206"/>
              </a:cxn>
              <a:cxn ang="0">
                <a:pos x="0" y="1082"/>
              </a:cxn>
              <a:cxn ang="0">
                <a:pos x="291" y="718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gray">
          <a:xfrm>
            <a:off x="4348163" y="3154363"/>
            <a:ext cx="1955800" cy="355600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экспорт</a:t>
            </a:r>
            <a:endParaRPr lang="en-US" sz="16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gray">
          <a:xfrm>
            <a:off x="6227763" y="2025650"/>
            <a:ext cx="1981200" cy="387350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импорт</a:t>
            </a:r>
            <a:endParaRPr lang="en-US" sz="16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black">
          <a:xfrm>
            <a:off x="1142976" y="1571612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cs typeface="Arial" charset="0"/>
              </a:rPr>
              <a:t>США</a:t>
            </a:r>
            <a:endParaRPr lang="en-US" sz="3600" b="1" i="0" dirty="0">
              <a:cs typeface="Arial" charset="0"/>
            </a:endParaRPr>
          </a:p>
        </p:txBody>
      </p:sp>
      <p:sp>
        <p:nvSpPr>
          <p:cNvPr id="46" name="Прямоугольная выноска 45"/>
          <p:cNvSpPr/>
          <p:nvPr/>
        </p:nvSpPr>
        <p:spPr bwMode="auto">
          <a:xfrm>
            <a:off x="500034" y="2643182"/>
            <a:ext cx="3071834" cy="785818"/>
          </a:xfrm>
          <a:prstGeom prst="wedgeRectCallout">
            <a:avLst>
              <a:gd name="adj1" fmla="val 157021"/>
              <a:gd name="adj2" fmla="val -4630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Отрицательное сальдо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2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торгового баланса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73488" y="2466975"/>
            <a:ext cx="4760912" cy="2414588"/>
            <a:chOff x="1139" y="1540"/>
            <a:chExt cx="3639" cy="1846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ltGray">
            <a:xfrm>
              <a:off x="1139" y="1540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ltGray">
            <a:xfrm>
              <a:off x="1139" y="1850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ltGray">
            <a:xfrm>
              <a:off x="1139" y="2151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ltGray">
            <a:xfrm>
              <a:off x="1139" y="2461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ltGray">
            <a:xfrm>
              <a:off x="1139" y="2762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ltGray">
            <a:xfrm>
              <a:off x="1139" y="3072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ltGray">
            <a:xfrm>
              <a:off x="1139" y="3386"/>
              <a:ext cx="3639" cy="0"/>
            </a:xfrm>
            <a:prstGeom prst="line">
              <a:avLst/>
            </a:prstGeom>
            <a:no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884363" y="5076825"/>
            <a:ext cx="6478587" cy="792163"/>
            <a:chOff x="1008" y="3150"/>
            <a:chExt cx="4081" cy="499"/>
          </a:xfrm>
        </p:grpSpPr>
        <p:sp>
          <p:nvSpPr>
            <p:cNvPr id="39971" name="Rectangle 35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>
                <a:rot lat="600000" lon="900000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39973" name="Line 37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Line 39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Line 41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Line 42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979" name="Freeform 43"/>
          <p:cNvSpPr>
            <a:spLocks/>
          </p:cNvSpPr>
          <p:nvPr/>
        </p:nvSpPr>
        <p:spPr bwMode="gray">
          <a:xfrm>
            <a:off x="3538538" y="3714752"/>
            <a:ext cx="4668837" cy="1608136"/>
          </a:xfrm>
          <a:custGeom>
            <a:avLst/>
            <a:gdLst/>
            <a:ahLst/>
            <a:cxnLst>
              <a:cxn ang="0">
                <a:pos x="430" y="1727"/>
              </a:cxn>
              <a:cxn ang="0">
                <a:pos x="1569" y="1343"/>
              </a:cxn>
              <a:cxn ang="0">
                <a:pos x="2767" y="118"/>
              </a:cxn>
              <a:cxn ang="0">
                <a:pos x="3547" y="531"/>
              </a:cxn>
              <a:cxn ang="0">
                <a:pos x="3569" y="2147"/>
              </a:cxn>
              <a:cxn ang="0">
                <a:pos x="0" y="2141"/>
              </a:cxn>
              <a:cxn ang="0">
                <a:pos x="430" y="1727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80" name="Freeform 44"/>
          <p:cNvSpPr>
            <a:spLocks/>
          </p:cNvSpPr>
          <p:nvPr/>
        </p:nvSpPr>
        <p:spPr bwMode="gray">
          <a:xfrm>
            <a:off x="3354388" y="2428868"/>
            <a:ext cx="4640262" cy="3117857"/>
          </a:xfrm>
          <a:custGeom>
            <a:avLst/>
            <a:gdLst/>
            <a:ahLst/>
            <a:cxnLst>
              <a:cxn ang="0">
                <a:pos x="291" y="718"/>
              </a:cxn>
              <a:cxn ang="0">
                <a:pos x="1189" y="59"/>
              </a:cxn>
              <a:cxn ang="0">
                <a:pos x="3136" y="880"/>
              </a:cxn>
              <a:cxn ang="0">
                <a:pos x="3135" y="1206"/>
              </a:cxn>
              <a:cxn ang="0">
                <a:pos x="0" y="1082"/>
              </a:cxn>
              <a:cxn ang="0">
                <a:pos x="291" y="718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gray">
          <a:xfrm>
            <a:off x="4071934" y="2000240"/>
            <a:ext cx="1955800" cy="355600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экспорт</a:t>
            </a:r>
            <a:endParaRPr lang="en-US" sz="16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gray">
          <a:xfrm>
            <a:off x="6286512" y="3071810"/>
            <a:ext cx="1981200" cy="387350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0" dirty="0" smtClean="0">
                <a:solidFill>
                  <a:srgbClr val="FFFFFF"/>
                </a:solidFill>
                <a:cs typeface="Arial" charset="0"/>
              </a:rPr>
              <a:t>импорт</a:t>
            </a:r>
            <a:endParaRPr lang="en-US" sz="1600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black">
          <a:xfrm>
            <a:off x="1142976" y="1571612"/>
            <a:ext cx="200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cs typeface="Arial" charset="0"/>
              </a:rPr>
              <a:t>Россия</a:t>
            </a:r>
            <a:endParaRPr lang="en-US" sz="2800" b="1" i="0" dirty="0">
              <a:cs typeface="Arial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 bwMode="auto">
          <a:xfrm>
            <a:off x="428596" y="3000372"/>
            <a:ext cx="3071834" cy="785818"/>
          </a:xfrm>
          <a:prstGeom prst="wedgeRectCallout">
            <a:avLst>
              <a:gd name="adj1" fmla="val 85893"/>
              <a:gd name="adj2" fmla="val -81830"/>
            </a:avLst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Положительное сальдо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2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Международная торговля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95462"/>
            <a:ext cx="7929618" cy="4491058"/>
          </a:xfrm>
        </p:spPr>
        <p:txBody>
          <a:bodyPr/>
          <a:lstStyle/>
          <a:p>
            <a:pPr>
              <a:buSzPct val="90000"/>
            </a:pPr>
            <a:r>
              <a:rPr lang="en-US" sz="3000" dirty="0"/>
              <a:t> </a:t>
            </a:r>
            <a:r>
              <a:rPr lang="ru-RU" sz="3000" dirty="0" smtClean="0"/>
              <a:t>Т</a:t>
            </a:r>
            <a:r>
              <a:rPr lang="ru-RU" sz="3000" dirty="0" smtClean="0"/>
              <a:t>еория абсолютного преимущества во внешней торговле (Адам Смит)</a:t>
            </a:r>
            <a:endParaRPr lang="en-US" sz="3000" dirty="0"/>
          </a:p>
          <a:p>
            <a:endParaRPr lang="en-US" sz="1400" dirty="0"/>
          </a:p>
          <a:p>
            <a:pPr lvl="1"/>
            <a:r>
              <a:rPr lang="ru-RU" sz="2400" i="1" dirty="0" smtClean="0"/>
              <a:t>Суть состоит в том, что одни страны могут производить товары более эффективно, чем другие, и поэтому имеют абсолютные преимущества в свободной торговле с другими странами.</a:t>
            </a:r>
          </a:p>
          <a:p>
            <a:pPr lvl="3"/>
            <a:r>
              <a:rPr lang="ru-RU" i="1" dirty="0" smtClean="0"/>
              <a:t>Например, Россия имеет абсолютное </a:t>
            </a:r>
            <a:r>
              <a:rPr lang="ru-RU" i="1" dirty="0" err="1" smtClean="0"/>
              <a:t>преиму-щество</a:t>
            </a:r>
            <a:r>
              <a:rPr lang="ru-RU" i="1" dirty="0" smtClean="0"/>
              <a:t> в производстве газа в Европе. Мы его поставляем в обмен на оборудование, </a:t>
            </a:r>
            <a:r>
              <a:rPr lang="ru-RU" i="1" dirty="0" err="1" smtClean="0"/>
              <a:t>производ-ство</a:t>
            </a:r>
            <a:r>
              <a:rPr lang="ru-RU" i="1" dirty="0" smtClean="0"/>
              <a:t> которого у нас менее эффективно.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72074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мирового экспорта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5715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TGp_koreaculture_dark">
  <a:themeElements>
    <a:clrScheme name="Default Design 2">
      <a:dk1>
        <a:srgbClr val="47452D"/>
      </a:dk1>
      <a:lt1>
        <a:srgbClr val="FFFFFF"/>
      </a:lt1>
      <a:dk2>
        <a:srgbClr val="988B3A"/>
      </a:dk2>
      <a:lt2>
        <a:srgbClr val="E8C972"/>
      </a:lt2>
      <a:accent1>
        <a:srgbClr val="EF8D21"/>
      </a:accent1>
      <a:accent2>
        <a:srgbClr val="6FB157"/>
      </a:accent2>
      <a:accent3>
        <a:srgbClr val="CAC4AE"/>
      </a:accent3>
      <a:accent4>
        <a:srgbClr val="DADADA"/>
      </a:accent4>
      <a:accent5>
        <a:srgbClr val="F6C5AB"/>
      </a:accent5>
      <a:accent6>
        <a:srgbClr val="64A04E"/>
      </a:accent6>
      <a:hlink>
        <a:srgbClr val="D54F6F"/>
      </a:hlink>
      <a:folHlink>
        <a:srgbClr val="5AC2C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62300"/>
        </a:dk1>
        <a:lt1>
          <a:srgbClr val="FFFFFF"/>
        </a:lt1>
        <a:dk2>
          <a:srgbClr val="B64C1C"/>
        </a:dk2>
        <a:lt2>
          <a:srgbClr val="F7A707"/>
        </a:lt2>
        <a:accent1>
          <a:srgbClr val="5FB858"/>
        </a:accent1>
        <a:accent2>
          <a:srgbClr val="465BC2"/>
        </a:accent2>
        <a:accent3>
          <a:srgbClr val="D7B2AB"/>
        </a:accent3>
        <a:accent4>
          <a:srgbClr val="DADADA"/>
        </a:accent4>
        <a:accent5>
          <a:srgbClr val="B6D8B4"/>
        </a:accent5>
        <a:accent6>
          <a:srgbClr val="3F52B0"/>
        </a:accent6>
        <a:hlink>
          <a:srgbClr val="5594AB"/>
        </a:hlink>
        <a:folHlink>
          <a:srgbClr val="CC50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7452D"/>
        </a:dk1>
        <a:lt1>
          <a:srgbClr val="FFFFFF"/>
        </a:lt1>
        <a:dk2>
          <a:srgbClr val="988B3A"/>
        </a:dk2>
        <a:lt2>
          <a:srgbClr val="E8C972"/>
        </a:lt2>
        <a:accent1>
          <a:srgbClr val="EF8D21"/>
        </a:accent1>
        <a:accent2>
          <a:srgbClr val="6FB157"/>
        </a:accent2>
        <a:accent3>
          <a:srgbClr val="CAC4AE"/>
        </a:accent3>
        <a:accent4>
          <a:srgbClr val="DADADA"/>
        </a:accent4>
        <a:accent5>
          <a:srgbClr val="F6C5AB"/>
        </a:accent5>
        <a:accent6>
          <a:srgbClr val="64A04E"/>
        </a:accent6>
        <a:hlink>
          <a:srgbClr val="D54F6F"/>
        </a:hlink>
        <a:folHlink>
          <a:srgbClr val="5AC2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264C"/>
        </a:dk1>
        <a:lt1>
          <a:srgbClr val="FFFFFF"/>
        </a:lt1>
        <a:dk2>
          <a:srgbClr val="357D9D"/>
        </a:dk2>
        <a:lt2>
          <a:srgbClr val="73D1E7"/>
        </a:lt2>
        <a:accent1>
          <a:srgbClr val="D64E4E"/>
        </a:accent1>
        <a:accent2>
          <a:srgbClr val="EE7A1A"/>
        </a:accent2>
        <a:accent3>
          <a:srgbClr val="AEBFCC"/>
        </a:accent3>
        <a:accent4>
          <a:srgbClr val="DADADA"/>
        </a:accent4>
        <a:accent5>
          <a:srgbClr val="E8B2B2"/>
        </a:accent5>
        <a:accent6>
          <a:srgbClr val="D86E16"/>
        </a:accent6>
        <a:hlink>
          <a:srgbClr val="2ED270"/>
        </a:hlink>
        <a:folHlink>
          <a:srgbClr val="A74C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47452D"/>
    </a:dk1>
    <a:lt1>
      <a:srgbClr val="FFFFFF"/>
    </a:lt1>
    <a:dk2>
      <a:srgbClr val="988B3A"/>
    </a:dk2>
    <a:lt2>
      <a:srgbClr val="E8C972"/>
    </a:lt2>
    <a:accent1>
      <a:srgbClr val="EF8D21"/>
    </a:accent1>
    <a:accent2>
      <a:srgbClr val="6FB157"/>
    </a:accent2>
    <a:accent3>
      <a:srgbClr val="CAC4AE"/>
    </a:accent3>
    <a:accent4>
      <a:srgbClr val="DADADA"/>
    </a:accent4>
    <a:accent5>
      <a:srgbClr val="F6C5AB"/>
    </a:accent5>
    <a:accent6>
      <a:srgbClr val="64A04E"/>
    </a:accent6>
    <a:hlink>
      <a:srgbClr val="D54F6F"/>
    </a:hlink>
    <a:folHlink>
      <a:srgbClr val="5AC2C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7TGp_koreaculture_dark</Template>
  <TotalTime>151</TotalTime>
  <Words>601</Words>
  <Application>Microsoft Office PowerPoint</Application>
  <PresentationFormat>Экран (4:3)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7TGp_koreaculture_dark</vt:lpstr>
      <vt:lpstr>МИРОВАЯ ЭКОНОМИКА</vt:lpstr>
      <vt:lpstr>ПЛАН:</vt:lpstr>
      <vt:lpstr>Что такое мировая экономика?</vt:lpstr>
      <vt:lpstr>Международное разделение труда (МРТ)</vt:lpstr>
      <vt:lpstr>Международная торговля</vt:lpstr>
      <vt:lpstr>Сальдо торгового баланса</vt:lpstr>
      <vt:lpstr>Сальдо торгового баланса</vt:lpstr>
      <vt:lpstr>Международная торговля</vt:lpstr>
      <vt:lpstr>Структура мирового экспорта</vt:lpstr>
      <vt:lpstr>Слайд 10</vt:lpstr>
      <vt:lpstr>Слайд 11</vt:lpstr>
      <vt:lpstr>Государственная политика в области международной торговли</vt:lpstr>
      <vt:lpstr>Тарифные методы регулирования</vt:lpstr>
      <vt:lpstr>Нетарифные методы регулирования</vt:lpstr>
      <vt:lpstr>Глобальные проблемы экономики</vt:lpstr>
      <vt:lpstr>Глобализация мировой экономики</vt:lpstr>
      <vt:lpstr>Домашнее задание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МИРОВАЯ ЭКОНОМИКА</dc:title>
  <dc:creator>Марина</dc:creator>
  <cp:lastModifiedBy>Марина</cp:lastModifiedBy>
  <cp:revision>20</cp:revision>
  <dcterms:created xsi:type="dcterms:W3CDTF">2013-12-04T16:57:12Z</dcterms:created>
  <dcterms:modified xsi:type="dcterms:W3CDTF">2013-12-04T19:29:02Z</dcterms:modified>
</cp:coreProperties>
</file>