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287" r:id="rId5"/>
    <p:sldId id="288" r:id="rId6"/>
    <p:sldId id="289" r:id="rId7"/>
    <p:sldId id="271" r:id="rId8"/>
    <p:sldId id="267" r:id="rId9"/>
    <p:sldId id="274" r:id="rId10"/>
    <p:sldId id="290" r:id="rId11"/>
    <p:sldId id="260" r:id="rId12"/>
    <p:sldId id="263" r:id="rId13"/>
    <p:sldId id="291" r:id="rId14"/>
    <p:sldId id="276" r:id="rId15"/>
    <p:sldId id="284" r:id="rId16"/>
    <p:sldId id="292" r:id="rId17"/>
    <p:sldId id="28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292929"/>
    <a:srgbClr val="86D921"/>
    <a:srgbClr val="FCBC4A"/>
    <a:srgbClr val="FE8D48"/>
    <a:srgbClr val="FF8D47"/>
    <a:srgbClr val="5F5F5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65" d="100"/>
          <a:sy n="65" d="100"/>
        </p:scale>
        <p:origin x="-8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224C2A-91B3-46D1-80CB-7EE320BEE7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6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7F13A5-C4D2-4A02-BB54-01B4BC5F57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47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BA61E-F588-4B8E-BF96-90D8A0D7945D}" type="slidenum">
              <a:rPr lang="en-US"/>
              <a:pPr/>
              <a:t>12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BA61E-F588-4B8E-BF96-90D8A0D7945D}" type="slidenum">
              <a:rPr lang="en-US"/>
              <a:pPr/>
              <a:t>13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gray">
          <a:xfrm>
            <a:off x="7172325" y="1028700"/>
            <a:ext cx="1971675" cy="5829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gray">
          <a:xfrm>
            <a:off x="0" y="0"/>
            <a:ext cx="7142163" cy="57340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5676900"/>
            <a:ext cx="7142163" cy="1182688"/>
          </a:xfrm>
          <a:prstGeom prst="rect">
            <a:avLst/>
          </a:prstGeom>
          <a:solidFill>
            <a:srgbClr val="D3D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7172325" y="0"/>
            <a:ext cx="1971675" cy="990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91" name="Picture 19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676775" y="1323975"/>
            <a:ext cx="2465388" cy="3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1571625" y="4721225"/>
            <a:ext cx="7572375" cy="16033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4800600"/>
            <a:ext cx="7096125" cy="990600"/>
          </a:xfrm>
        </p:spPr>
        <p:txBody>
          <a:bodyPr/>
          <a:lstStyle>
            <a:lvl1pPr algn="l">
              <a:defRPr sz="49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5943600"/>
            <a:ext cx="4038600" cy="457200"/>
          </a:xfrm>
        </p:spPr>
        <p:txBody>
          <a:bodyPr/>
          <a:lstStyle>
            <a:lvl1pPr marL="0" indent="0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BA8C7E3F-1A2C-4E21-973F-A77D736E9C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gray">
          <a:xfrm>
            <a:off x="7239000" y="304800"/>
            <a:ext cx="18383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2887D-A7C1-4C37-B87B-4D991AF2C2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11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7963"/>
            <a:ext cx="2057400" cy="5765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7963"/>
            <a:ext cx="6019800" cy="5765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EAAF8-99CB-4E20-98EF-3A49847786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2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4D7BD8-80C1-445F-92ED-0F572BF4C6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10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4B6AD03-6918-4D56-9B29-14D2EEA9E5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3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A040B-CC28-4D0B-9F5D-476E17CC3D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9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875E4-270B-49C0-AFE3-1D3C79CE32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32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823AA-A299-4B14-AB7F-8626EF7B52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5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7135F-09C4-43DC-8212-95481152FC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6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8A2B5-F577-465B-B7FF-9AC30E0144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5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3ABC0-57DB-4EAE-A2A2-2F6A4F41C4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5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280AE-8036-4CF8-B8DC-22D95EE20C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6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965DB-F010-4DAD-AF0F-7FE9C2972F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8893175" y="1035050"/>
            <a:ext cx="250825" cy="1776413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8893175" y="2855913"/>
            <a:ext cx="250825" cy="400208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0" y="0"/>
            <a:ext cx="9144000" cy="990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0" y="115888"/>
            <a:ext cx="8893175" cy="874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07963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478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BBB63F-46C7-4D5F-94B6-4A13609F59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/>
              <a:t>Занятость и безработица</a:t>
            </a:r>
            <a:endParaRPr lang="en-US" sz="4000" dirty="0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gray">
          <a:xfrm>
            <a:off x="4298950" y="5759450"/>
            <a:ext cx="4845050" cy="54987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Рынок труда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7486774" cy="4176464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 smtClean="0"/>
              <a:t>- Ещё одна особенность рынка труда – предел падения цены на товар.</a:t>
            </a:r>
            <a:endParaRPr lang="ru-RU" sz="2600" dirty="0"/>
          </a:p>
          <a:p>
            <a:r>
              <a:rPr lang="ru-RU" sz="2600" b="1" dirty="0" smtClean="0"/>
              <a:t>Это минимум, ниже которого товар не может стоить – определяемая </a:t>
            </a:r>
            <a:r>
              <a:rPr lang="ru-RU" sz="2600" b="1" dirty="0" err="1" smtClean="0"/>
              <a:t>государ-ством</a:t>
            </a:r>
            <a:r>
              <a:rPr lang="ru-RU" sz="2600" b="1" dirty="0" smtClean="0"/>
              <a:t> минимальный размер заработной платы (МРОТ).</a:t>
            </a:r>
          </a:p>
          <a:p>
            <a:pPr marL="176213" indent="-176213">
              <a:buFontTx/>
              <a:buChar char="-"/>
            </a:pPr>
            <a:r>
              <a:rPr lang="ru-RU" sz="2400" dirty="0" smtClean="0"/>
              <a:t>Последний определяется </a:t>
            </a:r>
            <a:r>
              <a:rPr lang="ru-RU" sz="2400" b="1" i="1" dirty="0" smtClean="0"/>
              <a:t>прожиточным мини-</a:t>
            </a:r>
            <a:r>
              <a:rPr lang="ru-RU" sz="2400" b="1" i="1" dirty="0" err="1" smtClean="0"/>
              <a:t>мумом</a:t>
            </a:r>
            <a:r>
              <a:rPr lang="ru-RU" sz="2400" dirty="0" smtClean="0"/>
              <a:t> – уровнем дохода, необходимым для удовлетворения основных жизненных потребностей человека и его семьи.</a:t>
            </a:r>
            <a:endParaRPr lang="en-US" sz="2400" dirty="0"/>
          </a:p>
        </p:txBody>
      </p:sp>
      <p:pic>
        <p:nvPicPr>
          <p:cNvPr id="7173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648200"/>
            <a:ext cx="1619250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73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Рынок труда</a:t>
            </a:r>
            <a:endParaRPr lang="en-US" dirty="0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invGray">
          <a:xfrm>
            <a:off x="1017588" y="2633663"/>
            <a:ext cx="6750050" cy="3386137"/>
          </a:xfrm>
          <a:prstGeom prst="roundRect">
            <a:avLst>
              <a:gd name="adj" fmla="val 16667"/>
            </a:avLst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788988" y="2362200"/>
            <a:ext cx="1838325" cy="3309938"/>
            <a:chOff x="528" y="1392"/>
            <a:chExt cx="1158" cy="2085"/>
          </a:xfrm>
        </p:grpSpPr>
        <p:sp>
          <p:nvSpPr>
            <p:cNvPr id="8197" name="AutoShape 5"/>
            <p:cNvSpPr>
              <a:spLocks noChangeArrowheads="1"/>
            </p:cNvSpPr>
            <p:nvPr/>
          </p:nvSpPr>
          <p:spPr bwMode="ltGray">
            <a:xfrm>
              <a:off x="528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44314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8" name="AutoShape 6"/>
            <p:cNvSpPr>
              <a:spLocks noChangeArrowheads="1"/>
            </p:cNvSpPr>
            <p:nvPr/>
          </p:nvSpPr>
          <p:spPr bwMode="ltGray">
            <a:xfrm>
              <a:off x="576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3581400" y="2362200"/>
            <a:ext cx="1838325" cy="3309938"/>
            <a:chOff x="2287" y="1392"/>
            <a:chExt cx="1158" cy="2085"/>
          </a:xfrm>
        </p:grpSpPr>
        <p:sp>
          <p:nvSpPr>
            <p:cNvPr id="8200" name="AutoShape 8"/>
            <p:cNvSpPr>
              <a:spLocks noChangeArrowheads="1"/>
            </p:cNvSpPr>
            <p:nvPr/>
          </p:nvSpPr>
          <p:spPr bwMode="ltGray">
            <a:xfrm>
              <a:off x="2287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3922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1" name="AutoShape 9"/>
            <p:cNvSpPr>
              <a:spLocks noChangeArrowheads="1"/>
            </p:cNvSpPr>
            <p:nvPr/>
          </p:nvSpPr>
          <p:spPr bwMode="ltGray">
            <a:xfrm>
              <a:off x="2333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202" name="Group 10"/>
          <p:cNvGrpSpPr>
            <a:grpSpLocks/>
          </p:cNvGrpSpPr>
          <p:nvPr/>
        </p:nvGrpSpPr>
        <p:grpSpPr bwMode="auto">
          <a:xfrm>
            <a:off x="6418263" y="2362200"/>
            <a:ext cx="1838325" cy="3309938"/>
            <a:chOff x="4074" y="1392"/>
            <a:chExt cx="1158" cy="2085"/>
          </a:xfrm>
        </p:grpSpPr>
        <p:sp>
          <p:nvSpPr>
            <p:cNvPr id="8203" name="AutoShape 11"/>
            <p:cNvSpPr>
              <a:spLocks noChangeArrowheads="1"/>
            </p:cNvSpPr>
            <p:nvPr/>
          </p:nvSpPr>
          <p:spPr bwMode="ltGray">
            <a:xfrm>
              <a:off x="4074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44314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4" name="AutoShape 12"/>
            <p:cNvSpPr>
              <a:spLocks noChangeArrowheads="1"/>
            </p:cNvSpPr>
            <p:nvPr/>
          </p:nvSpPr>
          <p:spPr bwMode="ltGray">
            <a:xfrm>
              <a:off x="4122" y="1422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05" name="Text Box 13"/>
          <p:cNvSpPr txBox="1">
            <a:spLocks noChangeArrowheads="1"/>
          </p:cNvSpPr>
          <p:nvPr/>
        </p:nvSpPr>
        <p:spPr bwMode="gray">
          <a:xfrm>
            <a:off x="838200" y="3019425"/>
            <a:ext cx="1933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ru-RU" sz="2000" dirty="0" smtClean="0"/>
              <a:t>Мобильность трудовых ресурсов – возможность менять работу</a:t>
            </a:r>
            <a:endParaRPr lang="en-US" sz="2000" dirty="0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gray">
          <a:xfrm>
            <a:off x="3624262" y="2472650"/>
            <a:ext cx="17526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ru-RU" sz="2000" dirty="0" smtClean="0"/>
              <a:t>Дискриминация в </a:t>
            </a:r>
            <a:r>
              <a:rPr lang="ru-RU" sz="2000" dirty="0" err="1" smtClean="0"/>
              <a:t>сфе</a:t>
            </a:r>
            <a:r>
              <a:rPr lang="ru-RU" sz="2000" dirty="0" smtClean="0"/>
              <a:t>-ре труда по: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dirty="0" smtClean="0"/>
              <a:t> полу</a:t>
            </a:r>
          </a:p>
          <a:p>
            <a:pPr>
              <a:spcBef>
                <a:spcPts val="0"/>
              </a:spcBef>
              <a:buFontTx/>
              <a:buChar char="•"/>
            </a:pPr>
            <a:r>
              <a:rPr lang="ru-RU" sz="2000" dirty="0"/>
              <a:t>в</a:t>
            </a:r>
            <a:r>
              <a:rPr lang="ru-RU" sz="2000" dirty="0" smtClean="0"/>
              <a:t>озрасту</a:t>
            </a:r>
          </a:p>
          <a:p>
            <a:pPr>
              <a:spcBef>
                <a:spcPts val="0"/>
              </a:spcBef>
              <a:buFontTx/>
              <a:buChar char="•"/>
            </a:pPr>
            <a:r>
              <a:rPr lang="ru-RU" sz="2000" dirty="0" err="1"/>
              <a:t>н</a:t>
            </a:r>
            <a:r>
              <a:rPr lang="ru-RU" sz="2000" dirty="0" err="1" smtClean="0"/>
              <a:t>ациональ-ноти</a:t>
            </a:r>
            <a:endParaRPr lang="ru-RU" sz="2000" dirty="0" smtClean="0"/>
          </a:p>
          <a:p>
            <a:pPr>
              <a:spcBef>
                <a:spcPts val="0"/>
              </a:spcBef>
              <a:buFontTx/>
              <a:buChar char="•"/>
            </a:pPr>
            <a:r>
              <a:rPr lang="ru-RU" sz="2000" dirty="0" err="1"/>
              <a:t>у</a:t>
            </a:r>
            <a:r>
              <a:rPr lang="ru-RU" sz="2000" dirty="0" err="1" smtClean="0"/>
              <a:t>беждени</a:t>
            </a:r>
            <a:r>
              <a:rPr lang="ru-RU" sz="2000" dirty="0" smtClean="0"/>
              <a:t>-ям</a:t>
            </a:r>
          </a:p>
          <a:p>
            <a:pPr>
              <a:spcBef>
                <a:spcPts val="0"/>
              </a:spcBef>
              <a:buFontTx/>
              <a:buChar char="•"/>
            </a:pPr>
            <a:r>
              <a:rPr lang="ru-RU" sz="2000" dirty="0"/>
              <a:t>д</a:t>
            </a:r>
            <a:r>
              <a:rPr lang="ru-RU" sz="2000" dirty="0" smtClean="0"/>
              <a:t>р.</a:t>
            </a:r>
            <a:endParaRPr lang="en-US" sz="2000" dirty="0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gray">
          <a:xfrm>
            <a:off x="6418262" y="2472650"/>
            <a:ext cx="1838325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ru-RU" sz="2000" dirty="0" smtClean="0"/>
              <a:t>Помощь профсоюзов по защите прав наём-</a:t>
            </a:r>
            <a:r>
              <a:rPr lang="ru-RU" sz="2000" dirty="0" err="1" smtClean="0"/>
              <a:t>ных</a:t>
            </a:r>
            <a:r>
              <a:rPr lang="ru-RU" sz="2000" dirty="0" smtClean="0"/>
              <a:t> работ-</a:t>
            </a:r>
            <a:r>
              <a:rPr lang="ru-RU" sz="2000" dirty="0" err="1" smtClean="0"/>
              <a:t>ников</a:t>
            </a:r>
            <a:r>
              <a:rPr lang="ru-RU" sz="2000" dirty="0" smtClean="0"/>
              <a:t>, </a:t>
            </a:r>
            <a:r>
              <a:rPr lang="ru-RU" sz="2000" dirty="0" err="1" smtClean="0"/>
              <a:t>улуч-шению</a:t>
            </a:r>
            <a:r>
              <a:rPr lang="ru-RU" sz="2000" dirty="0" smtClean="0"/>
              <a:t> </a:t>
            </a:r>
            <a:r>
              <a:rPr lang="ru-RU" sz="2000" dirty="0" err="1" smtClean="0"/>
              <a:t>усло-вий</a:t>
            </a:r>
            <a:r>
              <a:rPr lang="ru-RU" sz="2000" dirty="0" smtClean="0"/>
              <a:t> труда и увеличения его оплаты</a:t>
            </a:r>
            <a:endParaRPr lang="en-US" sz="2000" dirty="0"/>
          </a:p>
        </p:txBody>
      </p:sp>
      <p:grpSp>
        <p:nvGrpSpPr>
          <p:cNvPr id="8208" name="Group 16"/>
          <p:cNvGrpSpPr>
            <a:grpSpLocks/>
          </p:cNvGrpSpPr>
          <p:nvPr/>
        </p:nvGrpSpPr>
        <p:grpSpPr bwMode="auto">
          <a:xfrm>
            <a:off x="2922588" y="3886200"/>
            <a:ext cx="504825" cy="496888"/>
            <a:chOff x="1872" y="2352"/>
            <a:chExt cx="240" cy="240"/>
          </a:xfrm>
        </p:grpSpPr>
        <p:grpSp>
          <p:nvGrpSpPr>
            <p:cNvPr id="8209" name="Group 17"/>
            <p:cNvGrpSpPr>
              <a:grpSpLocks/>
            </p:cNvGrpSpPr>
            <p:nvPr/>
          </p:nvGrpSpPr>
          <p:grpSpPr bwMode="auto">
            <a:xfrm>
              <a:off x="1968" y="2352"/>
              <a:ext cx="144" cy="240"/>
              <a:chOff x="1968" y="2352"/>
              <a:chExt cx="144" cy="240"/>
            </a:xfrm>
          </p:grpSpPr>
          <p:sp>
            <p:nvSpPr>
              <p:cNvPr id="8210" name="Oval 18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1" name="Oval 19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2" name="Oval 20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3" name="Oval 21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4" name="Oval 22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215" name="Group 23"/>
            <p:cNvGrpSpPr>
              <a:grpSpLocks/>
            </p:cNvGrpSpPr>
            <p:nvPr/>
          </p:nvGrpSpPr>
          <p:grpSpPr bwMode="auto">
            <a:xfrm>
              <a:off x="1872" y="2352"/>
              <a:ext cx="144" cy="240"/>
              <a:chOff x="1968" y="2352"/>
              <a:chExt cx="144" cy="240"/>
            </a:xfrm>
          </p:grpSpPr>
          <p:sp>
            <p:nvSpPr>
              <p:cNvPr id="8216" name="Oval 24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7" name="Oval 25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8" name="Oval 26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9" name="Oval 27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0" name="Oval 28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8221" name="Group 29"/>
          <p:cNvGrpSpPr>
            <a:grpSpLocks/>
          </p:cNvGrpSpPr>
          <p:nvPr/>
        </p:nvGrpSpPr>
        <p:grpSpPr bwMode="auto">
          <a:xfrm>
            <a:off x="5665788" y="3886200"/>
            <a:ext cx="504825" cy="496888"/>
            <a:chOff x="1872" y="2352"/>
            <a:chExt cx="240" cy="240"/>
          </a:xfrm>
        </p:grpSpPr>
        <p:grpSp>
          <p:nvGrpSpPr>
            <p:cNvPr id="8222" name="Group 30"/>
            <p:cNvGrpSpPr>
              <a:grpSpLocks/>
            </p:cNvGrpSpPr>
            <p:nvPr/>
          </p:nvGrpSpPr>
          <p:grpSpPr bwMode="auto">
            <a:xfrm>
              <a:off x="1968" y="2352"/>
              <a:ext cx="144" cy="240"/>
              <a:chOff x="1968" y="2352"/>
              <a:chExt cx="144" cy="240"/>
            </a:xfrm>
          </p:grpSpPr>
          <p:sp>
            <p:nvSpPr>
              <p:cNvPr id="8223" name="Oval 31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228" name="Group 36"/>
            <p:cNvGrpSpPr>
              <a:grpSpLocks/>
            </p:cNvGrpSpPr>
            <p:nvPr/>
          </p:nvGrpSpPr>
          <p:grpSpPr bwMode="auto">
            <a:xfrm>
              <a:off x="1872" y="2352"/>
              <a:ext cx="144" cy="240"/>
              <a:chOff x="1968" y="2352"/>
              <a:chExt cx="144" cy="240"/>
            </a:xfrm>
          </p:grpSpPr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30" name="Oval 38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31" name="Oval 39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32" name="Oval 40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33" name="Oval 41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8234" name="Text Box 42"/>
          <p:cNvSpPr txBox="1">
            <a:spLocks noChangeArrowheads="1"/>
          </p:cNvSpPr>
          <p:nvPr/>
        </p:nvSpPr>
        <p:spPr bwMode="gray">
          <a:xfrm>
            <a:off x="737553" y="1104798"/>
            <a:ext cx="502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000000"/>
                </a:solidFill>
              </a:rPr>
              <a:t>На спрос и предложение</a:t>
            </a:r>
            <a:r>
              <a:rPr lang="ru-RU" sz="2400" dirty="0" smtClean="0">
                <a:solidFill>
                  <a:srgbClr val="000000"/>
                </a:solidFill>
              </a:rPr>
              <a:t> влияют и такие факторы как: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/>
      <p:bldP spid="8206" grpId="0"/>
      <p:bldP spid="82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07963"/>
            <a:ext cx="8856984" cy="792162"/>
          </a:xfrm>
        </p:spPr>
        <p:txBody>
          <a:bodyPr/>
          <a:lstStyle/>
          <a:p>
            <a:r>
              <a:rPr lang="ru-RU" dirty="0" smtClean="0"/>
              <a:t>Причины и виды безработицы</a:t>
            </a:r>
            <a:endParaRPr lang="en-US" dirty="0"/>
          </a:p>
        </p:txBody>
      </p:sp>
      <p:pic>
        <p:nvPicPr>
          <p:cNvPr id="11267" name="Picture 3" descr="RY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1998663"/>
            <a:ext cx="1985962" cy="30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LB_circl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98662"/>
            <a:ext cx="2106613" cy="30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O_chevron001"/>
          <p:cNvPicPr>
            <a:picLocks noChangeAspect="1" noChangeArrowheads="1"/>
          </p:cNvPicPr>
          <p:nvPr/>
        </p:nvPicPr>
        <p:blipFill>
          <a:blip r:embed="rId5">
            <a:lum bright="6000"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91" y="3354387"/>
            <a:ext cx="506413" cy="5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O_chevron001"/>
          <p:cNvPicPr>
            <a:picLocks noChangeAspect="1" noChangeArrowheads="1"/>
          </p:cNvPicPr>
          <p:nvPr/>
        </p:nvPicPr>
        <p:blipFill>
          <a:blip r:embed="rId5">
            <a:lum bright="6000"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3316543"/>
            <a:ext cx="508000" cy="5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YG_circl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77" y="1998663"/>
            <a:ext cx="2141538" cy="30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gray">
          <a:xfrm>
            <a:off x="1084263" y="2851150"/>
            <a:ext cx="15732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b="1" dirty="0" err="1"/>
              <a:t>у</a:t>
            </a:r>
            <a:r>
              <a:rPr lang="ru-RU" b="1" dirty="0" err="1" smtClean="0"/>
              <a:t>довлетво</a:t>
            </a:r>
            <a:r>
              <a:rPr lang="ru-RU" b="1" dirty="0" smtClean="0"/>
              <a:t>-рением </a:t>
            </a:r>
            <a:r>
              <a:rPr lang="ru-RU" b="1" dirty="0" err="1" smtClean="0"/>
              <a:t>потребнос-тей</a:t>
            </a:r>
            <a:r>
              <a:rPr lang="ru-RU" b="1" dirty="0" smtClean="0"/>
              <a:t> </a:t>
            </a:r>
            <a:endParaRPr lang="en-US" b="1" dirty="0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gray">
          <a:xfrm>
            <a:off x="3762375" y="2767255"/>
            <a:ext cx="158432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b="1" dirty="0"/>
              <a:t>н</a:t>
            </a:r>
            <a:r>
              <a:rPr lang="ru-RU" b="1" dirty="0" smtClean="0"/>
              <a:t>е </a:t>
            </a:r>
            <a:r>
              <a:rPr lang="ru-RU" b="1" dirty="0" err="1" smtClean="0"/>
              <a:t>противоре-чащая</a:t>
            </a:r>
            <a:r>
              <a:rPr lang="ru-RU" b="1" dirty="0" smtClean="0"/>
              <a:t> законодательству</a:t>
            </a:r>
            <a:endParaRPr lang="en-US" b="1" dirty="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gray">
          <a:xfrm>
            <a:off x="6400799" y="3002922"/>
            <a:ext cx="15732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b="1" dirty="0"/>
              <a:t>п</a:t>
            </a:r>
            <a:r>
              <a:rPr lang="ru-RU" b="1" dirty="0" smtClean="0"/>
              <a:t>ринося-</a:t>
            </a:r>
            <a:r>
              <a:rPr lang="ru-RU" b="1" dirty="0" err="1" smtClean="0"/>
              <a:t>щая</a:t>
            </a:r>
            <a:r>
              <a:rPr lang="ru-RU" b="1" dirty="0" smtClean="0"/>
              <a:t>, как правило, доход</a:t>
            </a:r>
            <a:endParaRPr lang="en-US" b="1" dirty="0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black">
          <a:xfrm>
            <a:off x="416568" y="5157192"/>
            <a:ext cx="697706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10000"/>
              </a:lnSpc>
              <a:buFontTx/>
              <a:buChar char="•"/>
            </a:pPr>
            <a:r>
              <a:rPr lang="en-US" sz="2000" b="1" dirty="0"/>
              <a:t> </a:t>
            </a:r>
            <a:r>
              <a:rPr lang="ru-RU" sz="2000" b="1" dirty="0"/>
              <a:t>Х</a:t>
            </a:r>
            <a:r>
              <a:rPr lang="ru-RU" sz="2000" b="1" dirty="0" smtClean="0"/>
              <a:t>арактерной особенностью России </a:t>
            </a:r>
            <a:r>
              <a:rPr lang="ru-RU" sz="2000" dirty="0" smtClean="0"/>
              <a:t>является </a:t>
            </a:r>
            <a:r>
              <a:rPr lang="ru-RU" sz="2000" dirty="0" err="1" smtClean="0"/>
              <a:t>сверх-занятость</a:t>
            </a:r>
            <a:r>
              <a:rPr lang="ru-RU" sz="2000" dirty="0" smtClean="0"/>
              <a:t> как всего населения, так и отдельных групп граждан (прежде всего женщин (преследование за туне-</a:t>
            </a:r>
            <a:r>
              <a:rPr lang="ru-RU" sz="2000" dirty="0" err="1" smtClean="0"/>
              <a:t>ядство</a:t>
            </a:r>
            <a:r>
              <a:rPr lang="ru-RU" sz="2000" dirty="0" smtClean="0"/>
              <a:t>).</a:t>
            </a:r>
            <a:endParaRPr lang="en-US" sz="1600" dirty="0"/>
          </a:p>
        </p:txBody>
      </p:sp>
      <p:pic>
        <p:nvPicPr>
          <p:cNvPr id="11276" name="Picture 12" descr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648200"/>
            <a:ext cx="1619250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061437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Занятость - деятельность </a:t>
            </a:r>
            <a:r>
              <a:rPr lang="ru-RU" sz="2800" b="1" dirty="0"/>
              <a:t>граждан, связанная с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3" grpId="0"/>
      <p:bldP spid="11274" grpId="0"/>
      <p:bldP spid="1127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07963"/>
            <a:ext cx="8856984" cy="792162"/>
          </a:xfrm>
        </p:spPr>
        <p:txBody>
          <a:bodyPr/>
          <a:lstStyle/>
          <a:p>
            <a:r>
              <a:rPr lang="ru-RU" dirty="0" smtClean="0"/>
              <a:t>Причины и виды безработицы</a:t>
            </a:r>
            <a:endParaRPr lang="en-US" dirty="0"/>
          </a:p>
        </p:txBody>
      </p:sp>
      <p:pic>
        <p:nvPicPr>
          <p:cNvPr id="11267" name="Picture 3" descr="RY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1998663"/>
            <a:ext cx="1985962" cy="30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LB_circl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98662"/>
            <a:ext cx="2106613" cy="30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O_chevron001"/>
          <p:cNvPicPr>
            <a:picLocks noChangeAspect="1" noChangeArrowheads="1"/>
          </p:cNvPicPr>
          <p:nvPr/>
        </p:nvPicPr>
        <p:blipFill>
          <a:blip r:embed="rId5">
            <a:lum bright="6000"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91" y="3354387"/>
            <a:ext cx="506413" cy="5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O_chevron001"/>
          <p:cNvPicPr>
            <a:picLocks noChangeAspect="1" noChangeArrowheads="1"/>
          </p:cNvPicPr>
          <p:nvPr/>
        </p:nvPicPr>
        <p:blipFill>
          <a:blip r:embed="rId5">
            <a:lum bright="6000"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3316543"/>
            <a:ext cx="508000" cy="5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YG_circl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77" y="1998663"/>
            <a:ext cx="2141538" cy="30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gray">
          <a:xfrm>
            <a:off x="1104900" y="2763768"/>
            <a:ext cx="157321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b="1" dirty="0"/>
              <a:t>э</a:t>
            </a:r>
            <a:r>
              <a:rPr lang="ru-RU" b="1" dirty="0" smtClean="0"/>
              <a:t>кономически активное население не может найти работу</a:t>
            </a:r>
            <a:endParaRPr lang="en-US" b="1" dirty="0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gray">
          <a:xfrm>
            <a:off x="3762375" y="2767255"/>
            <a:ext cx="158432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b="1" dirty="0"/>
              <a:t>э</a:t>
            </a:r>
            <a:r>
              <a:rPr lang="ru-RU" b="1" dirty="0" smtClean="0"/>
              <a:t>то </a:t>
            </a:r>
            <a:r>
              <a:rPr lang="ru-RU" b="1" dirty="0" err="1" smtClean="0"/>
              <a:t>граж-дане</a:t>
            </a:r>
            <a:r>
              <a:rPr lang="ru-RU" b="1" dirty="0" smtClean="0"/>
              <a:t> </a:t>
            </a:r>
            <a:r>
              <a:rPr lang="ru-RU" b="1" dirty="0" err="1" smtClean="0"/>
              <a:t>прояв-ляющие</a:t>
            </a:r>
            <a:r>
              <a:rPr lang="ru-RU" b="1" dirty="0" smtClean="0"/>
              <a:t> трудовую активность </a:t>
            </a:r>
            <a:endParaRPr lang="en-US" b="1" dirty="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gray">
          <a:xfrm>
            <a:off x="6400799" y="3002922"/>
            <a:ext cx="15732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b="1" dirty="0"/>
              <a:t>ж</a:t>
            </a:r>
            <a:r>
              <a:rPr lang="ru-RU" b="1" dirty="0" smtClean="0"/>
              <a:t>елающие работать, но не могут её найти</a:t>
            </a:r>
            <a:endParaRPr lang="en-US" b="1" dirty="0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black">
          <a:xfrm>
            <a:off x="416568" y="5157192"/>
            <a:ext cx="697706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buFontTx/>
              <a:buChar char="•"/>
            </a:pPr>
            <a:r>
              <a:rPr lang="ru-RU" sz="2000" b="1" dirty="0" smtClean="0"/>
              <a:t>В условиях рыночной экономики </a:t>
            </a:r>
            <a:r>
              <a:rPr lang="ru-RU" sz="2000" dirty="0" smtClean="0"/>
              <a:t>существует </a:t>
            </a:r>
            <a:r>
              <a:rPr lang="ru-RU" sz="2000" dirty="0" err="1" smtClean="0"/>
              <a:t>естест</a:t>
            </a:r>
            <a:r>
              <a:rPr lang="ru-RU" sz="2000" dirty="0" smtClean="0"/>
              <a:t>-венный уровень безработицы, т.е. тех людей, которые ищут работу.</a:t>
            </a:r>
            <a:endParaRPr lang="en-US" sz="1600" dirty="0"/>
          </a:p>
        </p:txBody>
      </p:sp>
      <p:pic>
        <p:nvPicPr>
          <p:cNvPr id="11276" name="Picture 12" descr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648200"/>
            <a:ext cx="1619250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061437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Безработица – социально экономическое явление. Её признаки: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87833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3" grpId="0"/>
      <p:bldP spid="11274" grpId="0"/>
      <p:bldP spid="1127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3"/>
          <p:cNvSpPr>
            <a:spLocks noChangeArrowheads="1"/>
          </p:cNvSpPr>
          <p:nvPr/>
        </p:nvSpPr>
        <p:spPr bwMode="gray">
          <a:xfrm flipH="1">
            <a:off x="3282950" y="2509838"/>
            <a:ext cx="995363" cy="835025"/>
          </a:xfrm>
          <a:prstGeom prst="curvedRightArrow">
            <a:avLst>
              <a:gd name="adj1" fmla="val 16542"/>
              <a:gd name="adj2" fmla="val 38977"/>
              <a:gd name="adj3" fmla="val 33846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gray">
          <a:xfrm>
            <a:off x="1376363" y="2546350"/>
            <a:ext cx="995362" cy="835025"/>
          </a:xfrm>
          <a:prstGeom prst="curvedRightArrow">
            <a:avLst>
              <a:gd name="adj1" fmla="val 19583"/>
              <a:gd name="adj2" fmla="val 44676"/>
              <a:gd name="adj3" fmla="val 33652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1316038" y="3552825"/>
            <a:ext cx="3003550" cy="2771775"/>
            <a:chOff x="862" y="713"/>
            <a:chExt cx="3780" cy="3490"/>
          </a:xfrm>
        </p:grpSpPr>
        <p:grpSp>
          <p:nvGrpSpPr>
            <p:cNvPr id="26630" name="Group 6"/>
            <p:cNvGrpSpPr>
              <a:grpSpLocks/>
            </p:cNvGrpSpPr>
            <p:nvPr/>
          </p:nvGrpSpPr>
          <p:grpSpPr bwMode="auto">
            <a:xfrm>
              <a:off x="1082" y="2210"/>
              <a:ext cx="3406" cy="1993"/>
              <a:chOff x="1082" y="2355"/>
              <a:chExt cx="3406" cy="1993"/>
            </a:xfrm>
          </p:grpSpPr>
          <p:sp>
            <p:nvSpPr>
              <p:cNvPr id="26631" name="Freeform 7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32" name="Freeform 8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33" name="Freeform 9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6634" name="Group 10"/>
            <p:cNvGrpSpPr>
              <a:grpSpLocks/>
            </p:cNvGrpSpPr>
            <p:nvPr/>
          </p:nvGrpSpPr>
          <p:grpSpPr bwMode="auto">
            <a:xfrm>
              <a:off x="1009" y="1723"/>
              <a:ext cx="3527" cy="1993"/>
              <a:chOff x="1082" y="2355"/>
              <a:chExt cx="3406" cy="1993"/>
            </a:xfrm>
          </p:grpSpPr>
          <p:sp>
            <p:nvSpPr>
              <p:cNvPr id="26635" name="Freeform 11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36" name="Freeform 12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37" name="Freeform 13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6638" name="Group 14"/>
            <p:cNvGrpSpPr>
              <a:grpSpLocks/>
            </p:cNvGrpSpPr>
            <p:nvPr/>
          </p:nvGrpSpPr>
          <p:grpSpPr bwMode="auto">
            <a:xfrm>
              <a:off x="935" y="1219"/>
              <a:ext cx="3653" cy="1993"/>
              <a:chOff x="1082" y="2355"/>
              <a:chExt cx="3406" cy="1993"/>
            </a:xfrm>
          </p:grpSpPr>
          <p:sp>
            <p:nvSpPr>
              <p:cNvPr id="26639" name="Freeform 15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0" name="Freeform 16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1" name="Freeform 17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6642" name="Group 18"/>
            <p:cNvGrpSpPr>
              <a:grpSpLocks/>
            </p:cNvGrpSpPr>
            <p:nvPr/>
          </p:nvGrpSpPr>
          <p:grpSpPr bwMode="auto">
            <a:xfrm>
              <a:off x="862" y="713"/>
              <a:ext cx="3780" cy="1993"/>
              <a:chOff x="1082" y="2355"/>
              <a:chExt cx="3406" cy="1993"/>
            </a:xfrm>
          </p:grpSpPr>
          <p:sp>
            <p:nvSpPr>
              <p:cNvPr id="26643" name="Freeform 19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4" name="Freeform 20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5" name="Freeform 21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8F8F8">
                      <a:gamma/>
                      <a:shade val="86275"/>
                      <a:invGamma/>
                    </a:srgbClr>
                  </a:gs>
                  <a:gs pos="100000">
                    <a:srgbClr val="F8F8F8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6646" name="AutoShape 22"/>
          <p:cNvSpPr>
            <a:spLocks/>
          </p:cNvSpPr>
          <p:nvPr/>
        </p:nvSpPr>
        <p:spPr bwMode="blackWhite">
          <a:xfrm>
            <a:off x="5460431" y="1490887"/>
            <a:ext cx="3192910" cy="641970"/>
          </a:xfrm>
          <a:prstGeom prst="callout2">
            <a:avLst>
              <a:gd name="adj1" fmla="val 22153"/>
              <a:gd name="adj2" fmla="val -2282"/>
              <a:gd name="adj3" fmla="val 22153"/>
              <a:gd name="adj4" fmla="val -15889"/>
              <a:gd name="adj5" fmla="val 322640"/>
              <a:gd name="adj6" fmla="val -63744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ru-RU" b="1" dirty="0" smtClean="0">
                <a:solidFill>
                  <a:srgbClr val="FFFFFF"/>
                </a:solidFill>
              </a:rPr>
              <a:t>Владеющие одной специальностью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6647" name="AutoShape 23"/>
          <p:cNvSpPr>
            <a:spLocks/>
          </p:cNvSpPr>
          <p:nvPr/>
        </p:nvSpPr>
        <p:spPr bwMode="blackWhite">
          <a:xfrm>
            <a:off x="5292080" y="2348881"/>
            <a:ext cx="3336925" cy="792087"/>
          </a:xfrm>
          <a:prstGeom prst="callout2">
            <a:avLst>
              <a:gd name="adj1" fmla="val 21884"/>
              <a:gd name="adj2" fmla="val -2273"/>
              <a:gd name="adj3" fmla="val 21884"/>
              <a:gd name="adj4" fmla="val -15435"/>
              <a:gd name="adj5" fmla="val 178975"/>
              <a:gd name="adj6" fmla="val -58296"/>
            </a:avLst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ru-RU" b="1" dirty="0" smtClean="0">
                <a:solidFill>
                  <a:srgbClr val="FFFFFF"/>
                </a:solidFill>
              </a:rPr>
              <a:t>Не знают основ рыночной экономики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6649" name="AutoShape 25"/>
          <p:cNvSpPr>
            <a:spLocks/>
          </p:cNvSpPr>
          <p:nvPr/>
        </p:nvSpPr>
        <p:spPr bwMode="blackWhite">
          <a:xfrm>
            <a:off x="6156176" y="3344863"/>
            <a:ext cx="2477100" cy="1061732"/>
          </a:xfrm>
          <a:prstGeom prst="callout2">
            <a:avLst>
              <a:gd name="adj1" fmla="val 23685"/>
              <a:gd name="adj2" fmla="val -2250"/>
              <a:gd name="adj3" fmla="val 23685"/>
              <a:gd name="adj4" fmla="val -16782"/>
              <a:gd name="adj5" fmla="val -42135"/>
              <a:gd name="adj6" fmla="val -119166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ru-RU" b="1" dirty="0" smtClean="0">
                <a:solidFill>
                  <a:srgbClr val="FFFFFF"/>
                </a:solidFill>
              </a:rPr>
              <a:t>Не имеют новых профессиональных навыков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6650" name="AutoShape 26"/>
          <p:cNvSpPr>
            <a:spLocks noChangeArrowheads="1"/>
          </p:cNvSpPr>
          <p:nvPr/>
        </p:nvSpPr>
        <p:spPr bwMode="gray">
          <a:xfrm rot="-544120">
            <a:off x="885825" y="3752850"/>
            <a:ext cx="393700" cy="1920875"/>
          </a:xfrm>
          <a:prstGeom prst="upArrow">
            <a:avLst>
              <a:gd name="adj1" fmla="val 50194"/>
              <a:gd name="adj2" fmla="val 74947"/>
            </a:avLst>
          </a:prstGeom>
          <a:gradFill rotWithShape="1"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07963"/>
            <a:ext cx="8856984" cy="792162"/>
          </a:xfrm>
        </p:spPr>
        <p:txBody>
          <a:bodyPr/>
          <a:lstStyle/>
          <a:p>
            <a:r>
              <a:rPr lang="ru-RU" dirty="0" smtClean="0"/>
              <a:t>Причины и виды безработицы</a:t>
            </a:r>
            <a:endParaRPr lang="en-US" dirty="0"/>
          </a:p>
        </p:txBody>
      </p:sp>
      <p:sp>
        <p:nvSpPr>
          <p:cNvPr id="31" name="AutoShape 24"/>
          <p:cNvSpPr>
            <a:spLocks/>
          </p:cNvSpPr>
          <p:nvPr/>
        </p:nvSpPr>
        <p:spPr bwMode="blackWhite">
          <a:xfrm>
            <a:off x="889306" y="1114699"/>
            <a:ext cx="2480350" cy="802134"/>
          </a:xfrm>
          <a:prstGeom prst="callout2">
            <a:avLst>
              <a:gd name="adj1" fmla="val 25440"/>
              <a:gd name="adj2" fmla="val -2269"/>
              <a:gd name="adj3" fmla="val 25440"/>
              <a:gd name="adj4" fmla="val -17231"/>
              <a:gd name="adj5" fmla="val 242305"/>
              <a:gd name="adj6" fmla="val 59304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ru-RU" b="1" dirty="0" smtClean="0">
                <a:solidFill>
                  <a:srgbClr val="FFFFFF"/>
                </a:solidFill>
              </a:rPr>
              <a:t>Не имеют навыков самообразования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137" y="2063306"/>
            <a:ext cx="1663793" cy="215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48" name="AutoShape 24"/>
          <p:cNvSpPr>
            <a:spLocks/>
          </p:cNvSpPr>
          <p:nvPr/>
        </p:nvSpPr>
        <p:spPr bwMode="blackWhite">
          <a:xfrm>
            <a:off x="5168580" y="4653540"/>
            <a:ext cx="3362325" cy="1018159"/>
          </a:xfrm>
          <a:prstGeom prst="callout2">
            <a:avLst>
              <a:gd name="adj1" fmla="val 25440"/>
              <a:gd name="adj2" fmla="val -2269"/>
              <a:gd name="adj3" fmla="val 25440"/>
              <a:gd name="adj4" fmla="val -17231"/>
              <a:gd name="adj5" fmla="val -134133"/>
              <a:gd name="adj6" fmla="val -82630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ru-RU" b="1" dirty="0" smtClean="0">
                <a:solidFill>
                  <a:srgbClr val="FFFFFF"/>
                </a:solidFill>
              </a:rPr>
              <a:t>Долго не повышали свою квалификацию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2" name="AutoShape 23"/>
          <p:cNvSpPr>
            <a:spLocks/>
          </p:cNvSpPr>
          <p:nvPr/>
        </p:nvSpPr>
        <p:spPr bwMode="blackWhite">
          <a:xfrm>
            <a:off x="4487713" y="5852679"/>
            <a:ext cx="3336925" cy="396043"/>
          </a:xfrm>
          <a:prstGeom prst="callout2">
            <a:avLst>
              <a:gd name="adj1" fmla="val 21884"/>
              <a:gd name="adj2" fmla="val -2273"/>
              <a:gd name="adj3" fmla="val 21884"/>
              <a:gd name="adj4" fmla="val -15435"/>
              <a:gd name="adj5" fmla="val -588155"/>
              <a:gd name="adj6" fmla="val -63600"/>
            </a:avLst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ru-RU" b="1" dirty="0" smtClean="0">
                <a:solidFill>
                  <a:srgbClr val="FFFFFF"/>
                </a:solidFill>
              </a:rPr>
              <a:t>Не </a:t>
            </a:r>
            <a:r>
              <a:rPr lang="ru-RU" b="1" dirty="0" err="1" smtClean="0">
                <a:solidFill>
                  <a:srgbClr val="FFFFFF"/>
                </a:solidFill>
              </a:rPr>
              <a:t>коммуникативны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gray">
          <a:xfrm>
            <a:off x="2055619" y="2963862"/>
            <a:ext cx="1698947" cy="29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безработные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6" grpId="0" animBg="1"/>
      <p:bldP spid="26647" grpId="0" animBg="1"/>
      <p:bldP spid="26649" grpId="0" animBg="1"/>
      <p:bldP spid="31" grpId="0" animBg="1"/>
      <p:bldP spid="26648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07963"/>
            <a:ext cx="8964488" cy="792162"/>
          </a:xfrm>
        </p:spPr>
        <p:txBody>
          <a:bodyPr/>
          <a:lstStyle/>
          <a:p>
            <a:r>
              <a:rPr lang="ru-RU" dirty="0" smtClean="0"/>
              <a:t>Причины и виды безработицы</a:t>
            </a:r>
            <a:endParaRPr lang="en-US" dirty="0"/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5807075" y="1828800"/>
            <a:ext cx="2379663" cy="608013"/>
            <a:chOff x="3701" y="1158"/>
            <a:chExt cx="1499" cy="383"/>
          </a:xfrm>
        </p:grpSpPr>
        <p:sp>
          <p:nvSpPr>
            <p:cNvPr id="34820" name="AutoShape 4"/>
            <p:cNvSpPr>
              <a:spLocks noChangeArrowheads="1"/>
            </p:cNvSpPr>
            <p:nvPr/>
          </p:nvSpPr>
          <p:spPr bwMode="gray">
            <a:xfrm>
              <a:off x="3701" y="1162"/>
              <a:ext cx="1499" cy="37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4821" name="Picture 5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" y="1331"/>
              <a:ext cx="264" cy="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22" name="Picture 6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20" y="1158"/>
              <a:ext cx="264" cy="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823" name="Group 7"/>
          <p:cNvGrpSpPr>
            <a:grpSpLocks/>
          </p:cNvGrpSpPr>
          <p:nvPr/>
        </p:nvGrpSpPr>
        <p:grpSpPr bwMode="auto">
          <a:xfrm>
            <a:off x="3284538" y="1828800"/>
            <a:ext cx="2379662" cy="608013"/>
            <a:chOff x="2112" y="1158"/>
            <a:chExt cx="1499" cy="383"/>
          </a:xfrm>
        </p:grpSpPr>
        <p:sp>
          <p:nvSpPr>
            <p:cNvPr id="34824" name="AutoShape 8"/>
            <p:cNvSpPr>
              <a:spLocks noChangeArrowheads="1"/>
            </p:cNvSpPr>
            <p:nvPr/>
          </p:nvSpPr>
          <p:spPr bwMode="gray">
            <a:xfrm>
              <a:off x="2112" y="1162"/>
              <a:ext cx="1499" cy="37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4825" name="Picture 9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" y="1331"/>
              <a:ext cx="264" cy="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26" name="Picture 10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336" y="1158"/>
              <a:ext cx="264" cy="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827" name="Group 11"/>
          <p:cNvGrpSpPr>
            <a:grpSpLocks/>
          </p:cNvGrpSpPr>
          <p:nvPr/>
        </p:nvGrpSpPr>
        <p:grpSpPr bwMode="auto">
          <a:xfrm>
            <a:off x="800100" y="1828800"/>
            <a:ext cx="2379663" cy="608013"/>
            <a:chOff x="547" y="1158"/>
            <a:chExt cx="1499" cy="383"/>
          </a:xfrm>
        </p:grpSpPr>
        <p:sp>
          <p:nvSpPr>
            <p:cNvPr id="34828" name="AutoShape 12"/>
            <p:cNvSpPr>
              <a:spLocks noChangeArrowheads="1"/>
            </p:cNvSpPr>
            <p:nvPr/>
          </p:nvSpPr>
          <p:spPr bwMode="gray">
            <a:xfrm>
              <a:off x="547" y="1162"/>
              <a:ext cx="1499" cy="37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4829" name="Picture 13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" y="1325"/>
              <a:ext cx="264" cy="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30" name="Picture 14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70" y="1158"/>
              <a:ext cx="264" cy="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831" name="Group 15"/>
          <p:cNvGrpSpPr>
            <a:grpSpLocks/>
          </p:cNvGrpSpPr>
          <p:nvPr/>
        </p:nvGrpSpPr>
        <p:grpSpPr bwMode="auto">
          <a:xfrm>
            <a:off x="814388" y="2387600"/>
            <a:ext cx="2370137" cy="3765550"/>
            <a:chOff x="313" y="1316"/>
            <a:chExt cx="1660" cy="2637"/>
          </a:xfrm>
        </p:grpSpPr>
        <p:sp>
          <p:nvSpPr>
            <p:cNvPr id="34832" name="Rectangle 16"/>
            <p:cNvSpPr>
              <a:spLocks noChangeArrowheads="1"/>
            </p:cNvSpPr>
            <p:nvPr/>
          </p:nvSpPr>
          <p:spPr bwMode="gray">
            <a:xfrm>
              <a:off x="313" y="3908"/>
              <a:ext cx="1660" cy="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33" name="Line 17"/>
            <p:cNvSpPr>
              <a:spLocks noChangeShapeType="1"/>
            </p:cNvSpPr>
            <p:nvPr/>
          </p:nvSpPr>
          <p:spPr bwMode="gray">
            <a:xfrm>
              <a:off x="313" y="1316"/>
              <a:ext cx="0" cy="2633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944" name="Rectangle 128"/>
          <p:cNvSpPr>
            <a:spLocks noChangeArrowheads="1"/>
          </p:cNvSpPr>
          <p:nvPr/>
        </p:nvSpPr>
        <p:spPr bwMode="black">
          <a:xfrm>
            <a:off x="849313" y="2520950"/>
            <a:ext cx="217805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400" dirty="0">
                <a:solidFill>
                  <a:srgbClr val="080808"/>
                </a:solidFill>
              </a:rPr>
              <a:t> </a:t>
            </a:r>
            <a:r>
              <a:rPr lang="ru-RU" sz="2000" dirty="0" smtClean="0">
                <a:solidFill>
                  <a:srgbClr val="080808"/>
                </a:solidFill>
              </a:rPr>
              <a:t>связана с </a:t>
            </a:r>
            <a:r>
              <a:rPr lang="ru-RU" sz="2000" dirty="0" err="1" smtClean="0">
                <a:solidFill>
                  <a:srgbClr val="080808"/>
                </a:solidFill>
              </a:rPr>
              <a:t>изме-нением</a:t>
            </a:r>
            <a:r>
              <a:rPr lang="ru-RU" sz="2000" dirty="0" smtClean="0">
                <a:solidFill>
                  <a:srgbClr val="080808"/>
                </a:solidFill>
              </a:rPr>
              <a:t> спроса на труд в от-дельных </a:t>
            </a:r>
            <a:r>
              <a:rPr lang="ru-RU" sz="2000" dirty="0" err="1" smtClean="0">
                <a:solidFill>
                  <a:srgbClr val="080808"/>
                </a:solidFill>
              </a:rPr>
              <a:t>отрас</a:t>
            </a:r>
            <a:r>
              <a:rPr lang="ru-RU" sz="2000" dirty="0" smtClean="0">
                <a:solidFill>
                  <a:srgbClr val="080808"/>
                </a:solidFill>
              </a:rPr>
              <a:t>-лях и регионах вследствие НТР</a:t>
            </a:r>
          </a:p>
          <a:p>
            <a:pPr>
              <a:buFontTx/>
              <a:buChar char="•"/>
            </a:pPr>
            <a:r>
              <a:rPr lang="ru-RU" sz="2000" dirty="0">
                <a:solidFill>
                  <a:srgbClr val="080808"/>
                </a:solidFill>
              </a:rPr>
              <a:t>и</a:t>
            </a:r>
            <a:r>
              <a:rPr lang="ru-RU" sz="2000" dirty="0" smtClean="0">
                <a:solidFill>
                  <a:srgbClr val="080808"/>
                </a:solidFill>
              </a:rPr>
              <a:t>счезновение одних отраслей и появление новых.</a:t>
            </a:r>
            <a:endParaRPr lang="en-US" sz="2000" dirty="0">
              <a:solidFill>
                <a:srgbClr val="080808"/>
              </a:solidFill>
            </a:endParaRPr>
          </a:p>
        </p:txBody>
      </p:sp>
      <p:sp>
        <p:nvSpPr>
          <p:cNvPr id="34961" name="Rectangle 145"/>
          <p:cNvSpPr>
            <a:spLocks noChangeArrowheads="1"/>
          </p:cNvSpPr>
          <p:nvPr/>
        </p:nvSpPr>
        <p:spPr bwMode="black">
          <a:xfrm>
            <a:off x="3328194" y="2427288"/>
            <a:ext cx="236061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080808"/>
                </a:solidFill>
              </a:rPr>
              <a:t> </a:t>
            </a:r>
            <a:r>
              <a:rPr lang="ru-RU" sz="2000" dirty="0" smtClean="0">
                <a:solidFill>
                  <a:srgbClr val="080808"/>
                </a:solidFill>
              </a:rPr>
              <a:t>связана с </a:t>
            </a:r>
            <a:r>
              <a:rPr lang="ru-RU" sz="2000" dirty="0" err="1" smtClean="0">
                <a:solidFill>
                  <a:srgbClr val="080808"/>
                </a:solidFill>
              </a:rPr>
              <a:t>изме-нением</a:t>
            </a:r>
            <a:r>
              <a:rPr lang="ru-RU" sz="2000" dirty="0" smtClean="0">
                <a:solidFill>
                  <a:srgbClr val="080808"/>
                </a:solidFill>
              </a:rPr>
              <a:t> места </a:t>
            </a:r>
            <a:r>
              <a:rPr lang="ru-RU" sz="2000" dirty="0" err="1" smtClean="0">
                <a:solidFill>
                  <a:srgbClr val="080808"/>
                </a:solidFill>
              </a:rPr>
              <a:t>жи-тельства</a:t>
            </a:r>
            <a:r>
              <a:rPr lang="ru-RU" sz="2000" dirty="0" smtClean="0">
                <a:solidFill>
                  <a:srgbClr val="080808"/>
                </a:solidFill>
              </a:rPr>
              <a:t>, низкой мобильностью работников, </a:t>
            </a:r>
            <a:r>
              <a:rPr lang="ru-RU" sz="2000" dirty="0" err="1" smtClean="0">
                <a:solidFill>
                  <a:srgbClr val="080808"/>
                </a:solidFill>
              </a:rPr>
              <a:t>несо-вершенством</a:t>
            </a:r>
            <a:r>
              <a:rPr lang="ru-RU" sz="2000" dirty="0" smtClean="0">
                <a:solidFill>
                  <a:srgbClr val="080808"/>
                </a:solidFill>
              </a:rPr>
              <a:t> за-</a:t>
            </a:r>
            <a:r>
              <a:rPr lang="ru-RU" sz="2000" dirty="0" err="1" smtClean="0">
                <a:solidFill>
                  <a:srgbClr val="080808"/>
                </a:solidFill>
              </a:rPr>
              <a:t>конодательства</a:t>
            </a:r>
            <a:r>
              <a:rPr lang="ru-RU" sz="2000" dirty="0" smtClean="0">
                <a:solidFill>
                  <a:srgbClr val="080808"/>
                </a:solidFill>
              </a:rPr>
              <a:t>, большим </a:t>
            </a:r>
            <a:r>
              <a:rPr lang="ru-RU" sz="2000" dirty="0" err="1" smtClean="0">
                <a:solidFill>
                  <a:srgbClr val="080808"/>
                </a:solidFill>
              </a:rPr>
              <a:t>разме</a:t>
            </a:r>
            <a:r>
              <a:rPr lang="ru-RU" sz="2000" dirty="0" smtClean="0">
                <a:solidFill>
                  <a:srgbClr val="080808"/>
                </a:solidFill>
              </a:rPr>
              <a:t>-ром пособия по безработице и т.д.</a:t>
            </a:r>
          </a:p>
          <a:p>
            <a:pPr>
              <a:buFontTx/>
              <a:buChar char="•"/>
            </a:pPr>
            <a:r>
              <a:rPr lang="ru-RU" sz="2000" dirty="0">
                <a:solidFill>
                  <a:srgbClr val="080808"/>
                </a:solidFill>
              </a:rPr>
              <a:t>о</a:t>
            </a:r>
            <a:r>
              <a:rPr lang="ru-RU" sz="2000" dirty="0" smtClean="0">
                <a:solidFill>
                  <a:srgbClr val="080808"/>
                </a:solidFill>
              </a:rPr>
              <a:t>на </a:t>
            </a:r>
            <a:r>
              <a:rPr lang="ru-RU" sz="2000" dirty="0" err="1" smtClean="0">
                <a:solidFill>
                  <a:srgbClr val="080808"/>
                </a:solidFill>
              </a:rPr>
              <a:t>непродолжи-тельна</a:t>
            </a:r>
            <a:endParaRPr lang="en-US" sz="2000" dirty="0">
              <a:solidFill>
                <a:srgbClr val="080808"/>
              </a:solidFill>
            </a:endParaRPr>
          </a:p>
        </p:txBody>
      </p:sp>
      <p:sp>
        <p:nvSpPr>
          <p:cNvPr id="34978" name="Rectangle 162"/>
          <p:cNvSpPr>
            <a:spLocks noChangeArrowheads="1"/>
          </p:cNvSpPr>
          <p:nvPr/>
        </p:nvSpPr>
        <p:spPr bwMode="black">
          <a:xfrm>
            <a:off x="5875338" y="2520950"/>
            <a:ext cx="23114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080808"/>
                </a:solidFill>
              </a:rPr>
              <a:t> </a:t>
            </a:r>
            <a:r>
              <a:rPr lang="ru-RU" sz="2000" dirty="0" smtClean="0">
                <a:solidFill>
                  <a:srgbClr val="080808"/>
                </a:solidFill>
              </a:rPr>
              <a:t>возникает в период цикли-</a:t>
            </a:r>
            <a:r>
              <a:rPr lang="ru-RU" sz="2000" dirty="0" err="1" smtClean="0">
                <a:solidFill>
                  <a:srgbClr val="080808"/>
                </a:solidFill>
              </a:rPr>
              <a:t>ческого</a:t>
            </a:r>
            <a:r>
              <a:rPr lang="ru-RU" sz="2000" dirty="0" smtClean="0">
                <a:solidFill>
                  <a:srgbClr val="080808"/>
                </a:solidFill>
              </a:rPr>
              <a:t> спада в экономике;</a:t>
            </a:r>
          </a:p>
          <a:p>
            <a:pPr>
              <a:buFontTx/>
              <a:buChar char="•"/>
            </a:pPr>
            <a:r>
              <a:rPr lang="ru-RU" sz="2000" dirty="0">
                <a:solidFill>
                  <a:srgbClr val="080808"/>
                </a:solidFill>
              </a:rPr>
              <a:t>и</a:t>
            </a:r>
            <a:r>
              <a:rPr lang="ru-RU" sz="2000" dirty="0" smtClean="0">
                <a:solidFill>
                  <a:srgbClr val="080808"/>
                </a:solidFill>
              </a:rPr>
              <a:t>счезает или уменьшается в период </a:t>
            </a:r>
            <a:r>
              <a:rPr lang="ru-RU" sz="2000" dirty="0" err="1" smtClean="0">
                <a:solidFill>
                  <a:srgbClr val="080808"/>
                </a:solidFill>
              </a:rPr>
              <a:t>экономи-ческого</a:t>
            </a:r>
            <a:r>
              <a:rPr lang="ru-RU" sz="2000" dirty="0" smtClean="0">
                <a:solidFill>
                  <a:srgbClr val="080808"/>
                </a:solidFill>
              </a:rPr>
              <a:t> подъёма</a:t>
            </a:r>
            <a:endParaRPr lang="en-US" sz="2000" dirty="0">
              <a:solidFill>
                <a:srgbClr val="080808"/>
              </a:solidFill>
            </a:endParaRPr>
          </a:p>
        </p:txBody>
      </p:sp>
      <p:grpSp>
        <p:nvGrpSpPr>
          <p:cNvPr id="34994" name="Group 178"/>
          <p:cNvGrpSpPr>
            <a:grpSpLocks/>
          </p:cNvGrpSpPr>
          <p:nvPr/>
        </p:nvGrpSpPr>
        <p:grpSpPr bwMode="auto">
          <a:xfrm>
            <a:off x="3314700" y="2387600"/>
            <a:ext cx="2387600" cy="3765550"/>
            <a:chOff x="2046" y="1316"/>
            <a:chExt cx="1673" cy="2637"/>
          </a:xfrm>
        </p:grpSpPr>
        <p:sp>
          <p:nvSpPr>
            <p:cNvPr id="34995" name="Rectangle 179"/>
            <p:cNvSpPr>
              <a:spLocks noChangeArrowheads="1"/>
            </p:cNvSpPr>
            <p:nvPr/>
          </p:nvSpPr>
          <p:spPr bwMode="gray">
            <a:xfrm>
              <a:off x="2046" y="3908"/>
              <a:ext cx="1673" cy="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996" name="Line 180"/>
            <p:cNvSpPr>
              <a:spLocks noChangeShapeType="1"/>
            </p:cNvSpPr>
            <p:nvPr/>
          </p:nvSpPr>
          <p:spPr bwMode="gray">
            <a:xfrm>
              <a:off x="2046" y="1316"/>
              <a:ext cx="0" cy="2633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4997" name="Group 181"/>
          <p:cNvGrpSpPr>
            <a:grpSpLocks/>
          </p:cNvGrpSpPr>
          <p:nvPr/>
        </p:nvGrpSpPr>
        <p:grpSpPr bwMode="auto">
          <a:xfrm>
            <a:off x="5840413" y="2387600"/>
            <a:ext cx="2389187" cy="3765550"/>
            <a:chOff x="3816" y="1316"/>
            <a:chExt cx="1673" cy="2637"/>
          </a:xfrm>
        </p:grpSpPr>
        <p:sp>
          <p:nvSpPr>
            <p:cNvPr id="34998" name="Rectangle 182"/>
            <p:cNvSpPr>
              <a:spLocks noChangeArrowheads="1"/>
            </p:cNvSpPr>
            <p:nvPr/>
          </p:nvSpPr>
          <p:spPr bwMode="gray">
            <a:xfrm>
              <a:off x="3816" y="3908"/>
              <a:ext cx="1673" cy="45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999" name="Line 183"/>
            <p:cNvSpPr>
              <a:spLocks noChangeShapeType="1"/>
            </p:cNvSpPr>
            <p:nvPr/>
          </p:nvSpPr>
          <p:spPr bwMode="gray">
            <a:xfrm>
              <a:off x="3816" y="1316"/>
              <a:ext cx="0" cy="2633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000" name="Rectangle 184"/>
          <p:cNvSpPr>
            <a:spLocks noChangeArrowheads="1"/>
          </p:cNvSpPr>
          <p:nvPr/>
        </p:nvSpPr>
        <p:spPr bwMode="white">
          <a:xfrm>
            <a:off x="849313" y="1900238"/>
            <a:ext cx="224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E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структурная</a:t>
            </a:r>
            <a:endParaRPr lang="en-US" sz="2400" b="1" dirty="0">
              <a:solidFill>
                <a:srgbClr val="FE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001" name="Rectangle 185"/>
          <p:cNvSpPr>
            <a:spLocks noChangeArrowheads="1"/>
          </p:cNvSpPr>
          <p:nvPr/>
        </p:nvSpPr>
        <p:spPr bwMode="white">
          <a:xfrm>
            <a:off x="3341688" y="1900238"/>
            <a:ext cx="2322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E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фрикционная</a:t>
            </a:r>
            <a:endParaRPr lang="en-US" sz="2400" b="1" dirty="0">
              <a:solidFill>
                <a:srgbClr val="FE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002" name="Rectangle 186"/>
          <p:cNvSpPr>
            <a:spLocks noChangeArrowheads="1"/>
          </p:cNvSpPr>
          <p:nvPr/>
        </p:nvSpPr>
        <p:spPr bwMode="white">
          <a:xfrm>
            <a:off x="5875338" y="1900238"/>
            <a:ext cx="2239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E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циклическая</a:t>
            </a:r>
            <a:endParaRPr lang="en-US" sz="2400" b="1" dirty="0">
              <a:solidFill>
                <a:srgbClr val="FE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0100" y="980728"/>
            <a:ext cx="7660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Структурная и фрикционная виды в сумме составляют её </a:t>
            </a:r>
            <a:r>
              <a:rPr lang="ru-RU" sz="2000" b="1" i="1" dirty="0" smtClean="0"/>
              <a:t>естественный уровень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44" grpId="0"/>
      <p:bldP spid="34961" grpId="0"/>
      <p:bldP spid="34978" grpId="0"/>
      <p:bldP spid="35000" grpId="0"/>
      <p:bldP spid="35001" grpId="0"/>
      <p:bldP spid="35002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792162"/>
          </a:xfrm>
        </p:spPr>
        <p:txBody>
          <a:bodyPr/>
          <a:lstStyle/>
          <a:p>
            <a:r>
              <a:rPr lang="ru-RU" sz="3200" dirty="0" smtClean="0"/>
              <a:t>Государственная политика в области занятости</a:t>
            </a:r>
            <a:endParaRPr lang="en-US" sz="32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7486774" cy="2520280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 smtClean="0"/>
              <a:t>Выпишите из учебника (</a:t>
            </a:r>
            <a:r>
              <a:rPr lang="ru-RU" sz="2600" dirty="0" err="1" smtClean="0"/>
              <a:t>сс</a:t>
            </a:r>
            <a:r>
              <a:rPr lang="ru-RU" sz="2600" dirty="0" smtClean="0"/>
              <a:t>. 110-111):</a:t>
            </a:r>
          </a:p>
          <a:p>
            <a:r>
              <a:rPr lang="ru-RU" sz="2600" dirty="0"/>
              <a:t>ц</a:t>
            </a:r>
            <a:r>
              <a:rPr lang="ru-RU" sz="2600" dirty="0" smtClean="0"/>
              <a:t>ель государственной политики занятости;</a:t>
            </a:r>
          </a:p>
          <a:p>
            <a:r>
              <a:rPr lang="ru-RU" sz="2600" dirty="0"/>
              <a:t>ф</a:t>
            </a:r>
            <a:r>
              <a:rPr lang="ru-RU" sz="2600" dirty="0" smtClean="0"/>
              <a:t>ормы регулирования;</a:t>
            </a:r>
          </a:p>
          <a:p>
            <a:r>
              <a:rPr lang="ru-RU" sz="2600" dirty="0"/>
              <a:t>м</a:t>
            </a:r>
            <a:r>
              <a:rPr lang="ru-RU" sz="2600" dirty="0" smtClean="0"/>
              <a:t>еры;</a:t>
            </a:r>
          </a:p>
          <a:p>
            <a:r>
              <a:rPr lang="ru-RU" sz="2600" dirty="0"/>
              <a:t>н</a:t>
            </a:r>
            <a:r>
              <a:rPr lang="ru-RU" sz="2600" dirty="0" smtClean="0"/>
              <a:t>ормативно-правовые акты РФ.</a:t>
            </a:r>
            <a:endParaRPr lang="en-US" sz="2400" dirty="0"/>
          </a:p>
        </p:txBody>
      </p:sp>
      <p:pic>
        <p:nvPicPr>
          <p:cNvPr id="7173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648200"/>
            <a:ext cx="1619250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04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47664" y="4725145"/>
            <a:ext cx="7529661" cy="1584176"/>
          </a:xfrm>
        </p:spPr>
        <p:txBody>
          <a:bodyPr/>
          <a:lstStyle/>
          <a:p>
            <a:r>
              <a:rPr lang="ru-RU" sz="3200" dirty="0" smtClean="0"/>
              <a:t>Домашнее задание: </a:t>
            </a:r>
            <a:r>
              <a:rPr lang="ru-RU" sz="3200" b="0" dirty="0" smtClean="0"/>
              <a:t>§9, выберите задание на сс.114-115 и выполните его письменно.</a:t>
            </a:r>
            <a:endParaRPr lang="en-US" sz="3200" b="0" dirty="0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gray">
          <a:xfrm>
            <a:off x="5220072" y="5854700"/>
            <a:ext cx="3923928" cy="4546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План:</a:t>
            </a:r>
            <a:endParaRPr lang="en-US" dirty="0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ltGray">
          <a:xfrm rot="5400000">
            <a:off x="-2422525" y="171132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gray">
          <a:xfrm>
            <a:off x="2151884" y="4700342"/>
            <a:ext cx="4796380" cy="117346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sz="2400" b="1" dirty="0" smtClean="0">
                <a:solidFill>
                  <a:srgbClr val="000000"/>
                </a:solidFill>
              </a:rPr>
              <a:t>Государственная политика</a:t>
            </a:r>
          </a:p>
          <a:p>
            <a:pPr eaLnBrk="0" hangingPunct="0"/>
            <a:r>
              <a:rPr lang="ru-RU" sz="2400" b="1" dirty="0" smtClean="0">
                <a:solidFill>
                  <a:srgbClr val="000000"/>
                </a:solidFill>
              </a:rPr>
              <a:t> в области занятости</a:t>
            </a:r>
            <a:endParaRPr lang="en-US" sz="2400" b="1" dirty="0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gray">
          <a:xfrm>
            <a:off x="2378348" y="3356992"/>
            <a:ext cx="5238328" cy="91020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sz="2400" b="1" dirty="0" smtClean="0">
                <a:solidFill>
                  <a:srgbClr val="000000"/>
                </a:solidFill>
              </a:rPr>
              <a:t>Причины и виды безработицы</a:t>
            </a:r>
            <a:endParaRPr lang="en-US" sz="2400" b="1" dirty="0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gray">
          <a:xfrm>
            <a:off x="1806860" y="1903146"/>
            <a:ext cx="4419600" cy="867544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sz="2400" b="1" dirty="0" smtClean="0">
                <a:solidFill>
                  <a:srgbClr val="000000"/>
                </a:solidFill>
              </a:rPr>
              <a:t>Рынок труда</a:t>
            </a:r>
            <a:endParaRPr lang="en-US" sz="2400" b="1" dirty="0"/>
          </a:p>
        </p:txBody>
      </p:sp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1447800" y="2146300"/>
            <a:ext cx="381000" cy="381000"/>
            <a:chOff x="2078" y="1680"/>
            <a:chExt cx="1615" cy="1615"/>
          </a:xfrm>
        </p:grpSpPr>
        <p:sp>
          <p:nvSpPr>
            <p:cNvPr id="615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60" name="Group 16"/>
          <p:cNvGrpSpPr>
            <a:grpSpLocks/>
          </p:cNvGrpSpPr>
          <p:nvPr/>
        </p:nvGrpSpPr>
        <p:grpSpPr bwMode="auto">
          <a:xfrm>
            <a:off x="2129944" y="3586203"/>
            <a:ext cx="381000" cy="381000"/>
            <a:chOff x="2078" y="1680"/>
            <a:chExt cx="1615" cy="1615"/>
          </a:xfrm>
        </p:grpSpPr>
        <p:sp>
          <p:nvSpPr>
            <p:cNvPr id="616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67" name="Group 23"/>
          <p:cNvGrpSpPr>
            <a:grpSpLocks/>
          </p:cNvGrpSpPr>
          <p:nvPr/>
        </p:nvGrpSpPr>
        <p:grpSpPr bwMode="auto">
          <a:xfrm>
            <a:off x="1832221" y="5096926"/>
            <a:ext cx="381000" cy="381000"/>
            <a:chOff x="2078" y="1680"/>
            <a:chExt cx="1615" cy="1615"/>
          </a:xfrm>
        </p:grpSpPr>
        <p:sp>
          <p:nvSpPr>
            <p:cNvPr id="6168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9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6188" name="Text Box 44"/>
          <p:cNvSpPr txBox="1">
            <a:spLocks noChangeArrowheads="1"/>
          </p:cNvSpPr>
          <p:nvPr/>
        </p:nvSpPr>
        <p:spPr bwMode="black">
          <a:xfrm>
            <a:off x="76200" y="3506788"/>
            <a:ext cx="1673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План</a:t>
            </a:r>
            <a:endParaRPr lang="en-US" sz="2800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89" name="Picture 4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4267200"/>
            <a:ext cx="1897062" cy="26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  <p:bldP spid="61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Рынок труда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2638" y="1590675"/>
            <a:ext cx="7270750" cy="2987675"/>
          </a:xfrm>
        </p:spPr>
        <p:txBody>
          <a:bodyPr/>
          <a:lstStyle/>
          <a:p>
            <a:r>
              <a:rPr lang="ru-RU" sz="2800" b="1" dirty="0" smtClean="0"/>
              <a:t>Совпадают ли интересы </a:t>
            </a:r>
            <a:r>
              <a:rPr lang="ru-RU" sz="2800" b="1" dirty="0" err="1" smtClean="0"/>
              <a:t>работода</a:t>
            </a:r>
            <a:r>
              <a:rPr lang="ru-RU" sz="2800" b="1" dirty="0" smtClean="0"/>
              <a:t>-теля и работника на рынке труда?</a:t>
            </a:r>
            <a:endParaRPr lang="en-US" sz="2800" b="1" dirty="0"/>
          </a:p>
          <a:p>
            <a:endParaRPr lang="en-US" sz="2800" b="1" dirty="0"/>
          </a:p>
          <a:p>
            <a:pPr lvl="1"/>
            <a:r>
              <a:rPr lang="ru-RU" dirty="0" smtClean="0"/>
              <a:t>Рынок труда – важнейший рынок одного из факторов производства.</a:t>
            </a:r>
            <a:endParaRPr lang="en-US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67544" y="4679028"/>
            <a:ext cx="7200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Вспомните и назовите факторы производства.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3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648200"/>
            <a:ext cx="1619250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Рынок труда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2638" y="1590675"/>
            <a:ext cx="7270750" cy="2558405"/>
          </a:xfrm>
        </p:spPr>
        <p:txBody>
          <a:bodyPr/>
          <a:lstStyle/>
          <a:p>
            <a:r>
              <a:rPr lang="ru-RU" sz="2800" b="1" dirty="0" smtClean="0"/>
              <a:t>В условиях рыночной экономики сам работник, обладающий личной юридической свободой, не может быть продан. Не продаются и его способности.</a:t>
            </a:r>
            <a:endParaRPr lang="en-US" sz="2800" b="1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67544" y="4679028"/>
            <a:ext cx="73448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же продаётся на рынке труда?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3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648200"/>
            <a:ext cx="1619250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3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Рынок труда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2638" y="1590675"/>
            <a:ext cx="7270750" cy="4430613"/>
          </a:xfrm>
        </p:spPr>
        <p:txBody>
          <a:bodyPr/>
          <a:lstStyle/>
          <a:p>
            <a:pPr algn="just"/>
            <a:r>
              <a:rPr lang="ru-RU" sz="2800" b="1" dirty="0" smtClean="0"/>
              <a:t>На рынке труда продаются услуги труда работника, который нанимает-</a:t>
            </a:r>
            <a:r>
              <a:rPr lang="ru-RU" sz="2800" b="1" dirty="0" err="1" smtClean="0"/>
              <a:t>ся</a:t>
            </a:r>
            <a:r>
              <a:rPr lang="ru-RU" sz="2800" b="1" dirty="0" smtClean="0"/>
              <a:t> на определённый срок (на </a:t>
            </a:r>
            <a:r>
              <a:rPr lang="ru-RU" sz="2800" b="1" dirty="0" err="1" smtClean="0"/>
              <a:t>огово-ренный</a:t>
            </a:r>
            <a:r>
              <a:rPr lang="ru-RU" sz="2800" b="1" dirty="0" smtClean="0"/>
              <a:t> период времени).</a:t>
            </a:r>
          </a:p>
          <a:p>
            <a:pPr marL="722313" indent="-88900">
              <a:buFontTx/>
              <a:buChar char="-"/>
            </a:pPr>
            <a:r>
              <a:rPr lang="ru-RU" sz="2800" dirty="0" smtClean="0"/>
              <a:t>Главное отличие от других рынков в том, что этот рынок, как и другие </a:t>
            </a:r>
            <a:r>
              <a:rPr lang="ru-RU" sz="2800" dirty="0" err="1" smtClean="0"/>
              <a:t>рын-ки</a:t>
            </a:r>
            <a:r>
              <a:rPr lang="ru-RU" sz="2800" dirty="0" smtClean="0"/>
              <a:t> факторов производства вторичен.</a:t>
            </a:r>
          </a:p>
          <a:p>
            <a:pPr marL="176213" indent="-176213">
              <a:buFontTx/>
              <a:buChar char="-"/>
            </a:pPr>
            <a:r>
              <a:rPr lang="ru-RU" sz="2400" dirty="0" smtClean="0"/>
              <a:t>Вторая особенность – зависимость от роста производительности данного фактора производства.</a:t>
            </a:r>
            <a:endParaRPr lang="en-US" sz="2400" dirty="0"/>
          </a:p>
        </p:txBody>
      </p:sp>
      <p:pic>
        <p:nvPicPr>
          <p:cNvPr id="7173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648200"/>
            <a:ext cx="1619250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27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Рынок труда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7486774" cy="5112568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 smtClean="0"/>
              <a:t>- Рынок труда является составной частью структуры рыночной экономики, одним из главных её элементов.</a:t>
            </a:r>
            <a:endParaRPr lang="ru-RU" sz="2600" dirty="0"/>
          </a:p>
          <a:p>
            <a:r>
              <a:rPr lang="ru-RU" sz="2600" b="1" dirty="0" smtClean="0"/>
              <a:t>Итак, рынок труда – вид рынка, </a:t>
            </a:r>
            <a:r>
              <a:rPr lang="ru-RU" sz="2600" b="1" dirty="0" err="1" smtClean="0"/>
              <a:t>характе-ризующий</a:t>
            </a:r>
            <a:r>
              <a:rPr lang="ru-RU" sz="2600" b="1" dirty="0" smtClean="0"/>
              <a:t> систему социально-трудовых отношений, позволяющих фирмам удов-</a:t>
            </a:r>
            <a:r>
              <a:rPr lang="ru-RU" sz="2600" b="1" dirty="0" err="1" smtClean="0"/>
              <a:t>летворять</a:t>
            </a:r>
            <a:r>
              <a:rPr lang="ru-RU" sz="2600" b="1" dirty="0" smtClean="0"/>
              <a:t> потребность в трудовых </a:t>
            </a:r>
            <a:r>
              <a:rPr lang="ru-RU" sz="2600" b="1" dirty="0" err="1" smtClean="0"/>
              <a:t>услу-гах</a:t>
            </a:r>
            <a:r>
              <a:rPr lang="ru-RU" sz="2600" b="1" dirty="0" smtClean="0"/>
              <a:t>, предоставляемых людьми в обмен на заработную плату и др. выгоды.</a:t>
            </a:r>
          </a:p>
          <a:p>
            <a:pPr marL="176213" indent="-176213">
              <a:buFontTx/>
              <a:buChar char="-"/>
            </a:pPr>
            <a:r>
              <a:rPr lang="ru-RU" sz="2400" dirty="0" smtClean="0"/>
              <a:t>Благодаря ему большинство людей получают доходы, продавая свои способности, навыки и опыт в форме услуг.</a:t>
            </a:r>
            <a:endParaRPr lang="en-US" sz="2400" dirty="0"/>
          </a:p>
        </p:txBody>
      </p:sp>
      <p:pic>
        <p:nvPicPr>
          <p:cNvPr id="7173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648200"/>
            <a:ext cx="1619250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89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um-1_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2527300"/>
            <a:ext cx="2747963" cy="3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Рынок труда</a:t>
            </a:r>
            <a:endParaRPr lang="en-US" dirty="0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gray">
          <a:xfrm>
            <a:off x="4306888" y="2946400"/>
            <a:ext cx="3073424" cy="2574925"/>
          </a:xfrm>
          <a:prstGeom prst="homePlate">
            <a:avLst>
              <a:gd name="adj" fmla="val 25462"/>
            </a:avLst>
          </a:prstGeom>
          <a:gradFill rotWithShape="1">
            <a:gsLst>
              <a:gs pos="0">
                <a:srgbClr val="C0C0C0">
                  <a:gamma/>
                  <a:tint val="14118"/>
                  <a:invGamma/>
                </a:srgbClr>
              </a:gs>
              <a:gs pos="100000">
                <a:srgbClr val="C0C0C0"/>
              </a:gs>
            </a:gsLst>
            <a:lin ang="2700000" scaled="1"/>
          </a:gra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gray">
          <a:xfrm>
            <a:off x="2270125" y="2947988"/>
            <a:ext cx="2809875" cy="2574925"/>
          </a:xfrm>
          <a:prstGeom prst="homePlate">
            <a:avLst>
              <a:gd name="adj" fmla="val 27281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Freeform 6"/>
          <p:cNvSpPr>
            <a:spLocks/>
          </p:cNvSpPr>
          <p:nvPr/>
        </p:nvSpPr>
        <p:spPr bwMode="gray">
          <a:xfrm>
            <a:off x="2060574" y="2647950"/>
            <a:ext cx="4815681" cy="517525"/>
          </a:xfrm>
          <a:custGeom>
            <a:avLst/>
            <a:gdLst>
              <a:gd name="T0" fmla="*/ 0 w 3454"/>
              <a:gd name="T1" fmla="*/ 0 h 267"/>
              <a:gd name="T2" fmla="*/ 87 w 3454"/>
              <a:gd name="T3" fmla="*/ 267 h 267"/>
              <a:gd name="T4" fmla="*/ 3454 w 3454"/>
              <a:gd name="T5" fmla="*/ 267 h 267"/>
              <a:gd name="T6" fmla="*/ 3292 w 3454"/>
              <a:gd name="T7" fmla="*/ 8 h 267"/>
              <a:gd name="T8" fmla="*/ 0 w 3454"/>
              <a:gd name="T9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4" h="267">
                <a:moveTo>
                  <a:pt x="0" y="0"/>
                </a:moveTo>
                <a:lnTo>
                  <a:pt x="87" y="267"/>
                </a:lnTo>
                <a:lnTo>
                  <a:pt x="3454" y="267"/>
                </a:lnTo>
                <a:lnTo>
                  <a:pt x="3292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292929"/>
                </a:solidFill>
                <a:prstDash val="dash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ltGray">
          <a:xfrm>
            <a:off x="323528" y="2646363"/>
            <a:ext cx="2886397" cy="289560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2700000" scaled="1"/>
          </a:gradFill>
          <a:ln>
            <a:noFill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black">
          <a:xfrm>
            <a:off x="343438" y="3068935"/>
            <a:ext cx="233174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Осуществляют </a:t>
            </a:r>
            <a:r>
              <a:rPr lang="ru-RU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взаимодейст-вие</a:t>
            </a:r>
            <a:r>
              <a:rPr lang="ru-RU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посредст-вом</a:t>
            </a:r>
            <a:r>
              <a:rPr lang="ru-RU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обмена на основе спроса и предложения</a:t>
            </a:r>
            <a:endParaRPr lang="en-US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white">
          <a:xfrm>
            <a:off x="2888932" y="2674938"/>
            <a:ext cx="3497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сновные участники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5016500" y="3171835"/>
            <a:ext cx="16700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111111"/>
                </a:solidFill>
              </a:rPr>
              <a:t>2.</a:t>
            </a:r>
          </a:p>
          <a:p>
            <a:pPr algn="ctr"/>
            <a:r>
              <a:rPr lang="ru-RU" sz="2400" b="1" dirty="0" smtClean="0">
                <a:solidFill>
                  <a:srgbClr val="111111"/>
                </a:solidFill>
              </a:rPr>
              <a:t>работодатели</a:t>
            </a:r>
            <a:endParaRPr lang="en-US" sz="2400" b="1" dirty="0">
              <a:solidFill>
                <a:srgbClr val="111111"/>
              </a:solidFill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171825" y="3165475"/>
            <a:ext cx="16700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111111"/>
                </a:solidFill>
              </a:rPr>
              <a:t>1.</a:t>
            </a:r>
          </a:p>
          <a:p>
            <a:pPr algn="ctr"/>
            <a:r>
              <a:rPr lang="ru-RU" sz="2400" b="1" dirty="0">
                <a:solidFill>
                  <a:srgbClr val="111111"/>
                </a:solidFill>
              </a:rPr>
              <a:t>н</a:t>
            </a:r>
            <a:r>
              <a:rPr lang="ru-RU" sz="2400" b="1" dirty="0" smtClean="0">
                <a:solidFill>
                  <a:srgbClr val="111111"/>
                </a:solidFill>
              </a:rPr>
              <a:t>аёмные работ-</a:t>
            </a:r>
            <a:r>
              <a:rPr lang="ru-RU" sz="2400" b="1" dirty="0" err="1" smtClean="0">
                <a:solidFill>
                  <a:srgbClr val="111111"/>
                </a:solidFill>
              </a:rPr>
              <a:t>ники</a:t>
            </a:r>
            <a:endParaRPr lang="en-US" sz="2400" b="1" dirty="0">
              <a:solidFill>
                <a:srgbClr val="11111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6730" y="5004068"/>
            <a:ext cx="2040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продавцы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24166" y="4731205"/>
            <a:ext cx="2454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покупатели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8908" y="957640"/>
            <a:ext cx="8275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рынке труда получает оценку стоимость различных по виду и сложности исполнения услуг труда, </a:t>
            </a:r>
            <a:r>
              <a:rPr lang="ru-RU" sz="2400" dirty="0" err="1" smtClean="0"/>
              <a:t>опреде-ляются</a:t>
            </a:r>
            <a:r>
              <a:rPr lang="ru-RU" sz="2400" dirty="0" smtClean="0"/>
              <a:t> условия найма, величина заработной платы, условия труда, возможности для работника.</a:t>
            </a:r>
            <a:endParaRPr lang="ru-RU" sz="2400" dirty="0"/>
          </a:p>
        </p:txBody>
      </p:sp>
      <p:cxnSp>
        <p:nvCxnSpPr>
          <p:cNvPr id="5" name="Прямая со стрелкой 4"/>
          <p:cNvCxnSpPr>
            <a:stCxn id="21516" idx="2"/>
          </p:cNvCxnSpPr>
          <p:nvPr/>
        </p:nvCxnSpPr>
        <p:spPr>
          <a:xfrm flipH="1">
            <a:off x="3779912" y="4735135"/>
            <a:ext cx="226938" cy="2689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730131" y="4380024"/>
            <a:ext cx="226938" cy="4895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3" grpId="0"/>
      <p:bldP spid="21514" grpId="0"/>
      <p:bldP spid="21516" grpId="0"/>
      <p:bldP spid="2" grpId="0"/>
      <p:bldP spid="1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Рынок труда</a:t>
            </a:r>
            <a:endParaRPr lang="en-US" dirty="0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gray">
          <a:xfrm>
            <a:off x="395536" y="2401888"/>
            <a:ext cx="7300664" cy="131206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gray">
          <a:xfrm>
            <a:off x="366713" y="2401888"/>
            <a:ext cx="1219200" cy="11842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Freeform 5"/>
          <p:cNvSpPr>
            <a:spLocks/>
          </p:cNvSpPr>
          <p:nvPr/>
        </p:nvSpPr>
        <p:spPr bwMode="gray">
          <a:xfrm>
            <a:off x="381891" y="2427083"/>
            <a:ext cx="608012" cy="592138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54510"/>
                  <a:invGamma/>
                </a:schemeClr>
              </a:gs>
              <a:gs pos="50000">
                <a:schemeClr val="accent2">
                  <a:alpha val="0"/>
                </a:schemeClr>
              </a:gs>
              <a:gs pos="100000">
                <a:schemeClr val="accent2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gray">
          <a:xfrm>
            <a:off x="1610009" y="2537900"/>
            <a:ext cx="60462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000000"/>
                </a:solidFill>
              </a:rPr>
              <a:t>В качестве основного рычага – конку-</a:t>
            </a:r>
            <a:r>
              <a:rPr lang="ru-RU" sz="2400" b="1" dirty="0" err="1" smtClean="0">
                <a:solidFill>
                  <a:srgbClr val="000000"/>
                </a:solidFill>
              </a:rPr>
              <a:t>ренция</a:t>
            </a:r>
            <a:r>
              <a:rPr lang="ru-RU" sz="2400" b="1" dirty="0" smtClean="0">
                <a:solidFill>
                  <a:srgbClr val="000000"/>
                </a:solidFill>
              </a:rPr>
              <a:t> в спросе и предложении, цена труда.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gray">
          <a:xfrm>
            <a:off x="745152" y="4010025"/>
            <a:ext cx="6940624" cy="92868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gray">
          <a:xfrm>
            <a:off x="745152" y="3852863"/>
            <a:ext cx="1219200" cy="11842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gray">
          <a:xfrm>
            <a:off x="2065878" y="4107716"/>
            <a:ext cx="55903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000000"/>
                </a:solidFill>
              </a:rPr>
              <a:t>Зарплата – это форма </a:t>
            </a:r>
            <a:r>
              <a:rPr lang="ru-RU" sz="2400" b="1" dirty="0" err="1" smtClean="0">
                <a:solidFill>
                  <a:srgbClr val="000000"/>
                </a:solidFill>
              </a:rPr>
              <a:t>материаль-ного</a:t>
            </a:r>
            <a:r>
              <a:rPr lang="ru-RU" sz="2400" b="1" dirty="0" smtClean="0">
                <a:solidFill>
                  <a:srgbClr val="000000"/>
                </a:solidFill>
              </a:rPr>
              <a:t> вознаграждения за труд.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gray">
          <a:xfrm>
            <a:off x="1371600" y="5157192"/>
            <a:ext cx="6324600" cy="1048346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gray">
          <a:xfrm>
            <a:off x="1280318" y="5197337"/>
            <a:ext cx="1219200" cy="11842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gray">
          <a:xfrm>
            <a:off x="2499517" y="5265866"/>
            <a:ext cx="50442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000000"/>
                </a:solidFill>
              </a:rPr>
              <a:t>Зарплата может быть </a:t>
            </a:r>
            <a:r>
              <a:rPr lang="ru-RU" sz="2400" b="1" i="1" dirty="0" err="1" smtClean="0">
                <a:solidFill>
                  <a:srgbClr val="000000"/>
                </a:solidFill>
              </a:rPr>
              <a:t>повре-менная</a:t>
            </a:r>
            <a:r>
              <a:rPr lang="ru-RU" sz="2400" b="1" dirty="0" smtClean="0">
                <a:solidFill>
                  <a:srgbClr val="000000"/>
                </a:solidFill>
              </a:rPr>
              <a:t> и </a:t>
            </a:r>
            <a:r>
              <a:rPr lang="ru-RU" sz="2400" b="1" i="1" dirty="0" smtClean="0">
                <a:solidFill>
                  <a:srgbClr val="000000"/>
                </a:solidFill>
              </a:rPr>
              <a:t>сдельная.</a:t>
            </a:r>
            <a:endParaRPr lang="en-US" sz="1600" i="1" dirty="0">
              <a:solidFill>
                <a:srgbClr val="000000"/>
              </a:solidFill>
            </a:endParaRPr>
          </a:p>
        </p:txBody>
      </p:sp>
      <p:sp>
        <p:nvSpPr>
          <p:cNvPr id="17424" name="Freeform 16"/>
          <p:cNvSpPr>
            <a:spLocks/>
          </p:cNvSpPr>
          <p:nvPr/>
        </p:nvSpPr>
        <p:spPr bwMode="gray">
          <a:xfrm>
            <a:off x="763588" y="3871145"/>
            <a:ext cx="608012" cy="592137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5" name="Freeform 17"/>
          <p:cNvSpPr>
            <a:spLocks/>
          </p:cNvSpPr>
          <p:nvPr/>
        </p:nvSpPr>
        <p:spPr bwMode="gray">
          <a:xfrm>
            <a:off x="1306003" y="5207343"/>
            <a:ext cx="608012" cy="592137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54510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3420" y="994616"/>
            <a:ext cx="8640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знаем, что продаётся и покупается. А как работает сам рынок? Как формируются его основные механизмы: спрос, предложение, рыночная равновесная цена?</a:t>
            </a:r>
            <a:endParaRPr lang="ru-RU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9" grpId="0"/>
      <p:bldP spid="1742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Рынок труда</a:t>
            </a:r>
            <a:endParaRPr lang="en-US" dirty="0"/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gray">
          <a:xfrm rot="5400000">
            <a:off x="-516558" y="2658443"/>
            <a:ext cx="4751040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gray">
          <a:xfrm>
            <a:off x="886143" y="3157478"/>
            <a:ext cx="195421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 err="1" smtClean="0">
                <a:solidFill>
                  <a:srgbClr val="FF0000"/>
                </a:solidFill>
              </a:rPr>
              <a:t>в</a:t>
            </a:r>
            <a:r>
              <a:rPr lang="ru-RU" sz="2000" b="1" dirty="0" err="1" smtClean="0">
                <a:solidFill>
                  <a:srgbClr val="FF0000"/>
                </a:solidFill>
              </a:rPr>
              <a:t>заимо</a:t>
            </a:r>
            <a:r>
              <a:rPr lang="ru-RU" sz="2000" b="1" dirty="0" smtClean="0">
                <a:solidFill>
                  <a:srgbClr val="FF0000"/>
                </a:solidFill>
              </a:rPr>
              <a:t>-действие</a:t>
            </a:r>
          </a:p>
          <a:p>
            <a:pPr algn="ctr" eaLnBrk="0" hangingPunct="0"/>
            <a:r>
              <a:rPr lang="ru-RU" sz="2000" dirty="0"/>
              <a:t>с</a:t>
            </a:r>
            <a:r>
              <a:rPr lang="ru-RU" sz="2000" dirty="0" smtClean="0"/>
              <a:t>проса и предложения подчиняется общим рыночным закономерностям</a:t>
            </a:r>
            <a:endParaRPr lang="en-US" sz="2000" dirty="0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gray">
          <a:xfrm rot="5400000">
            <a:off x="1932954" y="2658443"/>
            <a:ext cx="4751040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gray">
          <a:xfrm>
            <a:off x="3340100" y="3196590"/>
            <a:ext cx="195421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FF0000"/>
                </a:solidFill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</a:rPr>
              <a:t>прос</a:t>
            </a:r>
          </a:p>
          <a:p>
            <a:pPr algn="ctr" eaLnBrk="0" hangingPunct="0"/>
            <a:r>
              <a:rPr lang="ru-RU" sz="2000" dirty="0" smtClean="0"/>
              <a:t>находится в обратной зависимости от ставки зарплаты, за которую работник готов трудиться </a:t>
            </a:r>
            <a:endParaRPr lang="en-US" sz="2000" dirty="0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gray">
          <a:xfrm rot="5400000">
            <a:off x="4411042" y="2658444"/>
            <a:ext cx="4751040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gray">
          <a:xfrm>
            <a:off x="5800724" y="3106712"/>
            <a:ext cx="19558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FF0000"/>
                </a:solidFill>
              </a:rPr>
              <a:t>п</a:t>
            </a:r>
            <a:r>
              <a:rPr lang="ru-RU" sz="2000" b="1" dirty="0" smtClean="0">
                <a:solidFill>
                  <a:srgbClr val="FF0000"/>
                </a:solidFill>
              </a:rPr>
              <a:t>редложение</a:t>
            </a:r>
          </a:p>
          <a:p>
            <a:pPr algn="ctr" eaLnBrk="0" hangingPunct="0"/>
            <a:r>
              <a:rPr lang="ru-RU" sz="2000" dirty="0"/>
              <a:t>находится в </a:t>
            </a:r>
            <a:r>
              <a:rPr lang="ru-RU" sz="2000" dirty="0" smtClean="0"/>
              <a:t>прямой </a:t>
            </a:r>
            <a:r>
              <a:rPr lang="ru-RU" sz="2000" dirty="0"/>
              <a:t>зависимости от ставки зарплаты, за которую работник готов трудиться </a:t>
            </a:r>
            <a:endParaRPr lang="en-US" sz="2000" dirty="0"/>
          </a:p>
        </p:txBody>
      </p:sp>
      <p:pic>
        <p:nvPicPr>
          <p:cNvPr id="24591" name="Picture 15" descr="O_chevron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2811463"/>
            <a:ext cx="412750" cy="3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2" name="Picture 16" descr="O_chevron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743175"/>
            <a:ext cx="412750" cy="3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3" name="Picture 17" descr="O_chevron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2763937"/>
            <a:ext cx="412750" cy="3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490" y="1279500"/>
            <a:ext cx="17081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5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1314564"/>
            <a:ext cx="17081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6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20195"/>
            <a:ext cx="17081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2834005" y="764704"/>
            <a:ext cx="1944216" cy="451701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Например, </a:t>
            </a:r>
            <a:r>
              <a:rPr lang="ru-RU" sz="2000" dirty="0" err="1" smtClean="0"/>
              <a:t>предприни-матель</a:t>
            </a:r>
            <a:r>
              <a:rPr lang="ru-RU" sz="2000" dirty="0" smtClean="0"/>
              <a:t> вынужден снижать спрос на труд, если высокая зарплата увеличивает затраты </a:t>
            </a:r>
            <a:r>
              <a:rPr lang="ru-RU" sz="2000" dirty="0" err="1" smtClean="0"/>
              <a:t>произв-ва</a:t>
            </a:r>
            <a:r>
              <a:rPr lang="ru-RU" sz="2000" dirty="0" smtClean="0"/>
              <a:t>, </a:t>
            </a:r>
          </a:p>
          <a:p>
            <a:pPr algn="ctr"/>
            <a:r>
              <a:rPr lang="ru-RU" sz="2000" dirty="0" smtClean="0"/>
              <a:t>и </a:t>
            </a:r>
            <a:r>
              <a:rPr lang="ru-RU" sz="2000" dirty="0" err="1" smtClean="0"/>
              <a:t>т.о</a:t>
            </a:r>
            <a:r>
              <a:rPr lang="ru-RU" sz="2000" dirty="0" smtClean="0"/>
              <a:t>. сокращает прибыль</a:t>
            </a:r>
            <a:endParaRPr lang="ru-RU" sz="2000" dirty="0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5294313" y="764704"/>
            <a:ext cx="1944216" cy="451701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Например, </a:t>
            </a:r>
            <a:r>
              <a:rPr lang="ru-RU" sz="2000" dirty="0" err="1" smtClean="0"/>
              <a:t>предприни-матель</a:t>
            </a:r>
            <a:r>
              <a:rPr lang="ru-RU" sz="2000" dirty="0" smtClean="0"/>
              <a:t> устанавливает высокий уровень зарплаты и увеличивается </a:t>
            </a:r>
            <a:r>
              <a:rPr lang="ru-RU" sz="2000" dirty="0" err="1" smtClean="0"/>
              <a:t>предло-жение</a:t>
            </a:r>
            <a:r>
              <a:rPr lang="ru-RU" sz="2000" dirty="0" smtClean="0"/>
              <a:t> труда, т.е. </a:t>
            </a:r>
            <a:r>
              <a:rPr lang="ru-RU" sz="2000" dirty="0" err="1" smtClean="0"/>
              <a:t>несколь</a:t>
            </a:r>
            <a:r>
              <a:rPr lang="ru-RU" sz="2000" dirty="0" smtClean="0"/>
              <a:t>-ко работни-ков борются за эту </a:t>
            </a:r>
            <a:r>
              <a:rPr lang="ru-RU" sz="2000" dirty="0" err="1" smtClean="0"/>
              <a:t>рабо</a:t>
            </a:r>
            <a:r>
              <a:rPr lang="ru-RU" sz="2000" dirty="0" smtClean="0"/>
              <a:t>-ту.</a:t>
            </a:r>
            <a:endParaRPr lang="ru-RU" sz="2000" dirty="0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637761" y="4797152"/>
            <a:ext cx="8280920" cy="1594047"/>
          </a:xfrm>
          <a:prstGeom prst="wedgeRoundRectCallout">
            <a:avLst>
              <a:gd name="adj1" fmla="val -47293"/>
              <a:gd name="adj2" fmla="val -14783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Равновесие на рынке труда устанавливается, если ставка заработной платы, по которой работники готовы продать услуги своего труда, соответствуют ставке, по которой работодатели готовы приобрести то же самое количество труда.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2" grpId="0"/>
      <p:bldP spid="24584" grpId="0"/>
      <p:bldP spid="2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583TGp_business_light">
  <a:themeElements>
    <a:clrScheme name="Default Design 3">
      <a:dk1>
        <a:srgbClr val="000000"/>
      </a:dk1>
      <a:lt1>
        <a:srgbClr val="E3D9D3"/>
      </a:lt1>
      <a:dk2>
        <a:srgbClr val="A50021"/>
      </a:dk2>
      <a:lt2>
        <a:srgbClr val="808080"/>
      </a:lt2>
      <a:accent1>
        <a:srgbClr val="5E87CA"/>
      </a:accent1>
      <a:accent2>
        <a:srgbClr val="B75D86"/>
      </a:accent2>
      <a:accent3>
        <a:srgbClr val="EFE9E6"/>
      </a:accent3>
      <a:accent4>
        <a:srgbClr val="000000"/>
      </a:accent4>
      <a:accent5>
        <a:srgbClr val="B6C3E1"/>
      </a:accent5>
      <a:accent6>
        <a:srgbClr val="A65379"/>
      </a:accent6>
      <a:hlink>
        <a:srgbClr val="5DB648"/>
      </a:hlink>
      <a:folHlink>
        <a:srgbClr val="C2A29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8D4E2"/>
        </a:lt1>
        <a:dk2>
          <a:srgbClr val="015465"/>
        </a:dk2>
        <a:lt2>
          <a:srgbClr val="808080"/>
        </a:lt2>
        <a:accent1>
          <a:srgbClr val="B96F81"/>
        </a:accent1>
        <a:accent2>
          <a:srgbClr val="84B75D"/>
        </a:accent2>
        <a:accent3>
          <a:srgbClr val="E0E6EE"/>
        </a:accent3>
        <a:accent4>
          <a:srgbClr val="000000"/>
        </a:accent4>
        <a:accent5>
          <a:srgbClr val="D9BBC1"/>
        </a:accent5>
        <a:accent6>
          <a:srgbClr val="77A653"/>
        </a:accent6>
        <a:hlink>
          <a:srgbClr val="B88A68"/>
        </a:hlink>
        <a:folHlink>
          <a:srgbClr val="91A7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E1C9"/>
        </a:lt1>
        <a:dk2>
          <a:srgbClr val="660066"/>
        </a:dk2>
        <a:lt2>
          <a:srgbClr val="808080"/>
        </a:lt2>
        <a:accent1>
          <a:srgbClr val="8F7AC4"/>
        </a:accent1>
        <a:accent2>
          <a:srgbClr val="D79E5F"/>
        </a:accent2>
        <a:accent3>
          <a:srgbClr val="E2EEE1"/>
        </a:accent3>
        <a:accent4>
          <a:srgbClr val="000000"/>
        </a:accent4>
        <a:accent5>
          <a:srgbClr val="C6BEDE"/>
        </a:accent5>
        <a:accent6>
          <a:srgbClr val="C38F55"/>
        </a:accent6>
        <a:hlink>
          <a:srgbClr val="6494BC"/>
        </a:hlink>
        <a:folHlink>
          <a:srgbClr val="A6BD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E3D9D3"/>
        </a:lt1>
        <a:dk2>
          <a:srgbClr val="A50021"/>
        </a:dk2>
        <a:lt2>
          <a:srgbClr val="808080"/>
        </a:lt2>
        <a:accent1>
          <a:srgbClr val="5E87CA"/>
        </a:accent1>
        <a:accent2>
          <a:srgbClr val="B75D86"/>
        </a:accent2>
        <a:accent3>
          <a:srgbClr val="EFE9E6"/>
        </a:accent3>
        <a:accent4>
          <a:srgbClr val="000000"/>
        </a:accent4>
        <a:accent5>
          <a:srgbClr val="B6C3E1"/>
        </a:accent5>
        <a:accent6>
          <a:srgbClr val="A65379"/>
        </a:accent6>
        <a:hlink>
          <a:srgbClr val="5DB648"/>
        </a:hlink>
        <a:folHlink>
          <a:srgbClr val="C2A2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583TGp_business_light</Template>
  <TotalTime>151</TotalTime>
  <Words>778</Words>
  <Application>Microsoft Office PowerPoint</Application>
  <PresentationFormat>Экран (4:3)</PresentationFormat>
  <Paragraphs>105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583TGp_business_light</vt:lpstr>
      <vt:lpstr>Занятость и безработица</vt:lpstr>
      <vt:lpstr>План:</vt:lpstr>
      <vt:lpstr>Рынок труда</vt:lpstr>
      <vt:lpstr>Рынок труда</vt:lpstr>
      <vt:lpstr>Рынок труда</vt:lpstr>
      <vt:lpstr>Рынок труда</vt:lpstr>
      <vt:lpstr>Рынок труда</vt:lpstr>
      <vt:lpstr>Рынок труда</vt:lpstr>
      <vt:lpstr>Рынок труда</vt:lpstr>
      <vt:lpstr>Рынок труда</vt:lpstr>
      <vt:lpstr>Рынок труда</vt:lpstr>
      <vt:lpstr>Причины и виды безработицы</vt:lpstr>
      <vt:lpstr>Причины и виды безработицы</vt:lpstr>
      <vt:lpstr>Причины и виды безработицы</vt:lpstr>
      <vt:lpstr>Причины и виды безработицы</vt:lpstr>
      <vt:lpstr>Государственная политика в области занятости</vt:lpstr>
      <vt:lpstr>Домашнее задание: §9, выберите задание на сс.114-115 и выполните его письменно.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Занятость и безработица</dc:title>
  <dc:creator>Ирина</dc:creator>
  <cp:lastModifiedBy>Ирина</cp:lastModifiedBy>
  <cp:revision>16</cp:revision>
  <dcterms:created xsi:type="dcterms:W3CDTF">2013-11-20T19:51:51Z</dcterms:created>
  <dcterms:modified xsi:type="dcterms:W3CDTF">2013-11-20T22:24:03Z</dcterms:modified>
</cp:coreProperties>
</file>